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ppt/theme/themeOverride27.xml" ContentType="application/vnd.openxmlformats-officedocument.themeOverride+xml"/>
  <Override PartName="/ppt/theme/themeOverride28.xml" ContentType="application/vnd.openxmlformats-officedocument.themeOverride+xml"/>
  <Override PartName="/ppt/theme/themeOverride29.xml" ContentType="application/vnd.openxmlformats-officedocument.themeOverride+xml"/>
  <Override PartName="/ppt/theme/themeOverride30.xml" ContentType="application/vnd.openxmlformats-officedocument.themeOverride+xml"/>
  <Override PartName="/ppt/theme/themeOverride31.xml" ContentType="application/vnd.openxmlformats-officedocument.themeOverride+xml"/>
  <Override PartName="/ppt/theme/themeOverride32.xml" ContentType="application/vnd.openxmlformats-officedocument.themeOverride+xml"/>
  <Override PartName="/ppt/theme/themeOverride33.xml" ContentType="application/vnd.openxmlformats-officedocument.themeOverride+xml"/>
  <Override PartName="/ppt/theme/themeOverride34.xml" ContentType="application/vnd.openxmlformats-officedocument.themeOverride+xml"/>
  <Override PartName="/ppt/theme/themeOverride35.xml" ContentType="application/vnd.openxmlformats-officedocument.themeOverride+xml"/>
  <Override PartName="/ppt/theme/themeOverride36.xml" ContentType="application/vnd.openxmlformats-officedocument.themeOverride+xml"/>
  <Override PartName="/ppt/theme/themeOverride37.xml" ContentType="application/vnd.openxmlformats-officedocument.themeOverride+xml"/>
  <Override PartName="/ppt/theme/themeOverride38.xml" ContentType="application/vnd.openxmlformats-officedocument.themeOverride+xml"/>
  <Override PartName="/ppt/theme/themeOverride39.xml" ContentType="application/vnd.openxmlformats-officedocument.themeOverride+xml"/>
  <Override PartName="/ppt/theme/themeOverride40.xml" ContentType="application/vnd.openxmlformats-officedocument.themeOverride+xml"/>
  <Override PartName="/ppt/theme/themeOverride41.xml" ContentType="application/vnd.openxmlformats-officedocument.themeOverride+xml"/>
  <Override PartName="/ppt/theme/themeOverride42.xml" ContentType="application/vnd.openxmlformats-officedocument.themeOverride+xml"/>
  <Override PartName="/ppt/theme/themeOverride43.xml" ContentType="application/vnd.openxmlformats-officedocument.themeOverride+xml"/>
  <Override PartName="/ppt/theme/themeOverride44.xml" ContentType="application/vnd.openxmlformats-officedocument.themeOverride+xml"/>
  <Override PartName="/ppt/theme/themeOverride45.xml" ContentType="application/vnd.openxmlformats-officedocument.themeOverride+xml"/>
  <Override PartName="/ppt/theme/themeOverride46.xml" ContentType="application/vnd.openxmlformats-officedocument.themeOverride+xml"/>
  <Override PartName="/ppt/theme/themeOverride47.xml" ContentType="application/vnd.openxmlformats-officedocument.themeOverride+xml"/>
  <Override PartName="/ppt/theme/themeOverride48.xml" ContentType="application/vnd.openxmlformats-officedocument.themeOverride+xml"/>
  <Override PartName="/ppt/theme/themeOverride49.xml" ContentType="application/vnd.openxmlformats-officedocument.themeOverride+xml"/>
  <Override PartName="/ppt/theme/themeOverride50.xml" ContentType="application/vnd.openxmlformats-officedocument.themeOverride+xml"/>
  <Override PartName="/ppt/theme/themeOverride51.xml" ContentType="application/vnd.openxmlformats-officedocument.themeOverride+xml"/>
  <Override PartName="/ppt/theme/themeOverride52.xml" ContentType="application/vnd.openxmlformats-officedocument.themeOverride+xml"/>
  <Override PartName="/ppt/theme/themeOverride53.xml" ContentType="application/vnd.openxmlformats-officedocument.themeOverride+xml"/>
  <Override PartName="/ppt/theme/themeOverride54.xml" ContentType="application/vnd.openxmlformats-officedocument.themeOverride+xml"/>
  <Override PartName="/ppt/theme/themeOverride55.xml" ContentType="application/vnd.openxmlformats-officedocument.themeOverride+xml"/>
  <Override PartName="/ppt/theme/themeOverride56.xml" ContentType="application/vnd.openxmlformats-officedocument.themeOverride+xml"/>
  <Override PartName="/ppt/theme/themeOverride57.xml" ContentType="application/vnd.openxmlformats-officedocument.themeOverride+xml"/>
  <Override PartName="/ppt/theme/themeOverride58.xml" ContentType="application/vnd.openxmlformats-officedocument.themeOverride+xml"/>
  <Override PartName="/ppt/theme/themeOverride59.xml" ContentType="application/vnd.openxmlformats-officedocument.themeOverride+xml"/>
  <Override PartName="/ppt/theme/themeOverride60.xml" ContentType="application/vnd.openxmlformats-officedocument.themeOverride+xml"/>
  <Override PartName="/ppt/theme/themeOverride61.xml" ContentType="application/vnd.openxmlformats-officedocument.themeOverride+xml"/>
  <Override PartName="/ppt/theme/themeOverride62.xml" ContentType="application/vnd.openxmlformats-officedocument.themeOverride+xml"/>
  <Override PartName="/ppt/theme/themeOverride63.xml" ContentType="application/vnd.openxmlformats-officedocument.themeOverride+xml"/>
  <Override PartName="/ppt/theme/themeOverride64.xml" ContentType="application/vnd.openxmlformats-officedocument.themeOverride+xml"/>
  <Override PartName="/ppt/theme/themeOverride65.xml" ContentType="application/vnd.openxmlformats-officedocument.themeOverride+xml"/>
  <Override PartName="/ppt/theme/themeOverride66.xml" ContentType="application/vnd.openxmlformats-officedocument.themeOverride+xml"/>
  <Override PartName="/ppt/theme/themeOverride67.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72"/>
  </p:notesMasterIdLst>
  <p:handoutMasterIdLst>
    <p:handoutMasterId r:id="rId73"/>
  </p:handoutMasterIdLst>
  <p:sldIdLst>
    <p:sldId id="256" r:id="rId2"/>
    <p:sldId id="258" r:id="rId3"/>
    <p:sldId id="285" r:id="rId4"/>
    <p:sldId id="286" r:id="rId5"/>
    <p:sldId id="287" r:id="rId6"/>
    <p:sldId id="288" r:id="rId7"/>
    <p:sldId id="289" r:id="rId8"/>
    <p:sldId id="290" r:id="rId9"/>
    <p:sldId id="291" r:id="rId10"/>
    <p:sldId id="292" r:id="rId11"/>
    <p:sldId id="302" r:id="rId12"/>
    <p:sldId id="318" r:id="rId13"/>
    <p:sldId id="335" r:id="rId14"/>
    <p:sldId id="304" r:id="rId15"/>
    <p:sldId id="305" r:id="rId16"/>
    <p:sldId id="293" r:id="rId17"/>
    <p:sldId id="307" r:id="rId18"/>
    <p:sldId id="333" r:id="rId19"/>
    <p:sldId id="332" r:id="rId20"/>
    <p:sldId id="308" r:id="rId21"/>
    <p:sldId id="309" r:id="rId22"/>
    <p:sldId id="294" r:id="rId23"/>
    <p:sldId id="315" r:id="rId24"/>
    <p:sldId id="295" r:id="rId25"/>
    <p:sldId id="296" r:id="rId26"/>
    <p:sldId id="297" r:id="rId27"/>
    <p:sldId id="322" r:id="rId28"/>
    <p:sldId id="323" r:id="rId29"/>
    <p:sldId id="334" r:id="rId30"/>
    <p:sldId id="298" r:id="rId31"/>
    <p:sldId id="301" r:id="rId32"/>
    <p:sldId id="299" r:id="rId33"/>
    <p:sldId id="303" r:id="rId34"/>
    <p:sldId id="306" r:id="rId35"/>
    <p:sldId id="300" r:id="rId36"/>
    <p:sldId id="310" r:id="rId37"/>
    <p:sldId id="261" r:id="rId38"/>
    <p:sldId id="274" r:id="rId39"/>
    <p:sldId id="320" r:id="rId40"/>
    <p:sldId id="321" r:id="rId41"/>
    <p:sldId id="319" r:id="rId42"/>
    <p:sldId id="276" r:id="rId43"/>
    <p:sldId id="277" r:id="rId44"/>
    <p:sldId id="329" r:id="rId45"/>
    <p:sldId id="330" r:id="rId46"/>
    <p:sldId id="331" r:id="rId47"/>
    <p:sldId id="281" r:id="rId48"/>
    <p:sldId id="282" r:id="rId49"/>
    <p:sldId id="283" r:id="rId50"/>
    <p:sldId id="327" r:id="rId51"/>
    <p:sldId id="328" r:id="rId52"/>
    <p:sldId id="262" r:id="rId53"/>
    <p:sldId id="278" r:id="rId54"/>
    <p:sldId id="267" r:id="rId55"/>
    <p:sldId id="268" r:id="rId56"/>
    <p:sldId id="316" r:id="rId57"/>
    <p:sldId id="275" r:id="rId58"/>
    <p:sldId id="263" r:id="rId59"/>
    <p:sldId id="314" r:id="rId60"/>
    <p:sldId id="317" r:id="rId61"/>
    <p:sldId id="311" r:id="rId62"/>
    <p:sldId id="279" r:id="rId63"/>
    <p:sldId id="264" r:id="rId64"/>
    <p:sldId id="266" r:id="rId65"/>
    <p:sldId id="324" r:id="rId66"/>
    <p:sldId id="325" r:id="rId67"/>
    <p:sldId id="326" r:id="rId68"/>
    <p:sldId id="312" r:id="rId69"/>
    <p:sldId id="313" r:id="rId70"/>
    <p:sldId id="284" r:id="rId71"/>
  </p:sldIdLst>
  <p:sldSz cx="12192000" cy="6858000"/>
  <p:notesSz cx="6797675" cy="9926638"/>
  <p:defaultTextStyle>
    <a:defPPr>
      <a:defRPr lang="de-DE"/>
    </a:defPPr>
    <a:lvl1pPr algn="l" rtl="0" fontAlgn="base">
      <a:spcBef>
        <a:spcPct val="0"/>
      </a:spcBef>
      <a:spcAft>
        <a:spcPct val="0"/>
      </a:spcAft>
      <a:defRPr kern="1200">
        <a:solidFill>
          <a:schemeClr val="tx1"/>
        </a:solidFill>
        <a:latin typeface="Calibri" pitchFamily="34" charset="0"/>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mn-cs"/>
      </a:defRPr>
    </a:lvl2pPr>
    <a:lvl3pPr marL="914400" algn="l" rtl="0" fontAlgn="base">
      <a:spcBef>
        <a:spcPct val="0"/>
      </a:spcBef>
      <a:spcAft>
        <a:spcPct val="0"/>
      </a:spcAft>
      <a:defRPr kern="1200">
        <a:solidFill>
          <a:schemeClr val="tx1"/>
        </a:solidFill>
        <a:latin typeface="Calibri" pitchFamily="34" charset="0"/>
        <a:ea typeface="+mn-ea"/>
        <a:cs typeface="+mn-cs"/>
      </a:defRPr>
    </a:lvl3pPr>
    <a:lvl4pPr marL="1371600" algn="l" rtl="0" fontAlgn="base">
      <a:spcBef>
        <a:spcPct val="0"/>
      </a:spcBef>
      <a:spcAft>
        <a:spcPct val="0"/>
      </a:spcAft>
      <a:defRPr kern="1200">
        <a:solidFill>
          <a:schemeClr val="tx1"/>
        </a:solidFill>
        <a:latin typeface="Calibri" pitchFamily="34" charset="0"/>
        <a:ea typeface="+mn-ea"/>
        <a:cs typeface="+mn-cs"/>
      </a:defRPr>
    </a:lvl4pPr>
    <a:lvl5pPr marL="1828800" algn="l" rtl="0" fontAlgn="base">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81" autoAdjust="0"/>
    <p:restoredTop sz="94632" autoAdjust="0"/>
  </p:normalViewPr>
  <p:slideViewPr>
    <p:cSldViewPr snapToGrid="0">
      <p:cViewPr>
        <p:scale>
          <a:sx n="103" d="100"/>
          <a:sy n="103" d="100"/>
        </p:scale>
        <p:origin x="-108" y="-17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2" y="0"/>
            <a:ext cx="2945659" cy="498057"/>
          </a:xfrm>
          <a:prstGeom prst="rect">
            <a:avLst/>
          </a:prstGeom>
        </p:spPr>
        <p:txBody>
          <a:bodyPr vert="horz" lIns="91440" tIns="45720" rIns="91440" bIns="45720" rtlCol="0"/>
          <a:lstStyle>
            <a:lvl1pPr algn="l" eaLnBrk="0" hangingPunct="0">
              <a:defRPr sz="1200"/>
            </a:lvl1pPr>
          </a:lstStyle>
          <a:p>
            <a:pPr>
              <a:defRPr/>
            </a:pPr>
            <a:endParaRPr lang="de-DE" dirty="0"/>
          </a:p>
        </p:txBody>
      </p:sp>
      <p:sp>
        <p:nvSpPr>
          <p:cNvPr id="3" name="Datumsplatzhalter 2"/>
          <p:cNvSpPr>
            <a:spLocks noGrp="1"/>
          </p:cNvSpPr>
          <p:nvPr>
            <p:ph type="dt" sz="quarter" idx="1"/>
          </p:nvPr>
        </p:nvSpPr>
        <p:spPr>
          <a:xfrm>
            <a:off x="3850445" y="0"/>
            <a:ext cx="2945659" cy="498057"/>
          </a:xfrm>
          <a:prstGeom prst="rect">
            <a:avLst/>
          </a:prstGeom>
        </p:spPr>
        <p:txBody>
          <a:bodyPr vert="horz" lIns="91440" tIns="45720" rIns="91440" bIns="45720" rtlCol="0"/>
          <a:lstStyle>
            <a:lvl1pPr algn="r" eaLnBrk="0" hangingPunct="0">
              <a:defRPr sz="1200" smtClean="0"/>
            </a:lvl1pPr>
          </a:lstStyle>
          <a:p>
            <a:pPr>
              <a:defRPr/>
            </a:pPr>
            <a:fld id="{6AAD1A8E-68FE-4D10-9943-0D60AA6E7C4A}" type="datetimeFigureOut">
              <a:rPr lang="de-DE"/>
              <a:pPr>
                <a:defRPr/>
              </a:pPr>
              <a:t>27.09.2019</a:t>
            </a:fld>
            <a:endParaRPr lang="de-DE" dirty="0"/>
          </a:p>
        </p:txBody>
      </p:sp>
      <p:sp>
        <p:nvSpPr>
          <p:cNvPr id="4" name="Fußzeilenplatzhalter 3"/>
          <p:cNvSpPr>
            <a:spLocks noGrp="1"/>
          </p:cNvSpPr>
          <p:nvPr>
            <p:ph type="ftr" sz="quarter" idx="2"/>
          </p:nvPr>
        </p:nvSpPr>
        <p:spPr>
          <a:xfrm>
            <a:off x="2" y="9428586"/>
            <a:ext cx="2945659" cy="498055"/>
          </a:xfrm>
          <a:prstGeom prst="rect">
            <a:avLst/>
          </a:prstGeom>
        </p:spPr>
        <p:txBody>
          <a:bodyPr vert="horz" lIns="91440" tIns="45720" rIns="91440" bIns="45720" rtlCol="0" anchor="b"/>
          <a:lstStyle>
            <a:lvl1pPr algn="l" eaLnBrk="0" hangingPunct="0">
              <a:defRPr sz="1200"/>
            </a:lvl1pPr>
          </a:lstStyle>
          <a:p>
            <a:pPr>
              <a:defRPr/>
            </a:pPr>
            <a:endParaRPr lang="de-DE" dirty="0"/>
          </a:p>
        </p:txBody>
      </p:sp>
      <p:sp>
        <p:nvSpPr>
          <p:cNvPr id="5" name="Foliennummernplatzhalter 4"/>
          <p:cNvSpPr>
            <a:spLocks noGrp="1"/>
          </p:cNvSpPr>
          <p:nvPr>
            <p:ph type="sldNum" sz="quarter" idx="3"/>
          </p:nvPr>
        </p:nvSpPr>
        <p:spPr>
          <a:xfrm>
            <a:off x="3850445" y="9428586"/>
            <a:ext cx="2945659" cy="498055"/>
          </a:xfrm>
          <a:prstGeom prst="rect">
            <a:avLst/>
          </a:prstGeom>
        </p:spPr>
        <p:txBody>
          <a:bodyPr vert="horz" lIns="91440" tIns="45720" rIns="91440" bIns="45720" rtlCol="0" anchor="b"/>
          <a:lstStyle>
            <a:lvl1pPr algn="r" eaLnBrk="0" hangingPunct="0">
              <a:defRPr sz="1200" smtClean="0"/>
            </a:lvl1pPr>
          </a:lstStyle>
          <a:p>
            <a:pPr>
              <a:defRPr/>
            </a:pPr>
            <a:fld id="{73C71822-0216-4323-A843-0DF9F8231C9A}" type="slidenum">
              <a:rPr lang="de-DE"/>
              <a:pPr>
                <a:defRPr/>
              </a:pPr>
              <a:t>‹Nr.›</a:t>
            </a:fld>
            <a:endParaRPr lang="de-DE" dirty="0"/>
          </a:p>
        </p:txBody>
      </p:sp>
    </p:spTree>
    <p:extLst>
      <p:ext uri="{BB962C8B-B14F-4D97-AF65-F5344CB8AC3E}">
        <p14:creationId xmlns:p14="http://schemas.microsoft.com/office/powerpoint/2010/main" val="134929988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2" y="0"/>
            <a:ext cx="2945659" cy="498057"/>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de-DE" dirty="0"/>
          </a:p>
        </p:txBody>
      </p:sp>
      <p:sp>
        <p:nvSpPr>
          <p:cNvPr id="3" name="Datumsplatzhalter 2"/>
          <p:cNvSpPr>
            <a:spLocks noGrp="1"/>
          </p:cNvSpPr>
          <p:nvPr>
            <p:ph type="dt" idx="1"/>
          </p:nvPr>
        </p:nvSpPr>
        <p:spPr>
          <a:xfrm>
            <a:off x="3850445" y="0"/>
            <a:ext cx="2945659" cy="498057"/>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3C55BE2B-5B34-4360-8949-C6E65E212D79}" type="datetimeFigureOut">
              <a:rPr lang="de-DE"/>
              <a:pPr>
                <a:defRPr/>
              </a:pPr>
              <a:t>27.09.2019</a:t>
            </a:fld>
            <a:endParaRPr lang="de-DE" dirty="0"/>
          </a:p>
        </p:txBody>
      </p:sp>
      <p:sp>
        <p:nvSpPr>
          <p:cNvPr id="4" name="Folienbildplatzhalt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lvl="0"/>
            <a:endParaRPr lang="de-DE" noProof="0" dirty="0" smtClean="0"/>
          </a:p>
        </p:txBody>
      </p:sp>
      <p:sp>
        <p:nvSpPr>
          <p:cNvPr id="5" name="Notizenplatzhalt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de-DE" noProof="0" smtClean="0"/>
              <a:t>Textmasterformat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6" name="Fußzeilenplatzhalter 5"/>
          <p:cNvSpPr>
            <a:spLocks noGrp="1"/>
          </p:cNvSpPr>
          <p:nvPr>
            <p:ph type="ftr" sz="quarter" idx="4"/>
          </p:nvPr>
        </p:nvSpPr>
        <p:spPr>
          <a:xfrm>
            <a:off x="2" y="9428586"/>
            <a:ext cx="2945659" cy="49805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de-DE" dirty="0"/>
          </a:p>
        </p:txBody>
      </p:sp>
      <p:sp>
        <p:nvSpPr>
          <p:cNvPr id="7" name="Foliennummernplatzhalter 6"/>
          <p:cNvSpPr>
            <a:spLocks noGrp="1"/>
          </p:cNvSpPr>
          <p:nvPr>
            <p:ph type="sldNum" sz="quarter" idx="5"/>
          </p:nvPr>
        </p:nvSpPr>
        <p:spPr>
          <a:xfrm>
            <a:off x="3850445" y="9428586"/>
            <a:ext cx="2945659" cy="498055"/>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5C6C2884-8CED-4674-8A39-2AFB08B4AE4F}" type="slidenum">
              <a:rPr lang="de-DE"/>
              <a:pPr>
                <a:defRPr/>
              </a:pPr>
              <a:t>‹Nr.›</a:t>
            </a:fld>
            <a:endParaRPr lang="de-DE" dirty="0"/>
          </a:p>
        </p:txBody>
      </p:sp>
    </p:spTree>
    <p:extLst>
      <p:ext uri="{BB962C8B-B14F-4D97-AF65-F5344CB8AC3E}">
        <p14:creationId xmlns:p14="http://schemas.microsoft.com/office/powerpoint/2010/main" val="992149656"/>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5297381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4" name="Grafik 6"/>
          <p:cNvPicPr>
            <a:picLocks noChangeAspect="1"/>
          </p:cNvPicPr>
          <p:nvPr/>
        </p:nvPicPr>
        <p:blipFill>
          <a:blip r:embed="rId2"/>
          <a:srcRect/>
          <a:stretch>
            <a:fillRect/>
          </a:stretch>
        </p:blipFill>
        <p:spPr bwMode="auto">
          <a:xfrm>
            <a:off x="4800601" y="0"/>
            <a:ext cx="2438400" cy="1524000"/>
          </a:xfrm>
          <a:prstGeom prst="rect">
            <a:avLst/>
          </a:prstGeom>
          <a:noFill/>
          <a:ln w="9525">
            <a:noFill/>
            <a:miter lim="800000"/>
            <a:headEnd/>
            <a:tailEnd/>
          </a:ln>
        </p:spPr>
      </p:pic>
      <p:sp>
        <p:nvSpPr>
          <p:cNvPr id="2" name="Titel 1"/>
          <p:cNvSpPr>
            <a:spLocks noGrp="1"/>
          </p:cNvSpPr>
          <p:nvPr>
            <p:ph type="ctrTitle"/>
          </p:nvPr>
        </p:nvSpPr>
        <p:spPr>
          <a:xfrm>
            <a:off x="1524000" y="2085976"/>
            <a:ext cx="9144000" cy="2219325"/>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45164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smtClean="0"/>
            </a:lvl1pPr>
          </a:lstStyle>
          <a:p>
            <a:pPr>
              <a:defRPr/>
            </a:pPr>
            <a:endParaRPr lang="de-DE" dirty="0"/>
          </a:p>
        </p:txBody>
      </p:sp>
      <p:sp>
        <p:nvSpPr>
          <p:cNvPr id="5" name="Fußzeilenplatzhalter 4"/>
          <p:cNvSpPr>
            <a:spLocks noGrp="1"/>
          </p:cNvSpPr>
          <p:nvPr>
            <p:ph type="ftr" sz="quarter" idx="11"/>
          </p:nvPr>
        </p:nvSpPr>
        <p:spPr/>
        <p:txBody>
          <a:bodyPr rtlCol="0"/>
          <a:lstStyle>
            <a:lvl1pPr>
              <a:defRPr smtClean="0">
                <a:solidFill>
                  <a:schemeClr val="tx1">
                    <a:tint val="75000"/>
                  </a:schemeClr>
                </a:solidFill>
              </a:defRPr>
            </a:lvl1pPr>
          </a:lstStyle>
          <a:p>
            <a:pPr>
              <a:defRPr/>
            </a:pPr>
            <a:endParaRPr lang="de-DE" dirty="0"/>
          </a:p>
        </p:txBody>
      </p:sp>
      <p:sp>
        <p:nvSpPr>
          <p:cNvPr id="6" name="Foliennummernplatzhalter 5"/>
          <p:cNvSpPr>
            <a:spLocks noGrp="1"/>
          </p:cNvSpPr>
          <p:nvPr>
            <p:ph type="sldNum" sz="quarter" idx="12"/>
          </p:nvPr>
        </p:nvSpPr>
        <p:spPr/>
        <p:txBody>
          <a:bodyPr/>
          <a:lstStyle>
            <a:lvl1pPr>
              <a:defRPr/>
            </a:lvl1pPr>
          </a:lstStyle>
          <a:p>
            <a:pPr>
              <a:defRPr/>
            </a:pPr>
            <a:fld id="{D8CC0AD8-C6E6-4F50-8746-02EAA3FB41CA}" type="slidenum">
              <a:rPr lang="de-DE"/>
              <a:pPr>
                <a:defRPr/>
              </a:pPr>
              <a:t>‹Nr.›</a:t>
            </a:fld>
            <a:endParaRPr lang="de-DE"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899" y="1590676"/>
            <a:ext cx="2628900" cy="4586288"/>
          </a:xfrm>
        </p:spPr>
        <p:txBody>
          <a:bodyPr vert="eaVert"/>
          <a:lstStyle/>
          <a:p>
            <a:r>
              <a:rPr lang="de-DE" dirty="0" smtClean="0"/>
              <a:t>Titelmasterformat durch Klicken bearbeiten</a:t>
            </a:r>
            <a:endParaRPr lang="de-DE" dirty="0"/>
          </a:p>
        </p:txBody>
      </p:sp>
      <p:sp>
        <p:nvSpPr>
          <p:cNvPr id="3" name="Vertikaler Textplatzhalter 2"/>
          <p:cNvSpPr>
            <a:spLocks noGrp="1"/>
          </p:cNvSpPr>
          <p:nvPr>
            <p:ph type="body" orient="vert" idx="1"/>
          </p:nvPr>
        </p:nvSpPr>
        <p:spPr>
          <a:xfrm>
            <a:off x="838199" y="365125"/>
            <a:ext cx="7734300" cy="581183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smtClean="0"/>
            </a:lvl1pPr>
          </a:lstStyle>
          <a:p>
            <a:pPr>
              <a:defRPr/>
            </a:pPr>
            <a:endParaRPr lang="de-DE" dirty="0"/>
          </a:p>
        </p:txBody>
      </p:sp>
      <p:sp>
        <p:nvSpPr>
          <p:cNvPr id="5" name="Fußzeilenplatzhalter 4"/>
          <p:cNvSpPr>
            <a:spLocks noGrp="1"/>
          </p:cNvSpPr>
          <p:nvPr>
            <p:ph type="ftr" sz="quarter" idx="11"/>
          </p:nvPr>
        </p:nvSpPr>
        <p:spPr/>
        <p:txBody>
          <a:bodyPr rtlCol="0"/>
          <a:lstStyle>
            <a:lvl1pPr>
              <a:defRPr smtClean="0">
                <a:solidFill>
                  <a:schemeClr val="tx1">
                    <a:tint val="75000"/>
                  </a:schemeClr>
                </a:solidFill>
              </a:defRPr>
            </a:lvl1pPr>
          </a:lstStyle>
          <a:p>
            <a:pPr>
              <a:defRPr/>
            </a:pPr>
            <a:endParaRPr lang="de-DE" dirty="0"/>
          </a:p>
        </p:txBody>
      </p:sp>
      <p:sp>
        <p:nvSpPr>
          <p:cNvPr id="6" name="Foliennummernplatzhalter 5"/>
          <p:cNvSpPr>
            <a:spLocks noGrp="1"/>
          </p:cNvSpPr>
          <p:nvPr>
            <p:ph type="sldNum" sz="quarter" idx="12"/>
          </p:nvPr>
        </p:nvSpPr>
        <p:spPr/>
        <p:txBody>
          <a:bodyPr/>
          <a:lstStyle>
            <a:lvl1pPr>
              <a:defRPr/>
            </a:lvl1pPr>
          </a:lstStyle>
          <a:p>
            <a:pPr>
              <a:defRPr/>
            </a:pPr>
            <a:fld id="{58B64825-4554-4F5E-AD69-7C821F7B5507}" type="slidenum">
              <a:rPr lang="de-DE"/>
              <a:pPr>
                <a:defRPr/>
              </a:pPr>
              <a:t>‹Nr.›</a:t>
            </a:fld>
            <a:endParaRPr lang="de-DE"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sz="2000" b="1" baseline="0"/>
            </a:lvl1pPr>
          </a:lstStyle>
          <a:p>
            <a:r>
              <a:rPr lang="de-DE" sz="2000" b="1" dirty="0" smtClean="0"/>
              <a:t>Impressum </a:t>
            </a:r>
            <a:r>
              <a:rPr lang="de-DE" sz="2000" b="1" smtClean="0"/>
              <a:t>(optional) :</a:t>
            </a:r>
            <a:endParaRPr lang="de-DE" dirty="0"/>
          </a:p>
        </p:txBody>
      </p:sp>
      <p:sp>
        <p:nvSpPr>
          <p:cNvPr id="3" name="Foliennummernplatzhalter 2"/>
          <p:cNvSpPr>
            <a:spLocks noGrp="1"/>
          </p:cNvSpPr>
          <p:nvPr>
            <p:ph type="sldNum" sz="quarter" idx="10"/>
          </p:nvPr>
        </p:nvSpPr>
        <p:spPr/>
        <p:txBody>
          <a:bodyPr/>
          <a:lstStyle/>
          <a:p>
            <a:pPr>
              <a:defRPr/>
            </a:pPr>
            <a:fld id="{5FCAEC81-7E9D-4308-B27C-C8134C7F43C4}" type="slidenum">
              <a:rPr lang="de-DE" smtClean="0"/>
              <a:pPr>
                <a:defRPr/>
              </a:pPr>
              <a:t>‹Nr.›</a:t>
            </a:fld>
            <a:endParaRPr lang="de-DE" dirty="0"/>
          </a:p>
        </p:txBody>
      </p:sp>
      <p:sp>
        <p:nvSpPr>
          <p:cNvPr id="4" name="Datumsplatzhalter 3"/>
          <p:cNvSpPr>
            <a:spLocks noGrp="1"/>
          </p:cNvSpPr>
          <p:nvPr>
            <p:ph type="dt" sz="half" idx="11"/>
          </p:nvPr>
        </p:nvSpPr>
        <p:spPr/>
        <p:txBody>
          <a:bodyPr/>
          <a:lstStyle/>
          <a:p>
            <a:pPr>
              <a:defRPr/>
            </a:pPr>
            <a:endParaRPr lang="de-DE" dirty="0"/>
          </a:p>
        </p:txBody>
      </p:sp>
      <p:sp>
        <p:nvSpPr>
          <p:cNvPr id="5" name="Fußzeilenplatzhalter 4"/>
          <p:cNvSpPr>
            <a:spLocks noGrp="1"/>
          </p:cNvSpPr>
          <p:nvPr>
            <p:ph type="ftr" sz="quarter" idx="12"/>
          </p:nvPr>
        </p:nvSpPr>
        <p:spPr/>
        <p:txBody>
          <a:bodyPr/>
          <a:lstStyle/>
          <a:p>
            <a:endParaRPr lang="de-DE" dirty="0"/>
          </a:p>
        </p:txBody>
      </p:sp>
      <p:sp>
        <p:nvSpPr>
          <p:cNvPr id="6" name="Textfeld 5"/>
          <p:cNvSpPr txBox="1"/>
          <p:nvPr userDrawn="1"/>
        </p:nvSpPr>
        <p:spPr>
          <a:xfrm>
            <a:off x="838201" y="1969970"/>
            <a:ext cx="6644292" cy="2031325"/>
          </a:xfrm>
          <a:prstGeom prst="rect">
            <a:avLst/>
          </a:prstGeom>
          <a:noFill/>
        </p:spPr>
        <p:txBody>
          <a:bodyPr wrap="square" rtlCol="0">
            <a:spAutoFit/>
          </a:bodyPr>
          <a:lstStyle/>
          <a:p>
            <a:r>
              <a:rPr lang="de-DE" sz="1800" i="0" dirty="0" smtClean="0"/>
              <a:t>Titel der PowerPoint-Präsentation :</a:t>
            </a:r>
          </a:p>
          <a:p>
            <a:endParaRPr lang="de-DE" sz="1800" i="0" dirty="0" smtClean="0"/>
          </a:p>
          <a:p>
            <a:r>
              <a:rPr lang="de-DE" sz="1800" i="0" dirty="0" smtClean="0"/>
              <a:t>Ausführende/-r :</a:t>
            </a:r>
          </a:p>
          <a:p>
            <a:endParaRPr lang="de-DE" sz="1800" i="0" dirty="0" smtClean="0"/>
          </a:p>
          <a:p>
            <a:r>
              <a:rPr lang="de-DE" sz="1800" i="0" dirty="0" smtClean="0"/>
              <a:t>Dienststelle :</a:t>
            </a:r>
          </a:p>
          <a:p>
            <a:endParaRPr lang="de-DE" sz="1800" i="0" dirty="0" smtClean="0"/>
          </a:p>
          <a:p>
            <a:r>
              <a:rPr lang="de-DE" sz="1800" i="0" dirty="0" smtClean="0"/>
              <a:t>Anlass :</a:t>
            </a:r>
            <a:endParaRPr lang="de-DE" sz="1800" i="0" dirty="0"/>
          </a:p>
        </p:txBody>
      </p:sp>
    </p:spTree>
    <p:extLst>
      <p:ext uri="{BB962C8B-B14F-4D97-AF65-F5344CB8AC3E}">
        <p14:creationId xmlns:p14="http://schemas.microsoft.com/office/powerpoint/2010/main" val="3229328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Datumsplatzhalter 3"/>
          <p:cNvSpPr>
            <a:spLocks noGrp="1"/>
          </p:cNvSpPr>
          <p:nvPr>
            <p:ph type="dt" sz="half" idx="10"/>
          </p:nvPr>
        </p:nvSpPr>
        <p:spPr/>
        <p:txBody>
          <a:bodyPr/>
          <a:lstStyle>
            <a:lvl1pPr>
              <a:defRPr smtClean="0"/>
            </a:lvl1pPr>
          </a:lstStyle>
          <a:p>
            <a:pPr>
              <a:defRPr/>
            </a:pPr>
            <a:endParaRPr lang="de-DE" dirty="0"/>
          </a:p>
        </p:txBody>
      </p:sp>
      <p:sp>
        <p:nvSpPr>
          <p:cNvPr id="5" name="Fußzeilenplatzhalter 4"/>
          <p:cNvSpPr>
            <a:spLocks noGrp="1"/>
          </p:cNvSpPr>
          <p:nvPr>
            <p:ph type="ftr" sz="quarter" idx="11"/>
          </p:nvPr>
        </p:nvSpPr>
        <p:spPr/>
        <p:txBody>
          <a:bodyPr rtlCol="0"/>
          <a:lstStyle>
            <a:lvl1pPr>
              <a:defRPr smtClean="0">
                <a:solidFill>
                  <a:schemeClr val="tx1">
                    <a:tint val="75000"/>
                  </a:schemeClr>
                </a:solidFill>
              </a:defRPr>
            </a:lvl1pPr>
          </a:lstStyle>
          <a:p>
            <a:pPr>
              <a:defRPr/>
            </a:pPr>
            <a:endParaRPr lang="de-DE" dirty="0"/>
          </a:p>
        </p:txBody>
      </p:sp>
      <p:sp>
        <p:nvSpPr>
          <p:cNvPr id="6" name="Foliennummernplatzhalter 5"/>
          <p:cNvSpPr>
            <a:spLocks noGrp="1"/>
          </p:cNvSpPr>
          <p:nvPr>
            <p:ph type="sldNum" sz="quarter" idx="12"/>
          </p:nvPr>
        </p:nvSpPr>
        <p:spPr/>
        <p:txBody>
          <a:bodyPr/>
          <a:lstStyle>
            <a:lvl1pPr>
              <a:defRPr/>
            </a:lvl1pPr>
          </a:lstStyle>
          <a:p>
            <a:pPr>
              <a:defRPr/>
            </a:pPr>
            <a:fld id="{8362A058-3342-4745-B0EB-D0584553CEFD}" type="slidenum">
              <a:rPr lang="de-DE"/>
              <a:pPr>
                <a:defRPr/>
              </a:pPr>
              <a:t>‹Nr.›</a:t>
            </a:fld>
            <a:endParaRPr lang="de-D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3" y="1709738"/>
            <a:ext cx="10515600" cy="2852737"/>
          </a:xfrm>
        </p:spPr>
        <p:txBody>
          <a:bodyPr anchor="b"/>
          <a:lstStyle>
            <a:lvl1pPr>
              <a:defRPr sz="6000"/>
            </a:lvl1pPr>
          </a:lstStyle>
          <a:p>
            <a:r>
              <a:rPr lang="de-DE" dirty="0" smtClean="0"/>
              <a:t>Titelmasterformat durch Klicken bearbeiten</a:t>
            </a:r>
            <a:endParaRPr lang="de-DE" dirty="0"/>
          </a:p>
        </p:txBody>
      </p:sp>
      <p:sp>
        <p:nvSpPr>
          <p:cNvPr id="3" name="Textplatzhalter 2"/>
          <p:cNvSpPr>
            <a:spLocks noGrp="1"/>
          </p:cNvSpPr>
          <p:nvPr>
            <p:ph type="body" idx="1"/>
          </p:nvPr>
        </p:nvSpPr>
        <p:spPr>
          <a:xfrm>
            <a:off x="831853"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lvl1pPr>
              <a:defRPr smtClean="0"/>
            </a:lvl1pPr>
          </a:lstStyle>
          <a:p>
            <a:pPr>
              <a:defRPr/>
            </a:pPr>
            <a:endParaRPr lang="de-DE" dirty="0"/>
          </a:p>
        </p:txBody>
      </p:sp>
      <p:sp>
        <p:nvSpPr>
          <p:cNvPr id="5" name="Fußzeilenplatzhalter 4"/>
          <p:cNvSpPr>
            <a:spLocks noGrp="1"/>
          </p:cNvSpPr>
          <p:nvPr>
            <p:ph type="ftr" sz="quarter" idx="11"/>
          </p:nvPr>
        </p:nvSpPr>
        <p:spPr/>
        <p:txBody>
          <a:bodyPr rtlCol="0"/>
          <a:lstStyle>
            <a:lvl1pPr>
              <a:defRPr smtClean="0">
                <a:solidFill>
                  <a:schemeClr val="tx1">
                    <a:tint val="75000"/>
                  </a:schemeClr>
                </a:solidFill>
              </a:defRPr>
            </a:lvl1pPr>
          </a:lstStyle>
          <a:p>
            <a:pPr>
              <a:defRPr/>
            </a:pPr>
            <a:endParaRPr lang="de-DE" dirty="0"/>
          </a:p>
        </p:txBody>
      </p:sp>
      <p:sp>
        <p:nvSpPr>
          <p:cNvPr id="6" name="Foliennummernplatzhalter 5"/>
          <p:cNvSpPr>
            <a:spLocks noGrp="1"/>
          </p:cNvSpPr>
          <p:nvPr>
            <p:ph type="sldNum" sz="quarter" idx="12"/>
          </p:nvPr>
        </p:nvSpPr>
        <p:spPr/>
        <p:txBody>
          <a:bodyPr/>
          <a:lstStyle>
            <a:lvl1pPr>
              <a:defRPr/>
            </a:lvl1pPr>
          </a:lstStyle>
          <a:p>
            <a:pPr>
              <a:defRPr/>
            </a:pPr>
            <a:fld id="{0B42B3DC-246C-4844-A0B1-46A474247A81}" type="slidenum">
              <a:rPr lang="de-DE"/>
              <a:pPr>
                <a:defRPr/>
              </a:pPr>
              <a:t>‹Nr.›</a:t>
            </a:fld>
            <a:endParaRPr lang="de-DE"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1" y="1825625"/>
            <a:ext cx="5181600" cy="4351338"/>
          </a:xfrm>
        </p:spPr>
        <p:txBody>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Inhaltsplatzhalter 3"/>
          <p:cNvSpPr>
            <a:spLocks noGrp="1"/>
          </p:cNvSpPr>
          <p:nvPr>
            <p:ph sz="half" idx="2"/>
          </p:nvPr>
        </p:nvSpPr>
        <p:spPr>
          <a:xfrm>
            <a:off x="6172201" y="1825625"/>
            <a:ext cx="5181600" cy="435133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3"/>
          <p:cNvSpPr>
            <a:spLocks noGrp="1"/>
          </p:cNvSpPr>
          <p:nvPr>
            <p:ph type="dt" sz="half" idx="10"/>
          </p:nvPr>
        </p:nvSpPr>
        <p:spPr/>
        <p:txBody>
          <a:bodyPr/>
          <a:lstStyle>
            <a:lvl1pPr>
              <a:defRPr smtClean="0"/>
            </a:lvl1pPr>
          </a:lstStyle>
          <a:p>
            <a:pPr>
              <a:defRPr/>
            </a:pPr>
            <a:endParaRPr lang="de-DE" dirty="0"/>
          </a:p>
        </p:txBody>
      </p:sp>
      <p:sp>
        <p:nvSpPr>
          <p:cNvPr id="6" name="Fußzeilenplatzhalter 4"/>
          <p:cNvSpPr>
            <a:spLocks noGrp="1"/>
          </p:cNvSpPr>
          <p:nvPr>
            <p:ph type="ftr" sz="quarter" idx="11"/>
          </p:nvPr>
        </p:nvSpPr>
        <p:spPr/>
        <p:txBody>
          <a:bodyPr rtlCol="0"/>
          <a:lstStyle>
            <a:lvl1pPr>
              <a:defRPr smtClean="0">
                <a:solidFill>
                  <a:schemeClr val="tx1">
                    <a:tint val="75000"/>
                  </a:schemeClr>
                </a:solidFill>
              </a:defRPr>
            </a:lvl1pPr>
          </a:lstStyle>
          <a:p>
            <a:pPr>
              <a:defRPr/>
            </a:pPr>
            <a:endParaRPr lang="de-DE" dirty="0"/>
          </a:p>
        </p:txBody>
      </p:sp>
      <p:sp>
        <p:nvSpPr>
          <p:cNvPr id="7" name="Foliennummernplatzhalter 5"/>
          <p:cNvSpPr>
            <a:spLocks noGrp="1"/>
          </p:cNvSpPr>
          <p:nvPr>
            <p:ph type="sldNum" sz="quarter" idx="12"/>
          </p:nvPr>
        </p:nvSpPr>
        <p:spPr/>
        <p:txBody>
          <a:bodyPr/>
          <a:lstStyle>
            <a:lvl1pPr>
              <a:defRPr/>
            </a:lvl1pPr>
          </a:lstStyle>
          <a:p>
            <a:pPr>
              <a:defRPr/>
            </a:pPr>
            <a:fld id="{D6790E57-9D7A-4C8C-B32C-D4A564203B02}" type="slidenum">
              <a:rPr lang="de-DE"/>
              <a:pPr>
                <a:defRPr/>
              </a:pPr>
              <a:t>‹Nr.›</a:t>
            </a:fld>
            <a:endParaRPr lang="de-DE"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9" y="365125"/>
            <a:ext cx="9361486"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91"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91" y="2505076"/>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2203" y="2505076"/>
            <a:ext cx="5183188"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3"/>
          <p:cNvSpPr>
            <a:spLocks noGrp="1"/>
          </p:cNvSpPr>
          <p:nvPr>
            <p:ph type="dt" sz="half" idx="10"/>
          </p:nvPr>
        </p:nvSpPr>
        <p:spPr/>
        <p:txBody>
          <a:bodyPr/>
          <a:lstStyle>
            <a:lvl1pPr>
              <a:defRPr smtClean="0"/>
            </a:lvl1pPr>
          </a:lstStyle>
          <a:p>
            <a:pPr>
              <a:defRPr/>
            </a:pPr>
            <a:endParaRPr lang="de-DE" dirty="0"/>
          </a:p>
        </p:txBody>
      </p:sp>
      <p:sp>
        <p:nvSpPr>
          <p:cNvPr id="8" name="Fußzeilenplatzhalter 4"/>
          <p:cNvSpPr>
            <a:spLocks noGrp="1"/>
          </p:cNvSpPr>
          <p:nvPr>
            <p:ph type="ftr" sz="quarter" idx="11"/>
          </p:nvPr>
        </p:nvSpPr>
        <p:spPr/>
        <p:txBody>
          <a:bodyPr rtlCol="0"/>
          <a:lstStyle>
            <a:lvl1pPr>
              <a:defRPr smtClean="0">
                <a:solidFill>
                  <a:schemeClr val="tx1">
                    <a:tint val="75000"/>
                  </a:schemeClr>
                </a:solidFill>
              </a:defRPr>
            </a:lvl1pPr>
          </a:lstStyle>
          <a:p>
            <a:pPr>
              <a:defRPr/>
            </a:pPr>
            <a:endParaRPr lang="de-DE" dirty="0"/>
          </a:p>
        </p:txBody>
      </p:sp>
      <p:sp>
        <p:nvSpPr>
          <p:cNvPr id="9" name="Foliennummernplatzhalter 5"/>
          <p:cNvSpPr>
            <a:spLocks noGrp="1"/>
          </p:cNvSpPr>
          <p:nvPr>
            <p:ph type="sldNum" sz="quarter" idx="12"/>
          </p:nvPr>
        </p:nvSpPr>
        <p:spPr/>
        <p:txBody>
          <a:bodyPr/>
          <a:lstStyle>
            <a:lvl1pPr>
              <a:defRPr/>
            </a:lvl1pPr>
          </a:lstStyle>
          <a:p>
            <a:pPr>
              <a:defRPr/>
            </a:pPr>
            <a:fld id="{468DAD1C-064B-4367-A654-FB062E12A532}" type="slidenum">
              <a:rPr lang="de-DE"/>
              <a:pPr>
                <a:defRPr/>
              </a:pPr>
              <a:t>‹Nr.›</a:t>
            </a:fld>
            <a:endParaRPr lang="de-D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3"/>
          <p:cNvSpPr>
            <a:spLocks noGrp="1"/>
          </p:cNvSpPr>
          <p:nvPr>
            <p:ph type="dt" sz="half" idx="10"/>
          </p:nvPr>
        </p:nvSpPr>
        <p:spPr/>
        <p:txBody>
          <a:bodyPr/>
          <a:lstStyle>
            <a:lvl1pPr>
              <a:defRPr smtClean="0"/>
            </a:lvl1pPr>
          </a:lstStyle>
          <a:p>
            <a:pPr>
              <a:defRPr/>
            </a:pPr>
            <a:endParaRPr lang="de-DE" dirty="0"/>
          </a:p>
        </p:txBody>
      </p:sp>
      <p:sp>
        <p:nvSpPr>
          <p:cNvPr id="4" name="Fußzeilenplatzhalter 4"/>
          <p:cNvSpPr>
            <a:spLocks noGrp="1"/>
          </p:cNvSpPr>
          <p:nvPr>
            <p:ph type="ftr" sz="quarter" idx="11"/>
          </p:nvPr>
        </p:nvSpPr>
        <p:spPr/>
        <p:txBody>
          <a:bodyPr rtlCol="0"/>
          <a:lstStyle>
            <a:lvl1pPr>
              <a:defRPr smtClean="0">
                <a:solidFill>
                  <a:schemeClr val="tx1">
                    <a:tint val="75000"/>
                  </a:schemeClr>
                </a:solidFill>
              </a:defRPr>
            </a:lvl1pPr>
          </a:lstStyle>
          <a:p>
            <a:pPr>
              <a:defRPr/>
            </a:pPr>
            <a:endParaRPr lang="de-DE" dirty="0"/>
          </a:p>
        </p:txBody>
      </p:sp>
      <p:sp>
        <p:nvSpPr>
          <p:cNvPr id="5" name="Foliennummernplatzhalter 5"/>
          <p:cNvSpPr>
            <a:spLocks noGrp="1"/>
          </p:cNvSpPr>
          <p:nvPr>
            <p:ph type="sldNum" sz="quarter" idx="12"/>
          </p:nvPr>
        </p:nvSpPr>
        <p:spPr/>
        <p:txBody>
          <a:bodyPr/>
          <a:lstStyle>
            <a:lvl1pPr>
              <a:defRPr/>
            </a:lvl1pPr>
          </a:lstStyle>
          <a:p>
            <a:pPr>
              <a:defRPr/>
            </a:pPr>
            <a:fld id="{86DA9C21-3335-4D16-B2AD-610553C97802}" type="slidenum">
              <a:rPr lang="de-DE"/>
              <a:pPr>
                <a:defRPr/>
              </a:pPr>
              <a:t>‹Nr.›</a:t>
            </a:fld>
            <a:endParaRPr lang="de-DE"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smtClean="0"/>
            </a:lvl1pPr>
          </a:lstStyle>
          <a:p>
            <a:pPr>
              <a:defRPr/>
            </a:pPr>
            <a:endParaRPr lang="de-DE" dirty="0"/>
          </a:p>
        </p:txBody>
      </p:sp>
      <p:sp>
        <p:nvSpPr>
          <p:cNvPr id="3" name="Fußzeilenplatzhalter 4"/>
          <p:cNvSpPr>
            <a:spLocks noGrp="1"/>
          </p:cNvSpPr>
          <p:nvPr>
            <p:ph type="ftr" sz="quarter" idx="11"/>
          </p:nvPr>
        </p:nvSpPr>
        <p:spPr/>
        <p:txBody>
          <a:bodyPr rtlCol="0"/>
          <a:lstStyle>
            <a:lvl1pPr>
              <a:defRPr smtClean="0">
                <a:solidFill>
                  <a:schemeClr val="tx1">
                    <a:tint val="75000"/>
                  </a:schemeClr>
                </a:solidFill>
              </a:defRPr>
            </a:lvl1pPr>
          </a:lstStyle>
          <a:p>
            <a:pPr>
              <a:defRPr/>
            </a:pPr>
            <a:endParaRPr lang="de-DE" dirty="0"/>
          </a:p>
        </p:txBody>
      </p:sp>
      <p:sp>
        <p:nvSpPr>
          <p:cNvPr id="4" name="Foliennummernplatzhalter 5"/>
          <p:cNvSpPr>
            <a:spLocks noGrp="1"/>
          </p:cNvSpPr>
          <p:nvPr>
            <p:ph type="sldNum" sz="quarter" idx="12"/>
          </p:nvPr>
        </p:nvSpPr>
        <p:spPr/>
        <p:txBody>
          <a:bodyPr/>
          <a:lstStyle>
            <a:lvl1pPr>
              <a:defRPr/>
            </a:lvl1pPr>
          </a:lstStyle>
          <a:p>
            <a:pPr>
              <a:defRPr/>
            </a:pPr>
            <a:fld id="{8EBB2C71-6B60-42C7-A8BC-A67C5C48F3C6}" type="slidenum">
              <a:rPr lang="de-DE"/>
              <a:pPr>
                <a:defRPr/>
              </a:pPr>
              <a:t>‹Nr.›</a:t>
            </a:fld>
            <a:endParaRPr lang="de-DE"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91" y="457200"/>
            <a:ext cx="3932236"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90" y="1495427"/>
            <a:ext cx="6172201" cy="4365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91" y="2057400"/>
            <a:ext cx="393223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3"/>
          <p:cNvSpPr>
            <a:spLocks noGrp="1"/>
          </p:cNvSpPr>
          <p:nvPr>
            <p:ph type="dt" sz="half" idx="10"/>
          </p:nvPr>
        </p:nvSpPr>
        <p:spPr/>
        <p:txBody>
          <a:bodyPr/>
          <a:lstStyle>
            <a:lvl1pPr>
              <a:defRPr smtClean="0"/>
            </a:lvl1pPr>
          </a:lstStyle>
          <a:p>
            <a:pPr>
              <a:defRPr/>
            </a:pPr>
            <a:endParaRPr lang="de-DE" dirty="0"/>
          </a:p>
        </p:txBody>
      </p:sp>
      <p:sp>
        <p:nvSpPr>
          <p:cNvPr id="6" name="Fußzeilenplatzhalter 4"/>
          <p:cNvSpPr>
            <a:spLocks noGrp="1"/>
          </p:cNvSpPr>
          <p:nvPr>
            <p:ph type="ftr" sz="quarter" idx="11"/>
          </p:nvPr>
        </p:nvSpPr>
        <p:spPr/>
        <p:txBody>
          <a:bodyPr rtlCol="0"/>
          <a:lstStyle>
            <a:lvl1pPr>
              <a:defRPr smtClean="0">
                <a:solidFill>
                  <a:schemeClr val="tx1">
                    <a:tint val="75000"/>
                  </a:schemeClr>
                </a:solidFill>
              </a:defRPr>
            </a:lvl1pPr>
          </a:lstStyle>
          <a:p>
            <a:pPr>
              <a:defRPr/>
            </a:pPr>
            <a:endParaRPr lang="de-DE" dirty="0"/>
          </a:p>
        </p:txBody>
      </p:sp>
      <p:sp>
        <p:nvSpPr>
          <p:cNvPr id="7" name="Foliennummernplatzhalter 5"/>
          <p:cNvSpPr>
            <a:spLocks noGrp="1"/>
          </p:cNvSpPr>
          <p:nvPr>
            <p:ph type="sldNum" sz="quarter" idx="12"/>
          </p:nvPr>
        </p:nvSpPr>
        <p:spPr/>
        <p:txBody>
          <a:bodyPr/>
          <a:lstStyle>
            <a:lvl1pPr>
              <a:defRPr/>
            </a:lvl1pPr>
          </a:lstStyle>
          <a:p>
            <a:pPr>
              <a:defRPr/>
            </a:pPr>
            <a:fld id="{8931BA6F-4484-49F1-8D51-90A02ECE8EBD}" type="slidenum">
              <a:rPr lang="de-DE"/>
              <a:pPr>
                <a:defRPr/>
              </a:pPr>
              <a:t>‹Nr.›</a:t>
            </a:fld>
            <a:endParaRPr lang="de-DE"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91" y="457200"/>
            <a:ext cx="3932236"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90" y="1533525"/>
            <a:ext cx="6172201" cy="43275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dirty="0" smtClean="0"/>
          </a:p>
        </p:txBody>
      </p:sp>
      <p:sp>
        <p:nvSpPr>
          <p:cNvPr id="4" name="Textplatzhalter 3"/>
          <p:cNvSpPr>
            <a:spLocks noGrp="1"/>
          </p:cNvSpPr>
          <p:nvPr>
            <p:ph type="body" sz="half" idx="2"/>
          </p:nvPr>
        </p:nvSpPr>
        <p:spPr>
          <a:xfrm>
            <a:off x="839791" y="2057400"/>
            <a:ext cx="393223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3"/>
          <p:cNvSpPr>
            <a:spLocks noGrp="1"/>
          </p:cNvSpPr>
          <p:nvPr>
            <p:ph type="dt" sz="half" idx="10"/>
          </p:nvPr>
        </p:nvSpPr>
        <p:spPr/>
        <p:txBody>
          <a:bodyPr/>
          <a:lstStyle>
            <a:lvl1pPr>
              <a:defRPr smtClean="0"/>
            </a:lvl1pPr>
          </a:lstStyle>
          <a:p>
            <a:pPr>
              <a:defRPr/>
            </a:pPr>
            <a:endParaRPr lang="de-DE" dirty="0"/>
          </a:p>
        </p:txBody>
      </p:sp>
      <p:sp>
        <p:nvSpPr>
          <p:cNvPr id="6" name="Fußzeilenplatzhalter 4"/>
          <p:cNvSpPr>
            <a:spLocks noGrp="1"/>
          </p:cNvSpPr>
          <p:nvPr>
            <p:ph type="ftr" sz="quarter" idx="11"/>
          </p:nvPr>
        </p:nvSpPr>
        <p:spPr/>
        <p:txBody>
          <a:bodyPr rtlCol="0"/>
          <a:lstStyle>
            <a:lvl1pPr>
              <a:defRPr smtClean="0">
                <a:solidFill>
                  <a:schemeClr val="tx1">
                    <a:tint val="75000"/>
                  </a:schemeClr>
                </a:solidFill>
              </a:defRPr>
            </a:lvl1pPr>
          </a:lstStyle>
          <a:p>
            <a:pPr>
              <a:defRPr/>
            </a:pPr>
            <a:endParaRPr lang="de-DE" dirty="0"/>
          </a:p>
        </p:txBody>
      </p:sp>
      <p:sp>
        <p:nvSpPr>
          <p:cNvPr id="7" name="Foliennummernplatzhalter 5"/>
          <p:cNvSpPr>
            <a:spLocks noGrp="1"/>
          </p:cNvSpPr>
          <p:nvPr>
            <p:ph type="sldNum" sz="quarter" idx="12"/>
          </p:nvPr>
        </p:nvSpPr>
        <p:spPr/>
        <p:txBody>
          <a:bodyPr/>
          <a:lstStyle>
            <a:lvl1pPr>
              <a:defRPr/>
            </a:lvl1pPr>
          </a:lstStyle>
          <a:p>
            <a:pPr>
              <a:defRPr/>
            </a:pPr>
            <a:fld id="{6B6D4F03-EAAD-49A3-95B6-3052BF8A631D}" type="slidenum">
              <a:rPr lang="de-DE"/>
              <a:pPr>
                <a:defRPr/>
              </a:pPr>
              <a:t>‹Nr.›</a:t>
            </a:fld>
            <a:endParaRPr lang="de-DE"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elplatzhalter 1"/>
          <p:cNvSpPr>
            <a:spLocks noGrp="1"/>
          </p:cNvSpPr>
          <p:nvPr>
            <p:ph type="title"/>
          </p:nvPr>
        </p:nvSpPr>
        <p:spPr bwMode="auto">
          <a:xfrm>
            <a:off x="838199" y="365125"/>
            <a:ext cx="9372601" cy="12811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1027" name="Textplatzhalter 2"/>
          <p:cNvSpPr>
            <a:spLocks noGrp="1"/>
          </p:cNvSpPr>
          <p:nvPr>
            <p:ph type="body" idx="1"/>
          </p:nvPr>
        </p:nvSpPr>
        <p:spPr bwMode="auto">
          <a:xfrm>
            <a:off x="838204"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6" name="Foliennummernplatzhalter 5"/>
          <p:cNvSpPr>
            <a:spLocks noGrp="1"/>
          </p:cNvSpPr>
          <p:nvPr>
            <p:ph type="sldNum" sz="quarter" idx="4"/>
          </p:nvPr>
        </p:nvSpPr>
        <p:spPr>
          <a:xfrm>
            <a:off x="8610601" y="6356352"/>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5FCAEC81-7E9D-4308-B27C-C8134C7F43C4}" type="slidenum">
              <a:rPr lang="de-DE"/>
              <a:pPr>
                <a:defRPr/>
              </a:pPr>
              <a:t>‹Nr.›</a:t>
            </a:fld>
            <a:endParaRPr lang="de-DE" dirty="0"/>
          </a:p>
        </p:txBody>
      </p:sp>
      <p:pic>
        <p:nvPicPr>
          <p:cNvPr id="1029" name="Grafik 1"/>
          <p:cNvPicPr>
            <a:picLocks noChangeAspect="1"/>
          </p:cNvPicPr>
          <p:nvPr/>
        </p:nvPicPr>
        <p:blipFill>
          <a:blip r:embed="rId14"/>
          <a:srcRect/>
          <a:stretch>
            <a:fillRect/>
          </a:stretch>
        </p:blipFill>
        <p:spPr bwMode="auto">
          <a:xfrm>
            <a:off x="10460037" y="230188"/>
            <a:ext cx="1444626" cy="908050"/>
          </a:xfrm>
          <a:prstGeom prst="rect">
            <a:avLst/>
          </a:prstGeom>
          <a:noFill/>
          <a:ln w="9525">
            <a:noFill/>
            <a:miter lim="800000"/>
            <a:headEnd/>
            <a:tailEnd/>
          </a:ln>
        </p:spPr>
      </p:pic>
      <p:sp>
        <p:nvSpPr>
          <p:cNvPr id="3" name="Datumsplatzhalter 2"/>
          <p:cNvSpPr>
            <a:spLocks noGrp="1"/>
          </p:cNvSpPr>
          <p:nvPr>
            <p:ph type="dt" sz="half" idx="2"/>
          </p:nvPr>
        </p:nvSpPr>
        <p:spPr>
          <a:xfrm>
            <a:off x="838201" y="6356352"/>
            <a:ext cx="2743200" cy="365125"/>
          </a:xfrm>
          <a:prstGeom prst="rect">
            <a:avLst/>
          </a:prstGeom>
        </p:spPr>
        <p:txBody>
          <a:bodyPr vert="horz" lIns="91440" tIns="45720" rIns="91440" bIns="45720" rtlCol="0" anchor="ctr"/>
          <a:lstStyle>
            <a:lvl1pPr algn="l" eaLnBrk="0" hangingPunct="0">
              <a:defRPr sz="1200" smtClean="0">
                <a:solidFill>
                  <a:schemeClr val="tx1">
                    <a:tint val="75000"/>
                  </a:schemeClr>
                </a:solidFill>
              </a:defRPr>
            </a:lvl1pPr>
          </a:lstStyle>
          <a:p>
            <a:pPr>
              <a:defRPr/>
            </a:pPr>
            <a:endParaRPr lang="de-DE" dirty="0"/>
          </a:p>
        </p:txBody>
      </p:sp>
      <p:sp>
        <p:nvSpPr>
          <p:cNvPr id="4" name="Fußzeilenplatzhalter 3"/>
          <p:cNvSpPr>
            <a:spLocks noGrp="1"/>
          </p:cNvSpPr>
          <p:nvPr>
            <p:ph type="ftr" sz="quarter" idx="3"/>
          </p:nvPr>
        </p:nvSpPr>
        <p:spPr>
          <a:xfrm>
            <a:off x="4038604" y="6356352"/>
            <a:ext cx="4114800" cy="365125"/>
          </a:xfrm>
          <a:prstGeom prst="rect">
            <a:avLst/>
          </a:prstGeom>
        </p:spPr>
        <p:txBody>
          <a:bodyPr vert="horz" wrap="square" lIns="91440" tIns="45720" rIns="91440" bIns="45720" numCol="1" anchor="ctr" anchorCtr="0" compatLnSpc="1">
            <a:prstTxWarp prst="textNoShape">
              <a:avLst/>
            </a:prstTxWarp>
          </a:bodyPr>
          <a:lstStyle>
            <a:lvl1pPr algn="ctr" eaLnBrk="0" hangingPunct="0">
              <a:defRPr sz="1200">
                <a:solidFill>
                  <a:srgbClr val="898989"/>
                </a:solidFill>
              </a:defRPr>
            </a:lvl1pPr>
          </a:lstStyle>
          <a:p>
            <a:endParaRPr lang="de-DE" dirty="0"/>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timing>
    <p:tnLst>
      <p:par>
        <p:cTn id="1" dur="indefinite" restart="never" nodeType="tmRoot"/>
      </p:par>
    </p:tnLst>
  </p:timing>
  <p:hf hdr="0" ftr="0" dt="0"/>
  <p:txStyles>
    <p:titleStyle>
      <a:lvl1pPr algn="l" rtl="0" eaLnBrk="0" fontAlgn="base" hangingPunct="0">
        <a:lnSpc>
          <a:spcPct val="90000"/>
        </a:lnSpc>
        <a:spcBef>
          <a:spcPct val="0"/>
        </a:spcBef>
        <a:spcAft>
          <a:spcPct val="0"/>
        </a:spcAft>
        <a:defRPr sz="44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Arial" charset="0"/>
          <a:cs typeface="Arial" charset="0"/>
        </a:defRPr>
      </a:lvl2pPr>
      <a:lvl3pPr algn="l" rtl="0" eaLnBrk="0" fontAlgn="base" hangingPunct="0">
        <a:lnSpc>
          <a:spcPct val="90000"/>
        </a:lnSpc>
        <a:spcBef>
          <a:spcPct val="0"/>
        </a:spcBef>
        <a:spcAft>
          <a:spcPct val="0"/>
        </a:spcAft>
        <a:defRPr sz="4400">
          <a:solidFill>
            <a:schemeClr val="tx1"/>
          </a:solidFill>
          <a:latin typeface="Arial" charset="0"/>
          <a:cs typeface="Arial" charset="0"/>
        </a:defRPr>
      </a:lvl3pPr>
      <a:lvl4pPr algn="l" rtl="0" eaLnBrk="0" fontAlgn="base" hangingPunct="0">
        <a:lnSpc>
          <a:spcPct val="90000"/>
        </a:lnSpc>
        <a:spcBef>
          <a:spcPct val="0"/>
        </a:spcBef>
        <a:spcAft>
          <a:spcPct val="0"/>
        </a:spcAft>
        <a:defRPr sz="4400">
          <a:solidFill>
            <a:schemeClr val="tx1"/>
          </a:solidFill>
          <a:latin typeface="Arial" charset="0"/>
          <a:cs typeface="Arial" charset="0"/>
        </a:defRPr>
      </a:lvl4pPr>
      <a:lvl5pPr algn="l" rtl="0" eaLnBrk="0" fontAlgn="base" hangingPunct="0">
        <a:lnSpc>
          <a:spcPct val="90000"/>
        </a:lnSpc>
        <a:spcBef>
          <a:spcPct val="0"/>
        </a:spcBef>
        <a:spcAft>
          <a:spcPct val="0"/>
        </a:spcAft>
        <a:defRPr sz="4400">
          <a:solidFill>
            <a:schemeClr val="tx1"/>
          </a:solidFill>
          <a:latin typeface="Arial" charset="0"/>
          <a:cs typeface="Arial"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358775" indent="-228600" algn="l" rtl="0" eaLnBrk="0" fontAlgn="base" hangingPunct="0">
        <a:lnSpc>
          <a:spcPct val="90000"/>
        </a:lnSpc>
        <a:spcBef>
          <a:spcPts val="5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719138" indent="-228600" algn="l" rtl="0" eaLnBrk="0" fontAlgn="base" hangingPunct="0">
        <a:lnSpc>
          <a:spcPct val="90000"/>
        </a:lnSpc>
        <a:spcBef>
          <a:spcPts val="5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079500" indent="-228600" algn="l" rtl="0" eaLnBrk="0" fontAlgn="base" hangingPunct="0">
        <a:lnSpc>
          <a:spcPct val="90000"/>
        </a:lnSpc>
        <a:spcBef>
          <a:spcPts val="5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1439863" indent="-228600" algn="l" rtl="0" eaLnBrk="0" fontAlgn="base" hangingPunct="0">
        <a:lnSpc>
          <a:spcPct val="90000"/>
        </a:lnSpc>
        <a:spcBef>
          <a:spcPts val="5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9.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0.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1.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3.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4.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5.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6.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7.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8.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9.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0.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1.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2.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3.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4.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5.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6.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7.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8.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9.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0.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1.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2.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3.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4.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5.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6.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7.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8.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9.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0.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1.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2.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3.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4.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5.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6.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7.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8.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9.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0.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1.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2.xml"/></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3.xml"/></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4.xml"/></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5.xml"/></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7.xml"/></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8.xml"/></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9.xml"/></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0.xml"/></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1.xml"/></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2.xml"/></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3.xml"/></Relationships>
</file>

<file path=ppt/slides/_rels/slide67.xml.rels><?xml version="1.0" encoding="UTF-8" standalone="yes"?>
<Relationships xmlns="http://schemas.openxmlformats.org/package/2006/relationships"><Relationship Id="rId3" Type="http://schemas.openxmlformats.org/officeDocument/2006/relationships/hyperlink" Target="https://www.activemind.legal/de/gesetze/dsgvo/artikel-85/" TargetMode="External"/><Relationship Id="rId2" Type="http://schemas.openxmlformats.org/officeDocument/2006/relationships/slideLayout" Target="../slideLayouts/slideLayout2.xml"/><Relationship Id="rId1" Type="http://schemas.openxmlformats.org/officeDocument/2006/relationships/themeOverride" Target="../theme/themeOverride64.xml"/></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5.xml"/></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6.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2504660"/>
            <a:ext cx="9144000" cy="1800641"/>
          </a:xfrm>
        </p:spPr>
        <p:txBody>
          <a:bodyPr/>
          <a:lstStyle/>
          <a:p>
            <a:r>
              <a:rPr lang="de-DE" sz="3600" b="1" dirty="0" smtClean="0"/>
              <a:t>Die Europäische Datenschutz-grundverordnung (DS-GVO)</a:t>
            </a:r>
            <a:endParaRPr lang="de-DE" sz="3600" b="1" dirty="0"/>
          </a:p>
        </p:txBody>
      </p:sp>
      <p:sp>
        <p:nvSpPr>
          <p:cNvPr id="3" name="Untertitel 2"/>
          <p:cNvSpPr>
            <a:spLocks noGrp="1"/>
          </p:cNvSpPr>
          <p:nvPr>
            <p:ph type="subTitle" idx="1"/>
          </p:nvPr>
        </p:nvSpPr>
        <p:spPr/>
        <p:txBody>
          <a:bodyPr/>
          <a:lstStyle/>
          <a:p>
            <a:pPr lvl="0" eaLnBrk="1" hangingPunct="1">
              <a:lnSpc>
                <a:spcPct val="100000"/>
              </a:lnSpc>
              <a:spcBef>
                <a:spcPct val="0"/>
              </a:spcBef>
            </a:pPr>
            <a:endParaRPr lang="de-DE" altLang="de-DE" sz="1600" dirty="0">
              <a:solidFill>
                <a:srgbClr val="000000"/>
              </a:solidFill>
              <a:latin typeface="Calibri" pitchFamily="34" charset="0"/>
              <a:cs typeface="Arial" charset="0"/>
            </a:endParaRPr>
          </a:p>
          <a:p>
            <a:pPr lvl="0" eaLnBrk="1" hangingPunct="1">
              <a:lnSpc>
                <a:spcPct val="100000"/>
              </a:lnSpc>
              <a:spcBef>
                <a:spcPct val="0"/>
              </a:spcBef>
            </a:pPr>
            <a:r>
              <a:rPr lang="de-DE" altLang="de-DE" sz="1800" b="1" dirty="0" smtClean="0">
                <a:solidFill>
                  <a:srgbClr val="000000"/>
                </a:solidFill>
              </a:rPr>
              <a:t>Ministerialrat Dr. Joachim Wilkens</a:t>
            </a:r>
            <a:r>
              <a:rPr lang="de-DE" altLang="de-DE" sz="1800" b="1" dirty="0">
                <a:solidFill>
                  <a:srgbClr val="000000"/>
                </a:solidFill>
              </a:rPr>
              <a:t/>
            </a:r>
            <a:br>
              <a:rPr lang="de-DE" altLang="de-DE" sz="1800" b="1" dirty="0">
                <a:solidFill>
                  <a:srgbClr val="000000"/>
                </a:solidFill>
              </a:rPr>
            </a:br>
            <a:r>
              <a:rPr lang="de-DE" altLang="de-DE" sz="1800" b="1" dirty="0">
                <a:solidFill>
                  <a:srgbClr val="000000"/>
                </a:solidFill>
              </a:rPr>
              <a:t>Referatsleiter im Ministerium für Inneres und </a:t>
            </a:r>
            <a:r>
              <a:rPr lang="de-DE" altLang="de-DE" sz="1800" b="1" dirty="0" smtClean="0">
                <a:solidFill>
                  <a:srgbClr val="000000"/>
                </a:solidFill>
              </a:rPr>
              <a:t>Sport des </a:t>
            </a:r>
            <a:r>
              <a:rPr lang="de-DE" altLang="de-DE" sz="1800" b="1" dirty="0">
                <a:solidFill>
                  <a:srgbClr val="000000"/>
                </a:solidFill>
              </a:rPr>
              <a:t>Landes </a:t>
            </a:r>
            <a:r>
              <a:rPr lang="de-DE" altLang="de-DE" sz="1800" b="1" dirty="0" smtClean="0">
                <a:solidFill>
                  <a:srgbClr val="000000"/>
                </a:solidFill>
              </a:rPr>
              <a:t>Sachsen-Anhalt</a:t>
            </a:r>
          </a:p>
          <a:p>
            <a:pPr lvl="0" eaLnBrk="1" hangingPunct="1">
              <a:lnSpc>
                <a:spcPct val="100000"/>
              </a:lnSpc>
              <a:spcBef>
                <a:spcPct val="0"/>
              </a:spcBef>
            </a:pPr>
            <a:endParaRPr lang="de-DE" sz="1600" dirty="0" smtClean="0">
              <a:solidFill>
                <a:srgbClr val="000000"/>
              </a:solidFill>
            </a:endParaRPr>
          </a:p>
        </p:txBody>
      </p:sp>
    </p:spTree>
    <p:extLst>
      <p:ext uri="{BB962C8B-B14F-4D97-AF65-F5344CB8AC3E}">
        <p14:creationId xmlns:p14="http://schemas.microsoft.com/office/powerpoint/2010/main" val="19857449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365513"/>
            <a:ext cx="10515600" cy="2887620"/>
          </a:xfrm>
        </p:spPr>
        <p:txBody>
          <a:bodyPr/>
          <a:lstStyle/>
          <a:p>
            <a:pPr marL="0" lvl="0" indent="0" algn="just" eaLnBrk="1" fontAlgn="auto" hangingPunct="1">
              <a:lnSpc>
                <a:spcPct val="100000"/>
              </a:lnSpc>
              <a:spcBef>
                <a:spcPct val="20000"/>
              </a:spcBef>
              <a:spcAft>
                <a:spcPts val="0"/>
              </a:spcAft>
              <a:buNone/>
              <a:defRPr/>
            </a:pPr>
            <a:r>
              <a:rPr lang="de-DE" sz="2300" dirty="0" smtClean="0">
                <a:solidFill>
                  <a:prstClr val="black"/>
                </a:solidFill>
                <a:latin typeface="Arial"/>
                <a:ea typeface="Calibri"/>
                <a:cs typeface="+mn-cs"/>
              </a:rPr>
              <a:t>Schutz des Privat- und Familienlebens aus Artikel 8 der Charta der Grundrechte</a:t>
            </a:r>
          </a:p>
          <a:p>
            <a:pPr marL="0" lvl="0" indent="0" algn="just" eaLnBrk="1" fontAlgn="auto" hangingPunct="1">
              <a:lnSpc>
                <a:spcPct val="100000"/>
              </a:lnSpc>
              <a:spcBef>
                <a:spcPct val="20000"/>
              </a:spcBef>
              <a:spcAft>
                <a:spcPts val="0"/>
              </a:spcAft>
              <a:buNone/>
              <a:defRPr/>
            </a:pPr>
            <a:r>
              <a:rPr lang="de-DE" sz="2300" dirty="0" smtClean="0">
                <a:solidFill>
                  <a:prstClr val="black"/>
                </a:solidFill>
                <a:latin typeface="Arial"/>
                <a:ea typeface="Calibri"/>
                <a:cs typeface="+mn-cs"/>
              </a:rPr>
              <a:t>sowie</a:t>
            </a:r>
          </a:p>
          <a:p>
            <a:pPr marL="0" lvl="0" indent="0" algn="just" eaLnBrk="1" fontAlgn="auto" hangingPunct="1">
              <a:lnSpc>
                <a:spcPct val="100000"/>
              </a:lnSpc>
              <a:spcBef>
                <a:spcPct val="20000"/>
              </a:spcBef>
              <a:spcAft>
                <a:spcPts val="0"/>
              </a:spcAft>
              <a:buNone/>
              <a:defRPr/>
            </a:pPr>
            <a:r>
              <a:rPr lang="de-DE" sz="2300" dirty="0" smtClean="0">
                <a:solidFill>
                  <a:prstClr val="black"/>
                </a:solidFill>
                <a:latin typeface="Arial"/>
                <a:ea typeface="Calibri"/>
                <a:cs typeface="+mn-cs"/>
              </a:rPr>
              <a:t>aus Artikel 16 Abs. 1 des Vertrages über die Arbeitsweise der Europäischen Union</a:t>
            </a:r>
            <a:endParaRPr lang="de-DE" sz="2300" dirty="0">
              <a:solidFill>
                <a:prstClr val="black"/>
              </a:solidFill>
              <a:latin typeface="Arial"/>
              <a:ea typeface="Calibri"/>
              <a:cs typeface="+mn-cs"/>
            </a:endParaRPr>
          </a:p>
          <a:p>
            <a:pPr marL="0" lvl="0" indent="0" algn="just" eaLnBrk="1" fontAlgn="auto" hangingPunct="1">
              <a:lnSpc>
                <a:spcPct val="100000"/>
              </a:lnSpc>
              <a:spcBef>
                <a:spcPct val="20000"/>
              </a:spcBef>
              <a:spcAft>
                <a:spcPts val="0"/>
              </a:spcAft>
              <a:buNone/>
              <a:defRPr/>
            </a:pPr>
            <a:r>
              <a:rPr lang="de-DE" sz="2400" b="1" i="1" dirty="0" smtClean="0"/>
              <a:t>Recht auf Schutz der einen Menschen betreffenden personenbezogenen Daten</a:t>
            </a:r>
          </a:p>
          <a:p>
            <a:pPr marL="0" lvl="0" indent="0" algn="just" eaLnBrk="1" fontAlgn="auto" hangingPunct="1">
              <a:lnSpc>
                <a:spcPct val="100000"/>
              </a:lnSpc>
              <a:spcBef>
                <a:spcPct val="20000"/>
              </a:spcBef>
              <a:spcAft>
                <a:spcPts val="0"/>
              </a:spcAft>
              <a:buNone/>
              <a:defRPr/>
            </a:pPr>
            <a:r>
              <a:rPr lang="de-DE" sz="2400" b="1" i="1" dirty="0" smtClean="0"/>
              <a:t>Juristische Personen genießen keinen Datenschutz nach der DS-GVO!</a:t>
            </a:r>
            <a:endParaRPr lang="de-DE" sz="2400" b="1" i="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10</a:t>
            </a:fld>
            <a:endParaRPr lang="de-DE" dirty="0"/>
          </a:p>
        </p:txBody>
      </p:sp>
      <p:sp>
        <p:nvSpPr>
          <p:cNvPr id="8" name="Titel 1"/>
          <p:cNvSpPr>
            <a:spLocks noGrp="1"/>
          </p:cNvSpPr>
          <p:nvPr>
            <p:ph type="title"/>
          </p:nvPr>
        </p:nvSpPr>
        <p:spPr>
          <a:xfrm>
            <a:off x="805070" y="1202635"/>
            <a:ext cx="10535478" cy="874643"/>
          </a:xfrm>
        </p:spPr>
        <p:txBody>
          <a:bodyPr/>
          <a:lstStyle/>
          <a:p>
            <a:pPr algn="ctr"/>
            <a:r>
              <a:rPr lang="de-DE" altLang="de-DE" sz="3600" b="1" dirty="0" smtClean="0"/>
              <a:t>DS-GVO - Ziel</a:t>
            </a:r>
          </a:p>
        </p:txBody>
      </p:sp>
    </p:spTree>
    <p:extLst>
      <p:ext uri="{BB962C8B-B14F-4D97-AF65-F5344CB8AC3E}">
        <p14:creationId xmlns:p14="http://schemas.microsoft.com/office/powerpoint/2010/main" val="50749565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365513"/>
            <a:ext cx="10515600" cy="2887620"/>
          </a:xfrm>
        </p:spPr>
        <p:txBody>
          <a:bodyPr/>
          <a:lstStyle/>
          <a:p>
            <a:pPr algn="just" eaLnBrk="1" fontAlgn="auto" hangingPunct="1">
              <a:lnSpc>
                <a:spcPct val="100000"/>
              </a:lnSpc>
              <a:spcBef>
                <a:spcPct val="20000"/>
              </a:spcBef>
              <a:spcAft>
                <a:spcPts val="0"/>
              </a:spcAft>
              <a:defRPr/>
            </a:pPr>
            <a:r>
              <a:rPr lang="de-DE" sz="2400" dirty="0" smtClean="0"/>
              <a:t>Personenbezogene Daten dürfen nur mit Einwilligung oder auf einer Rechtsgrundlage verarbeitet werden (Artikel 6 DS-GVO)</a:t>
            </a:r>
          </a:p>
          <a:p>
            <a:pPr marL="0" indent="0" algn="just" eaLnBrk="1" fontAlgn="auto" hangingPunct="1">
              <a:lnSpc>
                <a:spcPct val="100000"/>
              </a:lnSpc>
              <a:spcBef>
                <a:spcPct val="20000"/>
              </a:spcBef>
              <a:spcAft>
                <a:spcPts val="0"/>
              </a:spcAft>
              <a:buNone/>
              <a:defRPr/>
            </a:pPr>
            <a:endParaRPr lang="de-DE" sz="2400" dirty="0" smtClean="0"/>
          </a:p>
          <a:p>
            <a:pPr marL="0" indent="0" algn="just" eaLnBrk="1" fontAlgn="auto" hangingPunct="1">
              <a:lnSpc>
                <a:spcPct val="100000"/>
              </a:lnSpc>
              <a:spcBef>
                <a:spcPct val="20000"/>
              </a:spcBef>
              <a:spcAft>
                <a:spcPts val="0"/>
              </a:spcAft>
              <a:buNone/>
              <a:defRPr/>
            </a:pPr>
            <a:r>
              <a:rPr lang="de-DE" sz="2400" dirty="0" smtClean="0"/>
              <a:t>Dabei gilt nach dem Grundsatz, dass das Spezialgesetz vorgeht, erst das einschlägige Fachgesetz mit seinen speziellen Datenschutzregeln. Beispiel § 84a des Schulgesetzes</a:t>
            </a:r>
          </a:p>
          <a:p>
            <a:pPr marL="0" indent="0" algn="just" eaLnBrk="1" fontAlgn="auto" hangingPunct="1">
              <a:lnSpc>
                <a:spcPct val="100000"/>
              </a:lnSpc>
              <a:spcBef>
                <a:spcPct val="20000"/>
              </a:spcBef>
              <a:spcAft>
                <a:spcPts val="0"/>
              </a:spcAft>
              <a:buNone/>
              <a:defRPr/>
            </a:pPr>
            <a:r>
              <a:rPr lang="de-DE" sz="2400" dirty="0" smtClean="0"/>
              <a:t>   </a:t>
            </a:r>
          </a:p>
          <a:p>
            <a:pPr marL="0" indent="0" algn="just" eaLnBrk="1" fontAlgn="auto" hangingPunct="1">
              <a:lnSpc>
                <a:spcPct val="100000"/>
              </a:lnSpc>
              <a:spcBef>
                <a:spcPct val="20000"/>
              </a:spcBef>
              <a:spcAft>
                <a:spcPts val="0"/>
              </a:spcAft>
              <a:buNone/>
              <a:defRPr/>
            </a:pPr>
            <a:endParaRPr lang="de-DE" sz="2400" dirty="0" smtClean="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11</a:t>
            </a:fld>
            <a:endParaRPr lang="de-DE" dirty="0"/>
          </a:p>
        </p:txBody>
      </p:sp>
      <p:sp>
        <p:nvSpPr>
          <p:cNvPr id="8" name="Titel 1"/>
          <p:cNvSpPr>
            <a:spLocks noGrp="1"/>
          </p:cNvSpPr>
          <p:nvPr>
            <p:ph type="title"/>
          </p:nvPr>
        </p:nvSpPr>
        <p:spPr>
          <a:xfrm>
            <a:off x="805070" y="1202635"/>
            <a:ext cx="10535478" cy="874643"/>
          </a:xfrm>
        </p:spPr>
        <p:txBody>
          <a:bodyPr/>
          <a:lstStyle/>
          <a:p>
            <a:pPr algn="ctr"/>
            <a:r>
              <a:rPr lang="de-DE" altLang="de-DE" sz="3600" b="1" dirty="0" smtClean="0"/>
              <a:t>DS-GVO – Wesentliche Prinzipien</a:t>
            </a:r>
          </a:p>
        </p:txBody>
      </p:sp>
    </p:spTree>
    <p:extLst>
      <p:ext uri="{BB962C8B-B14F-4D97-AF65-F5344CB8AC3E}">
        <p14:creationId xmlns:p14="http://schemas.microsoft.com/office/powerpoint/2010/main" val="215903445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0" y="2365513"/>
            <a:ext cx="10515600" cy="2887620"/>
          </a:xfrm>
        </p:spPr>
        <p:txBody>
          <a:bodyPr/>
          <a:lstStyle/>
          <a:p>
            <a:pPr algn="just" eaLnBrk="1" fontAlgn="auto" hangingPunct="1">
              <a:lnSpc>
                <a:spcPct val="100000"/>
              </a:lnSpc>
              <a:spcBef>
                <a:spcPct val="20000"/>
              </a:spcBef>
              <a:spcAft>
                <a:spcPts val="0"/>
              </a:spcAft>
              <a:defRPr/>
            </a:pPr>
            <a:r>
              <a:rPr lang="de-DE" sz="2400" dirty="0" smtClean="0"/>
              <a:t>Die DS-GVO gilt nicht für den familiären Bereich (Artikel 2 Abs. 2 Buchst. c) DS-GVO)</a:t>
            </a:r>
          </a:p>
          <a:p>
            <a:pPr marL="0" indent="0" algn="just" eaLnBrk="1" fontAlgn="auto" hangingPunct="1">
              <a:lnSpc>
                <a:spcPct val="100000"/>
              </a:lnSpc>
              <a:spcBef>
                <a:spcPct val="20000"/>
              </a:spcBef>
              <a:spcAft>
                <a:spcPts val="0"/>
              </a:spcAft>
              <a:buNone/>
              <a:defRPr/>
            </a:pPr>
            <a:endParaRPr lang="de-DE" sz="2400" dirty="0" smtClean="0"/>
          </a:p>
          <a:p>
            <a:pPr marL="0" indent="0" algn="just" eaLnBrk="1" fontAlgn="auto" hangingPunct="1">
              <a:lnSpc>
                <a:spcPct val="100000"/>
              </a:lnSpc>
              <a:spcBef>
                <a:spcPct val="20000"/>
              </a:spcBef>
              <a:spcAft>
                <a:spcPts val="0"/>
              </a:spcAft>
              <a:buNone/>
              <a:defRPr/>
            </a:pPr>
            <a:r>
              <a:rPr lang="de-DE" sz="2400" dirty="0" smtClean="0"/>
              <a:t>Wie ist die Rechtslage bei Einschulungsfotos?</a:t>
            </a:r>
          </a:p>
          <a:p>
            <a:pPr marL="0" indent="0" algn="just" eaLnBrk="1" fontAlgn="auto" hangingPunct="1">
              <a:lnSpc>
                <a:spcPct val="100000"/>
              </a:lnSpc>
              <a:spcBef>
                <a:spcPct val="20000"/>
              </a:spcBef>
              <a:spcAft>
                <a:spcPts val="0"/>
              </a:spcAft>
              <a:buNone/>
              <a:defRPr/>
            </a:pPr>
            <a:r>
              <a:rPr lang="de-DE" sz="2400" dirty="0" smtClean="0"/>
              <a:t>Der Erstklässler darf von seiner Familie fotografiert werden. Für ein Klassenfoto muss die Einwilligung aller Eltern vorliegen!</a:t>
            </a:r>
          </a:p>
          <a:p>
            <a:pPr marL="0" indent="0" algn="just" eaLnBrk="1" fontAlgn="auto" hangingPunct="1">
              <a:lnSpc>
                <a:spcPct val="100000"/>
              </a:lnSpc>
              <a:spcBef>
                <a:spcPct val="20000"/>
              </a:spcBef>
              <a:spcAft>
                <a:spcPts val="0"/>
              </a:spcAft>
              <a:buNone/>
              <a:defRPr/>
            </a:pPr>
            <a:endParaRPr lang="de-DE" sz="2400" dirty="0" smtClean="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12</a:t>
            </a:fld>
            <a:endParaRPr lang="de-DE" dirty="0"/>
          </a:p>
        </p:txBody>
      </p:sp>
      <p:sp>
        <p:nvSpPr>
          <p:cNvPr id="8" name="Titel 1"/>
          <p:cNvSpPr>
            <a:spLocks noGrp="1"/>
          </p:cNvSpPr>
          <p:nvPr>
            <p:ph type="title"/>
          </p:nvPr>
        </p:nvSpPr>
        <p:spPr>
          <a:xfrm>
            <a:off x="805070" y="1202635"/>
            <a:ext cx="10535478" cy="874643"/>
          </a:xfrm>
        </p:spPr>
        <p:txBody>
          <a:bodyPr/>
          <a:lstStyle/>
          <a:p>
            <a:pPr algn="ctr"/>
            <a:r>
              <a:rPr lang="de-DE" altLang="de-DE" sz="3600" b="1" dirty="0" smtClean="0"/>
              <a:t>DS-GVO – Wesentliche Prinzipien</a:t>
            </a:r>
          </a:p>
        </p:txBody>
      </p:sp>
    </p:spTree>
    <p:extLst>
      <p:ext uri="{BB962C8B-B14F-4D97-AF65-F5344CB8AC3E}">
        <p14:creationId xmlns:p14="http://schemas.microsoft.com/office/powerpoint/2010/main" val="58080011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0" y="2365513"/>
            <a:ext cx="10515600" cy="2887620"/>
          </a:xfrm>
        </p:spPr>
        <p:txBody>
          <a:bodyPr/>
          <a:lstStyle/>
          <a:p>
            <a:pPr marL="0" indent="0" algn="just" eaLnBrk="1" fontAlgn="auto" hangingPunct="1">
              <a:lnSpc>
                <a:spcPct val="100000"/>
              </a:lnSpc>
              <a:spcBef>
                <a:spcPct val="20000"/>
              </a:spcBef>
              <a:spcAft>
                <a:spcPts val="0"/>
              </a:spcAft>
              <a:buNone/>
              <a:defRPr/>
            </a:pPr>
            <a:r>
              <a:rPr lang="de-DE" sz="2000" dirty="0" smtClean="0"/>
              <a:t>Artikel 5 DS-GVO nennt sieben Gebote der Verarbeitung personenbezogener Daten:</a:t>
            </a:r>
          </a:p>
          <a:p>
            <a:pPr marL="457200" indent="-457200" algn="just" eaLnBrk="1" fontAlgn="auto" hangingPunct="1">
              <a:lnSpc>
                <a:spcPct val="100000"/>
              </a:lnSpc>
              <a:spcBef>
                <a:spcPct val="20000"/>
              </a:spcBef>
              <a:spcAft>
                <a:spcPts val="0"/>
              </a:spcAft>
              <a:buFont typeface="+mj-lt"/>
              <a:buAutoNum type="arabicPeriod"/>
              <a:defRPr/>
            </a:pPr>
            <a:r>
              <a:rPr lang="de-DE" sz="2000" dirty="0" smtClean="0"/>
              <a:t>Rechtmäßigkeit, Verarbeitung nach Treu und Glauben, Transparenz</a:t>
            </a:r>
          </a:p>
          <a:p>
            <a:pPr marL="457200" indent="-457200" algn="just" eaLnBrk="1" fontAlgn="auto" hangingPunct="1">
              <a:lnSpc>
                <a:spcPct val="100000"/>
              </a:lnSpc>
              <a:spcBef>
                <a:spcPct val="20000"/>
              </a:spcBef>
              <a:spcAft>
                <a:spcPts val="0"/>
              </a:spcAft>
              <a:buFont typeface="+mj-lt"/>
              <a:buAutoNum type="arabicPeriod"/>
              <a:defRPr/>
            </a:pPr>
            <a:r>
              <a:rPr lang="de-DE" sz="2000" dirty="0" smtClean="0"/>
              <a:t>Zweckbindung</a:t>
            </a:r>
          </a:p>
          <a:p>
            <a:pPr marL="457200" indent="-457200" algn="just" eaLnBrk="1" fontAlgn="auto" hangingPunct="1">
              <a:lnSpc>
                <a:spcPct val="100000"/>
              </a:lnSpc>
              <a:spcBef>
                <a:spcPct val="20000"/>
              </a:spcBef>
              <a:spcAft>
                <a:spcPts val="0"/>
              </a:spcAft>
              <a:buFont typeface="+mj-lt"/>
              <a:buAutoNum type="arabicPeriod"/>
              <a:defRPr/>
            </a:pPr>
            <a:r>
              <a:rPr lang="de-DE" sz="2000" dirty="0" smtClean="0"/>
              <a:t>Datenminimierung</a:t>
            </a:r>
          </a:p>
          <a:p>
            <a:pPr marL="457200" indent="-457200" algn="just" eaLnBrk="1" fontAlgn="auto" hangingPunct="1">
              <a:lnSpc>
                <a:spcPct val="100000"/>
              </a:lnSpc>
              <a:spcBef>
                <a:spcPct val="20000"/>
              </a:spcBef>
              <a:spcAft>
                <a:spcPts val="0"/>
              </a:spcAft>
              <a:buFont typeface="+mj-lt"/>
              <a:buAutoNum type="arabicPeriod"/>
              <a:defRPr/>
            </a:pPr>
            <a:r>
              <a:rPr lang="de-DE" sz="2000" dirty="0" smtClean="0"/>
              <a:t>Richtigkeit</a:t>
            </a:r>
          </a:p>
          <a:p>
            <a:pPr marL="457200" indent="-457200" algn="just" eaLnBrk="1" fontAlgn="auto" hangingPunct="1">
              <a:lnSpc>
                <a:spcPct val="100000"/>
              </a:lnSpc>
              <a:spcBef>
                <a:spcPct val="20000"/>
              </a:spcBef>
              <a:spcAft>
                <a:spcPts val="0"/>
              </a:spcAft>
              <a:buFont typeface="+mj-lt"/>
              <a:buAutoNum type="arabicPeriod"/>
              <a:defRPr/>
            </a:pPr>
            <a:r>
              <a:rPr lang="de-DE" sz="2000" dirty="0" smtClean="0"/>
              <a:t>Speicherbegrenzung</a:t>
            </a:r>
          </a:p>
          <a:p>
            <a:pPr marL="457200" indent="-457200" algn="just" eaLnBrk="1" fontAlgn="auto" hangingPunct="1">
              <a:lnSpc>
                <a:spcPct val="100000"/>
              </a:lnSpc>
              <a:spcBef>
                <a:spcPct val="20000"/>
              </a:spcBef>
              <a:spcAft>
                <a:spcPts val="0"/>
              </a:spcAft>
              <a:buFont typeface="+mj-lt"/>
              <a:buAutoNum type="arabicPeriod"/>
              <a:defRPr/>
            </a:pPr>
            <a:r>
              <a:rPr lang="de-DE" sz="2000" dirty="0" smtClean="0"/>
              <a:t>Integrität und Vertraulichkeit</a:t>
            </a:r>
          </a:p>
          <a:p>
            <a:pPr marL="457200" indent="-457200" algn="just" eaLnBrk="1" fontAlgn="auto" hangingPunct="1">
              <a:lnSpc>
                <a:spcPct val="100000"/>
              </a:lnSpc>
              <a:spcBef>
                <a:spcPct val="20000"/>
              </a:spcBef>
              <a:spcAft>
                <a:spcPts val="0"/>
              </a:spcAft>
              <a:buFont typeface="+mj-lt"/>
              <a:buAutoNum type="arabicPeriod"/>
              <a:defRPr/>
            </a:pPr>
            <a:r>
              <a:rPr lang="de-DE" sz="2000" dirty="0" smtClean="0"/>
              <a:t>Rechenschaftspflicht des Verantwortlichen </a:t>
            </a:r>
          </a:p>
          <a:p>
            <a:pPr marL="457200" indent="-457200" algn="just" eaLnBrk="1" fontAlgn="auto" hangingPunct="1">
              <a:lnSpc>
                <a:spcPct val="100000"/>
              </a:lnSpc>
              <a:spcBef>
                <a:spcPct val="20000"/>
              </a:spcBef>
              <a:spcAft>
                <a:spcPts val="0"/>
              </a:spcAft>
              <a:buFont typeface="+mj-lt"/>
              <a:buAutoNum type="arabicPeriod"/>
              <a:defRPr/>
            </a:pPr>
            <a:endParaRPr lang="de-DE" sz="2200" dirty="0" smtClean="0"/>
          </a:p>
          <a:p>
            <a:pPr marL="457200" indent="-457200" algn="just" eaLnBrk="1" fontAlgn="auto" hangingPunct="1">
              <a:lnSpc>
                <a:spcPct val="100000"/>
              </a:lnSpc>
              <a:spcBef>
                <a:spcPct val="20000"/>
              </a:spcBef>
              <a:spcAft>
                <a:spcPts val="0"/>
              </a:spcAft>
              <a:buFont typeface="+mj-lt"/>
              <a:buAutoNum type="arabicPeriod"/>
              <a:defRPr/>
            </a:pPr>
            <a:endParaRPr lang="de-DE" sz="2200" dirty="0" smtClean="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13</a:t>
            </a:fld>
            <a:endParaRPr lang="de-DE" dirty="0"/>
          </a:p>
        </p:txBody>
      </p:sp>
      <p:sp>
        <p:nvSpPr>
          <p:cNvPr id="8" name="Titel 1"/>
          <p:cNvSpPr>
            <a:spLocks noGrp="1"/>
          </p:cNvSpPr>
          <p:nvPr>
            <p:ph type="title"/>
          </p:nvPr>
        </p:nvSpPr>
        <p:spPr>
          <a:xfrm>
            <a:off x="805070" y="1202635"/>
            <a:ext cx="10535478" cy="874643"/>
          </a:xfrm>
        </p:spPr>
        <p:txBody>
          <a:bodyPr/>
          <a:lstStyle/>
          <a:p>
            <a:pPr algn="ctr"/>
            <a:r>
              <a:rPr lang="de-DE" altLang="de-DE" sz="3600" b="1" dirty="0" smtClean="0"/>
              <a:t>DS-GVO – Wesentliche Prinzipien – 7 Gebote</a:t>
            </a:r>
          </a:p>
        </p:txBody>
      </p:sp>
    </p:spTree>
    <p:extLst>
      <p:ext uri="{BB962C8B-B14F-4D97-AF65-F5344CB8AC3E}">
        <p14:creationId xmlns:p14="http://schemas.microsoft.com/office/powerpoint/2010/main" val="170676262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365513"/>
            <a:ext cx="10515600" cy="2887620"/>
          </a:xfrm>
        </p:spPr>
        <p:txBody>
          <a:bodyPr/>
          <a:lstStyle/>
          <a:p>
            <a:pPr algn="just" eaLnBrk="1" fontAlgn="auto" hangingPunct="1">
              <a:lnSpc>
                <a:spcPct val="100000"/>
              </a:lnSpc>
              <a:spcBef>
                <a:spcPct val="20000"/>
              </a:spcBef>
              <a:spcAft>
                <a:spcPts val="0"/>
              </a:spcAft>
              <a:defRPr/>
            </a:pPr>
            <a:r>
              <a:rPr lang="de-DE" sz="2400" dirty="0" smtClean="0"/>
              <a:t>Der Zweck der Verarbeitung muss eindeutig definiert sein, keine Zweckänderung (Artikel </a:t>
            </a:r>
            <a:r>
              <a:rPr lang="de-DE" sz="2400" dirty="0"/>
              <a:t>5 Abs. 1 Buchst. b) DS-GVO</a:t>
            </a:r>
            <a:r>
              <a:rPr lang="de-DE" sz="2400" dirty="0" smtClean="0"/>
              <a:t>)</a:t>
            </a:r>
          </a:p>
          <a:p>
            <a:pPr marL="0" indent="0" algn="just" eaLnBrk="1" fontAlgn="auto" hangingPunct="1">
              <a:lnSpc>
                <a:spcPct val="100000"/>
              </a:lnSpc>
              <a:spcBef>
                <a:spcPct val="20000"/>
              </a:spcBef>
              <a:spcAft>
                <a:spcPts val="0"/>
              </a:spcAft>
              <a:buNone/>
              <a:defRPr/>
            </a:pPr>
            <a:endParaRPr lang="de-DE" sz="2400" dirty="0"/>
          </a:p>
          <a:p>
            <a:pPr marL="0" indent="0" algn="just" eaLnBrk="1" fontAlgn="auto" hangingPunct="1">
              <a:lnSpc>
                <a:spcPct val="100000"/>
              </a:lnSpc>
              <a:spcBef>
                <a:spcPct val="20000"/>
              </a:spcBef>
              <a:spcAft>
                <a:spcPts val="0"/>
              </a:spcAft>
              <a:buNone/>
              <a:defRPr/>
            </a:pPr>
            <a:r>
              <a:rPr lang="de-DE" sz="2400" dirty="0" smtClean="0"/>
              <a:t>Der Grundsatz der Zweckbindung soll ausufernde Datennutzung verhindern. Bsp. AFI-Teilnehmerliste dient der Abrechnung und nicht der Beurteilung, ob Teilnehmer Nachholbedarf in Datenschutz hat.</a:t>
            </a:r>
            <a:endParaRPr lang="de-DE" sz="2400"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14</a:t>
            </a:fld>
            <a:endParaRPr lang="de-DE" dirty="0"/>
          </a:p>
        </p:txBody>
      </p:sp>
      <p:sp>
        <p:nvSpPr>
          <p:cNvPr id="8" name="Titel 1"/>
          <p:cNvSpPr>
            <a:spLocks noGrp="1"/>
          </p:cNvSpPr>
          <p:nvPr>
            <p:ph type="title"/>
          </p:nvPr>
        </p:nvSpPr>
        <p:spPr>
          <a:xfrm>
            <a:off x="805070" y="1202635"/>
            <a:ext cx="10535478" cy="874643"/>
          </a:xfrm>
        </p:spPr>
        <p:txBody>
          <a:bodyPr/>
          <a:lstStyle/>
          <a:p>
            <a:pPr algn="ctr"/>
            <a:r>
              <a:rPr lang="de-DE" altLang="de-DE" sz="3600" b="1" dirty="0" smtClean="0"/>
              <a:t>DS-GVO – Wesentliche Prinzipien</a:t>
            </a:r>
          </a:p>
        </p:txBody>
      </p:sp>
    </p:spTree>
    <p:extLst>
      <p:ext uri="{BB962C8B-B14F-4D97-AF65-F5344CB8AC3E}">
        <p14:creationId xmlns:p14="http://schemas.microsoft.com/office/powerpoint/2010/main" val="169063450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365513"/>
            <a:ext cx="10515600" cy="2887620"/>
          </a:xfrm>
        </p:spPr>
        <p:txBody>
          <a:bodyPr/>
          <a:lstStyle/>
          <a:p>
            <a:pPr algn="just" eaLnBrk="1" fontAlgn="auto" hangingPunct="1">
              <a:lnSpc>
                <a:spcPct val="100000"/>
              </a:lnSpc>
              <a:spcBef>
                <a:spcPct val="20000"/>
              </a:spcBef>
              <a:spcAft>
                <a:spcPts val="0"/>
              </a:spcAft>
              <a:defRPr/>
            </a:pPr>
            <a:r>
              <a:rPr lang="de-DE" sz="2400" dirty="0" smtClean="0"/>
              <a:t>Nur die Daten sind zu erheben, die für den jeweiligen Zweck erforderlich sind (Artikel 5 Abs. 1 Buchst. c) DS-GVO</a:t>
            </a:r>
            <a:r>
              <a:rPr lang="de-DE" sz="2400" dirty="0"/>
              <a:t> </a:t>
            </a:r>
            <a:r>
              <a:rPr lang="de-DE" sz="2400" dirty="0" smtClean="0"/>
              <a:t>– Datenminimierung)</a:t>
            </a:r>
          </a:p>
          <a:p>
            <a:pPr algn="just" eaLnBrk="1" fontAlgn="auto" hangingPunct="1">
              <a:lnSpc>
                <a:spcPct val="100000"/>
              </a:lnSpc>
              <a:spcBef>
                <a:spcPct val="20000"/>
              </a:spcBef>
              <a:spcAft>
                <a:spcPts val="0"/>
              </a:spcAft>
              <a:defRPr/>
            </a:pPr>
            <a:endParaRPr lang="de-DE" sz="2400" dirty="0"/>
          </a:p>
          <a:p>
            <a:pPr marL="0" indent="0" algn="just" eaLnBrk="1" fontAlgn="auto" hangingPunct="1">
              <a:lnSpc>
                <a:spcPct val="100000"/>
              </a:lnSpc>
              <a:spcBef>
                <a:spcPct val="20000"/>
              </a:spcBef>
              <a:spcAft>
                <a:spcPts val="0"/>
              </a:spcAft>
              <a:buNone/>
              <a:defRPr/>
            </a:pPr>
            <a:r>
              <a:rPr lang="de-DE" sz="2400" dirty="0" smtClean="0"/>
              <a:t>Muss die Religionszugehörigkeit in der Zentralen Aufnahmestelle in Halberstadt erhoben werden? Überzeugter Moslem kommt in dasselbe Zimmer mit einem Yeziden!</a:t>
            </a:r>
            <a:endParaRPr lang="de-DE" sz="2400"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15</a:t>
            </a:fld>
            <a:endParaRPr lang="de-DE" dirty="0"/>
          </a:p>
        </p:txBody>
      </p:sp>
      <p:sp>
        <p:nvSpPr>
          <p:cNvPr id="8" name="Titel 1"/>
          <p:cNvSpPr>
            <a:spLocks noGrp="1"/>
          </p:cNvSpPr>
          <p:nvPr>
            <p:ph type="title"/>
          </p:nvPr>
        </p:nvSpPr>
        <p:spPr>
          <a:xfrm>
            <a:off x="805070" y="1202635"/>
            <a:ext cx="10535478" cy="874643"/>
          </a:xfrm>
        </p:spPr>
        <p:txBody>
          <a:bodyPr/>
          <a:lstStyle/>
          <a:p>
            <a:pPr algn="ctr"/>
            <a:r>
              <a:rPr lang="de-DE" altLang="de-DE" sz="3600" b="1" dirty="0" smtClean="0"/>
              <a:t>DS-GVO – Wesentliche Prinzipien</a:t>
            </a:r>
          </a:p>
        </p:txBody>
      </p:sp>
    </p:spTree>
    <p:extLst>
      <p:ext uri="{BB962C8B-B14F-4D97-AF65-F5344CB8AC3E}">
        <p14:creationId xmlns:p14="http://schemas.microsoft.com/office/powerpoint/2010/main" val="265348434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365513"/>
            <a:ext cx="10515600" cy="2887620"/>
          </a:xfrm>
        </p:spPr>
        <p:txBody>
          <a:bodyPr/>
          <a:lstStyle/>
          <a:p>
            <a:pPr marL="0" lvl="0" indent="0" algn="just" eaLnBrk="1" fontAlgn="auto" hangingPunct="1">
              <a:lnSpc>
                <a:spcPct val="100000"/>
              </a:lnSpc>
              <a:spcBef>
                <a:spcPct val="20000"/>
              </a:spcBef>
              <a:spcAft>
                <a:spcPts val="0"/>
              </a:spcAft>
              <a:buNone/>
              <a:defRPr/>
            </a:pPr>
            <a:r>
              <a:rPr lang="de-DE" sz="2300" dirty="0" smtClean="0">
                <a:solidFill>
                  <a:prstClr val="black"/>
                </a:solidFill>
                <a:latin typeface="Arial"/>
                <a:ea typeface="Calibri"/>
                <a:cs typeface="+mn-cs"/>
              </a:rPr>
              <a:t>In der Bundesrepublik Deutschland seit dem Volkszählungsurteil 1983 des Bundesverfassungsgerichts auf Bundesebene als ungeschriebenes Richterrecht:</a:t>
            </a:r>
          </a:p>
          <a:p>
            <a:pPr marL="0" lvl="0" indent="0" algn="just" eaLnBrk="1" fontAlgn="auto" hangingPunct="1">
              <a:lnSpc>
                <a:spcPct val="100000"/>
              </a:lnSpc>
              <a:spcBef>
                <a:spcPct val="20000"/>
              </a:spcBef>
              <a:spcAft>
                <a:spcPts val="0"/>
              </a:spcAft>
              <a:buNone/>
              <a:defRPr/>
            </a:pPr>
            <a:r>
              <a:rPr lang="de-DE" sz="2400" b="1" i="1" dirty="0" smtClean="0"/>
              <a:t>Recht auf informationelle Selbstbestimmung aus Artikel 2 in Verbindung mit Artikel 1 des Grundgesetzes</a:t>
            </a:r>
          </a:p>
          <a:p>
            <a:pPr marL="0" lvl="0" indent="0" algn="just" eaLnBrk="1" fontAlgn="auto" hangingPunct="1">
              <a:lnSpc>
                <a:spcPct val="100000"/>
              </a:lnSpc>
              <a:spcBef>
                <a:spcPct val="20000"/>
              </a:spcBef>
              <a:spcAft>
                <a:spcPts val="0"/>
              </a:spcAft>
              <a:buNone/>
              <a:defRPr/>
            </a:pPr>
            <a:r>
              <a:rPr lang="de-DE" sz="2400" b="1" i="1" dirty="0" smtClean="0"/>
              <a:t>In den modernen Landesverfassungen der neuen Bundesländer explizit erwähnt (Artikel </a:t>
            </a:r>
            <a:r>
              <a:rPr lang="de-DE" sz="2400" b="1" i="1" dirty="0"/>
              <a:t>6</a:t>
            </a:r>
            <a:r>
              <a:rPr lang="de-DE" sz="2400" b="1" i="1" dirty="0" smtClean="0"/>
              <a:t> Abs. 1 der Verfassung des Landes Sachsen-Anhalt)</a:t>
            </a:r>
            <a:endParaRPr lang="de-DE" sz="2400" b="1" i="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16</a:t>
            </a:fld>
            <a:endParaRPr lang="de-DE" dirty="0"/>
          </a:p>
        </p:txBody>
      </p:sp>
      <p:sp>
        <p:nvSpPr>
          <p:cNvPr id="8" name="Titel 1"/>
          <p:cNvSpPr>
            <a:spLocks noGrp="1"/>
          </p:cNvSpPr>
          <p:nvPr>
            <p:ph type="title"/>
          </p:nvPr>
        </p:nvSpPr>
        <p:spPr>
          <a:xfrm>
            <a:off x="805070" y="1202635"/>
            <a:ext cx="10535478" cy="874643"/>
          </a:xfrm>
        </p:spPr>
        <p:txBody>
          <a:bodyPr/>
          <a:lstStyle/>
          <a:p>
            <a:pPr algn="ctr"/>
            <a:r>
              <a:rPr lang="de-DE" altLang="de-DE" sz="3600" b="1" dirty="0" smtClean="0"/>
              <a:t>DS-GVO und nationales Datenschutzrecht</a:t>
            </a:r>
          </a:p>
        </p:txBody>
      </p:sp>
    </p:spTree>
    <p:extLst>
      <p:ext uri="{BB962C8B-B14F-4D97-AF65-F5344CB8AC3E}">
        <p14:creationId xmlns:p14="http://schemas.microsoft.com/office/powerpoint/2010/main" val="336627684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0" y="2365513"/>
            <a:ext cx="10515600" cy="2887620"/>
          </a:xfrm>
        </p:spPr>
        <p:txBody>
          <a:bodyPr/>
          <a:lstStyle/>
          <a:p>
            <a:pPr marL="0" lvl="0" indent="0" algn="just" eaLnBrk="1" fontAlgn="auto" hangingPunct="1">
              <a:lnSpc>
                <a:spcPct val="100000"/>
              </a:lnSpc>
              <a:spcBef>
                <a:spcPct val="20000"/>
              </a:spcBef>
              <a:spcAft>
                <a:spcPts val="0"/>
              </a:spcAft>
              <a:buNone/>
              <a:defRPr/>
            </a:pPr>
            <a:r>
              <a:rPr lang="de-DE" sz="2200" dirty="0" smtClean="0">
                <a:solidFill>
                  <a:prstClr val="black"/>
                </a:solidFill>
                <a:latin typeface="Arial"/>
                <a:ea typeface="Calibri"/>
                <a:cs typeface="+mn-cs"/>
              </a:rPr>
              <a:t>Gibt es überhaupt noch Platz für rein national geregelten Datenschutz?</a:t>
            </a:r>
          </a:p>
          <a:p>
            <a:pPr marL="0" lvl="0" indent="0" algn="just" eaLnBrk="1" fontAlgn="auto" hangingPunct="1">
              <a:lnSpc>
                <a:spcPct val="100000"/>
              </a:lnSpc>
              <a:spcBef>
                <a:spcPct val="20000"/>
              </a:spcBef>
              <a:spcAft>
                <a:spcPts val="0"/>
              </a:spcAft>
              <a:buNone/>
              <a:defRPr/>
            </a:pPr>
            <a:r>
              <a:rPr lang="de-DE" sz="2200" dirty="0" smtClean="0">
                <a:solidFill>
                  <a:prstClr val="black"/>
                </a:solidFill>
                <a:latin typeface="Arial"/>
                <a:ea typeface="Calibri"/>
                <a:cs typeface="+mn-cs"/>
              </a:rPr>
              <a:t>Ja, die EU darf nicht alles regeln, sondern sie kann nur da Regelungen treffen, wo sie durch die Verträge ermächtigt ist. Prinzip der begrenzten Einzelermächtigung!</a:t>
            </a:r>
          </a:p>
          <a:p>
            <a:pPr marL="0" indent="0">
              <a:buNone/>
            </a:pPr>
            <a:r>
              <a:rPr lang="de-DE" sz="2200" dirty="0"/>
              <a:t>Diese Rechtsposition </a:t>
            </a:r>
            <a:r>
              <a:rPr lang="de-DE" sz="2200" dirty="0" smtClean="0"/>
              <a:t>ist niedergelegt in </a:t>
            </a:r>
            <a:r>
              <a:rPr lang="de-DE" sz="2200" dirty="0"/>
              <a:t>Artikel 2 Abs. 2 Buchst. b) DS-GVO. Dort heißt es wörtlich, dass diese Verordnung (DS-GVO) keine Anwendung auf die Verarbeitung personenbezogener Daten findet, die im Rahmen einer Tätigkeit erfolgt, die nicht in den Anwendungsbereich des Unionsrechts fällt.</a:t>
            </a:r>
          </a:p>
          <a:p>
            <a:pPr marL="0" indent="0">
              <a:buNone/>
            </a:pPr>
            <a:endParaRPr lang="de-DE" sz="2400"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17</a:t>
            </a:fld>
            <a:endParaRPr lang="de-DE" dirty="0"/>
          </a:p>
        </p:txBody>
      </p:sp>
      <p:sp>
        <p:nvSpPr>
          <p:cNvPr id="8" name="Titel 1"/>
          <p:cNvSpPr>
            <a:spLocks noGrp="1"/>
          </p:cNvSpPr>
          <p:nvPr>
            <p:ph type="title"/>
          </p:nvPr>
        </p:nvSpPr>
        <p:spPr>
          <a:xfrm>
            <a:off x="805070" y="1202635"/>
            <a:ext cx="10535478" cy="874643"/>
          </a:xfrm>
        </p:spPr>
        <p:txBody>
          <a:bodyPr/>
          <a:lstStyle/>
          <a:p>
            <a:pPr algn="ctr"/>
            <a:r>
              <a:rPr lang="de-DE" altLang="de-DE" sz="3600" b="1" dirty="0" smtClean="0"/>
              <a:t>DS-GVO und nationales Datenschutzrecht</a:t>
            </a:r>
          </a:p>
        </p:txBody>
      </p:sp>
    </p:spTree>
    <p:extLst>
      <p:ext uri="{BB962C8B-B14F-4D97-AF65-F5344CB8AC3E}">
        <p14:creationId xmlns:p14="http://schemas.microsoft.com/office/powerpoint/2010/main" val="64490640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0" y="2365513"/>
            <a:ext cx="10515600" cy="2887620"/>
          </a:xfrm>
        </p:spPr>
        <p:txBody>
          <a:bodyPr/>
          <a:lstStyle/>
          <a:p>
            <a:pPr marL="0" indent="0">
              <a:buNone/>
            </a:pPr>
            <a:r>
              <a:rPr lang="de-DE" sz="2200" dirty="0" smtClean="0"/>
              <a:t>Artikel</a:t>
            </a:r>
            <a:r>
              <a:rPr lang="de-DE" sz="2200" dirty="0"/>
              <a:t> 4 Abs. 1 des Vertrages über die Europäische Union lautet wörtlich:</a:t>
            </a:r>
          </a:p>
          <a:p>
            <a:pPr marL="0" indent="0">
              <a:buNone/>
            </a:pPr>
            <a:r>
              <a:rPr lang="de-DE" sz="2200" dirty="0"/>
              <a:t> </a:t>
            </a:r>
            <a:r>
              <a:rPr lang="de-DE" sz="2200" dirty="0" smtClean="0"/>
              <a:t>„</a:t>
            </a:r>
            <a:r>
              <a:rPr lang="de-DE" sz="2200" dirty="0"/>
              <a:t>Alle der Union nicht in den Verträgen übertragenen Zuständigkeiten verbleiben gemäß Artikel 5 bei den Mitgliedstaaten.“</a:t>
            </a:r>
          </a:p>
          <a:p>
            <a:pPr marL="0" indent="0">
              <a:buNone/>
            </a:pPr>
            <a:r>
              <a:rPr lang="de-DE" sz="2200" dirty="0"/>
              <a:t> </a:t>
            </a:r>
          </a:p>
          <a:p>
            <a:pPr marL="0" indent="0">
              <a:buNone/>
            </a:pPr>
            <a:r>
              <a:rPr lang="de-DE" sz="2200" dirty="0" smtClean="0"/>
              <a:t>Artikel</a:t>
            </a:r>
            <a:r>
              <a:rPr lang="de-DE" sz="2200" dirty="0"/>
              <a:t> 5 Abs. 1 ergänzt dazu wie folgt:</a:t>
            </a:r>
          </a:p>
          <a:p>
            <a:pPr marL="0" indent="0">
              <a:buNone/>
            </a:pPr>
            <a:r>
              <a:rPr lang="de-DE" sz="2200" dirty="0" smtClean="0"/>
              <a:t>„</a:t>
            </a:r>
            <a:r>
              <a:rPr lang="de-DE" sz="2200" dirty="0"/>
              <a:t>Für die Abgrenzung der Zuständigkeiten der Union gilt der Grundsatz der begrenzten Einzelermächtigungen.“</a:t>
            </a:r>
          </a:p>
          <a:p>
            <a:pPr marL="0" indent="0">
              <a:buNone/>
            </a:pPr>
            <a:r>
              <a:rPr lang="de-DE" sz="2200" dirty="0"/>
              <a:t> </a:t>
            </a:r>
          </a:p>
          <a:p>
            <a:pPr marL="0" lvl="0" indent="0" algn="just" eaLnBrk="1" fontAlgn="auto" hangingPunct="1">
              <a:lnSpc>
                <a:spcPct val="100000"/>
              </a:lnSpc>
              <a:spcBef>
                <a:spcPct val="20000"/>
              </a:spcBef>
              <a:spcAft>
                <a:spcPts val="0"/>
              </a:spcAft>
              <a:buNone/>
              <a:defRPr/>
            </a:pPr>
            <a:endParaRPr lang="de-DE" sz="2200" dirty="0" smtClean="0">
              <a:solidFill>
                <a:prstClr val="black"/>
              </a:solidFill>
              <a:latin typeface="Arial"/>
              <a:ea typeface="Calibri"/>
              <a:cs typeface="+mn-cs"/>
            </a:endParaRPr>
          </a:p>
          <a:p>
            <a:pPr marL="0" lvl="0" indent="0" algn="just" eaLnBrk="1" fontAlgn="auto" hangingPunct="1">
              <a:lnSpc>
                <a:spcPct val="100000"/>
              </a:lnSpc>
              <a:spcBef>
                <a:spcPct val="20000"/>
              </a:spcBef>
              <a:spcAft>
                <a:spcPts val="0"/>
              </a:spcAft>
              <a:buNone/>
              <a:defRPr/>
            </a:pPr>
            <a:endParaRPr lang="de-DE" sz="2200" dirty="0" smtClean="0">
              <a:solidFill>
                <a:prstClr val="black"/>
              </a:solidFill>
              <a:latin typeface="Arial"/>
              <a:ea typeface="Calibri"/>
              <a:cs typeface="+mn-cs"/>
            </a:endParaRPr>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18</a:t>
            </a:fld>
            <a:endParaRPr lang="de-DE" dirty="0"/>
          </a:p>
        </p:txBody>
      </p:sp>
      <p:sp>
        <p:nvSpPr>
          <p:cNvPr id="8" name="Titel 1"/>
          <p:cNvSpPr>
            <a:spLocks noGrp="1"/>
          </p:cNvSpPr>
          <p:nvPr>
            <p:ph type="title"/>
          </p:nvPr>
        </p:nvSpPr>
        <p:spPr>
          <a:xfrm>
            <a:off x="805070" y="1202635"/>
            <a:ext cx="10535478" cy="874643"/>
          </a:xfrm>
        </p:spPr>
        <p:txBody>
          <a:bodyPr/>
          <a:lstStyle/>
          <a:p>
            <a:pPr algn="ctr"/>
            <a:r>
              <a:rPr lang="de-DE" altLang="de-DE" sz="3600" b="1" dirty="0" smtClean="0"/>
              <a:t>DS-GVO und nationales Datenschutzrecht</a:t>
            </a:r>
          </a:p>
        </p:txBody>
      </p:sp>
    </p:spTree>
    <p:extLst>
      <p:ext uri="{BB962C8B-B14F-4D97-AF65-F5344CB8AC3E}">
        <p14:creationId xmlns:p14="http://schemas.microsoft.com/office/powerpoint/2010/main" val="368346640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0" y="2365513"/>
            <a:ext cx="10515600" cy="2887620"/>
          </a:xfrm>
        </p:spPr>
        <p:txBody>
          <a:bodyPr/>
          <a:lstStyle/>
          <a:p>
            <a:pPr marL="0" lvl="0" indent="0" algn="just" eaLnBrk="1" fontAlgn="auto" hangingPunct="1">
              <a:lnSpc>
                <a:spcPct val="100000"/>
              </a:lnSpc>
              <a:spcBef>
                <a:spcPct val="20000"/>
              </a:spcBef>
              <a:spcAft>
                <a:spcPts val="0"/>
              </a:spcAft>
              <a:buNone/>
              <a:defRPr/>
            </a:pPr>
            <a:r>
              <a:rPr lang="de-DE" sz="2200" dirty="0" smtClean="0">
                <a:solidFill>
                  <a:prstClr val="black"/>
                </a:solidFill>
                <a:latin typeface="Arial"/>
                <a:ea typeface="Calibri"/>
              </a:rPr>
              <a:t>Der </a:t>
            </a:r>
            <a:r>
              <a:rPr lang="de-DE" sz="2200" dirty="0">
                <a:solidFill>
                  <a:prstClr val="black"/>
                </a:solidFill>
                <a:latin typeface="Arial"/>
                <a:ea typeface="Calibri"/>
              </a:rPr>
              <a:t>Bereich der nationalen Sicherheit ist ausgenommen. Die DS-GVO gilt also nicht unmittelbar für die Arbeit der Verfassungsschutzbehörden.</a:t>
            </a:r>
          </a:p>
          <a:p>
            <a:pPr marL="0" lvl="0" indent="0" algn="just" eaLnBrk="1" fontAlgn="auto" hangingPunct="1">
              <a:lnSpc>
                <a:spcPct val="100000"/>
              </a:lnSpc>
              <a:spcBef>
                <a:spcPct val="20000"/>
              </a:spcBef>
              <a:spcAft>
                <a:spcPts val="0"/>
              </a:spcAft>
              <a:buNone/>
              <a:defRPr/>
            </a:pPr>
            <a:r>
              <a:rPr lang="de-DE" sz="2200" dirty="0">
                <a:solidFill>
                  <a:prstClr val="black"/>
                </a:solidFill>
                <a:latin typeface="Arial"/>
                <a:ea typeface="Calibri"/>
              </a:rPr>
              <a:t>Gnadenrecht und Ordensrecht sind dem nationalen Datenschutzrecht unterworfen (Entsprechende Anwendung der DS-GVO ist möglich; siehe § 3 DSAG)</a:t>
            </a:r>
            <a:endParaRPr lang="de-DE" sz="2200" dirty="0" smtClean="0">
              <a:solidFill>
                <a:prstClr val="black"/>
              </a:solidFill>
              <a:latin typeface="Arial"/>
              <a:ea typeface="Calibri"/>
              <a:cs typeface="+mn-cs"/>
            </a:endParaRPr>
          </a:p>
          <a:p>
            <a:pPr marL="0" lvl="0" indent="0" algn="just" eaLnBrk="1" fontAlgn="auto" hangingPunct="1">
              <a:lnSpc>
                <a:spcPct val="100000"/>
              </a:lnSpc>
              <a:spcBef>
                <a:spcPct val="20000"/>
              </a:spcBef>
              <a:spcAft>
                <a:spcPts val="0"/>
              </a:spcAft>
              <a:buNone/>
              <a:defRPr/>
            </a:pPr>
            <a:endParaRPr lang="de-DE" sz="2200" dirty="0" smtClean="0">
              <a:solidFill>
                <a:prstClr val="black"/>
              </a:solidFill>
              <a:latin typeface="Arial"/>
              <a:ea typeface="Calibri"/>
              <a:cs typeface="+mn-cs"/>
            </a:endParaRPr>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19</a:t>
            </a:fld>
            <a:endParaRPr lang="de-DE" dirty="0"/>
          </a:p>
        </p:txBody>
      </p:sp>
      <p:sp>
        <p:nvSpPr>
          <p:cNvPr id="8" name="Titel 1"/>
          <p:cNvSpPr>
            <a:spLocks noGrp="1"/>
          </p:cNvSpPr>
          <p:nvPr>
            <p:ph type="title"/>
          </p:nvPr>
        </p:nvSpPr>
        <p:spPr>
          <a:xfrm>
            <a:off x="805070" y="1202635"/>
            <a:ext cx="10535478" cy="874643"/>
          </a:xfrm>
        </p:spPr>
        <p:txBody>
          <a:bodyPr/>
          <a:lstStyle/>
          <a:p>
            <a:pPr algn="ctr"/>
            <a:r>
              <a:rPr lang="de-DE" altLang="de-DE" sz="3600" b="1" dirty="0" smtClean="0"/>
              <a:t>DS-GVO und nationales Datenschutzrecht</a:t>
            </a:r>
          </a:p>
        </p:txBody>
      </p:sp>
    </p:spTree>
    <p:extLst>
      <p:ext uri="{BB962C8B-B14F-4D97-AF65-F5344CB8AC3E}">
        <p14:creationId xmlns:p14="http://schemas.microsoft.com/office/powerpoint/2010/main" val="90533483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365513"/>
            <a:ext cx="10515600" cy="2887620"/>
          </a:xfrm>
        </p:spPr>
        <p:txBody>
          <a:bodyPr/>
          <a:lstStyle/>
          <a:p>
            <a:pPr marL="0" lvl="0" indent="0" algn="ctr" eaLnBrk="1" fontAlgn="auto" hangingPunct="1">
              <a:lnSpc>
                <a:spcPct val="100000"/>
              </a:lnSpc>
              <a:spcBef>
                <a:spcPct val="20000"/>
              </a:spcBef>
              <a:spcAft>
                <a:spcPts val="0"/>
              </a:spcAft>
              <a:buNone/>
              <a:defRPr/>
            </a:pPr>
            <a:r>
              <a:rPr lang="de-DE" sz="2300" dirty="0" smtClean="0">
                <a:solidFill>
                  <a:prstClr val="black"/>
                </a:solidFill>
                <a:latin typeface="Arial"/>
                <a:ea typeface="Calibri"/>
                <a:cs typeface="+mn-cs"/>
              </a:rPr>
              <a:t>Ursprung:</a:t>
            </a:r>
          </a:p>
          <a:p>
            <a:pPr marL="0" lvl="0" indent="0" algn="just" eaLnBrk="1" fontAlgn="auto" hangingPunct="1">
              <a:lnSpc>
                <a:spcPct val="100000"/>
              </a:lnSpc>
              <a:spcBef>
                <a:spcPct val="20000"/>
              </a:spcBef>
              <a:spcAft>
                <a:spcPts val="0"/>
              </a:spcAft>
              <a:buNone/>
              <a:defRPr/>
            </a:pPr>
            <a:r>
              <a:rPr lang="de-DE" sz="2300" dirty="0" smtClean="0">
                <a:solidFill>
                  <a:prstClr val="black"/>
                </a:solidFill>
                <a:latin typeface="Arial"/>
                <a:ea typeface="Calibri"/>
                <a:cs typeface="+mn-cs"/>
              </a:rPr>
              <a:t>Richtlinie 95/46/EG des Europäischen Parlaments und des Rates vom 24. Oktober 1995 zum Schutz natürlicher Personen bei der Verarbeitung personenbezogener Daten</a:t>
            </a:r>
            <a:endParaRPr lang="de-DE" sz="2300" dirty="0">
              <a:solidFill>
                <a:prstClr val="black"/>
              </a:solidFill>
              <a:latin typeface="Arial"/>
              <a:ea typeface="Calibri"/>
              <a:cs typeface="+mn-cs"/>
            </a:endParaRPr>
          </a:p>
          <a:p>
            <a:pPr marL="0" lvl="0" indent="0" algn="just" eaLnBrk="1" fontAlgn="auto" hangingPunct="1">
              <a:lnSpc>
                <a:spcPct val="100000"/>
              </a:lnSpc>
              <a:spcBef>
                <a:spcPct val="20000"/>
              </a:spcBef>
              <a:spcAft>
                <a:spcPts val="0"/>
              </a:spcAft>
              <a:buNone/>
              <a:defRPr/>
            </a:pPr>
            <a:endParaRPr lang="de-DE" sz="2300" dirty="0" smtClean="0">
              <a:solidFill>
                <a:prstClr val="black"/>
              </a:solidFill>
              <a:latin typeface="Arial"/>
              <a:ea typeface="Calibri"/>
              <a:cs typeface="+mn-cs"/>
            </a:endParaRPr>
          </a:p>
          <a:p>
            <a:pPr lvl="0" algn="just" eaLnBrk="1" fontAlgn="auto" hangingPunct="1">
              <a:lnSpc>
                <a:spcPct val="100000"/>
              </a:lnSpc>
              <a:spcBef>
                <a:spcPct val="20000"/>
              </a:spcBef>
              <a:spcAft>
                <a:spcPts val="0"/>
              </a:spcAft>
              <a:buFont typeface="Arial" panose="020B0604020202020204" pitchFamily="34" charset="0"/>
              <a:buChar char="•"/>
              <a:defRPr/>
            </a:pPr>
            <a:r>
              <a:rPr lang="de-DE" sz="2300" dirty="0" smtClean="0">
                <a:solidFill>
                  <a:prstClr val="black"/>
                </a:solidFill>
                <a:latin typeface="Arial"/>
                <a:ea typeface="Calibri"/>
                <a:cs typeface="+mn-cs"/>
              </a:rPr>
              <a:t>Richtlinie lässt Umsetzungsspielräume für Mitgliedstaaten der EU.</a:t>
            </a:r>
          </a:p>
          <a:p>
            <a:pPr lvl="0" algn="just" eaLnBrk="1" fontAlgn="auto" hangingPunct="1">
              <a:lnSpc>
                <a:spcPct val="100000"/>
              </a:lnSpc>
              <a:spcBef>
                <a:spcPct val="20000"/>
              </a:spcBef>
              <a:spcAft>
                <a:spcPts val="0"/>
              </a:spcAft>
              <a:buFont typeface="Arial" panose="020B0604020202020204" pitchFamily="34" charset="0"/>
              <a:buChar char="•"/>
              <a:defRPr/>
            </a:pPr>
            <a:r>
              <a:rPr lang="de-DE" sz="2300" dirty="0" smtClean="0">
                <a:solidFill>
                  <a:prstClr val="black"/>
                </a:solidFill>
                <a:latin typeface="Arial"/>
                <a:ea typeface="Calibri"/>
                <a:cs typeface="+mn-cs"/>
              </a:rPr>
              <a:t>Forum-Shopping für Großunternehmen möglich!</a:t>
            </a:r>
            <a:endParaRPr lang="de-DE" sz="2300" dirty="0">
              <a:solidFill>
                <a:prstClr val="black"/>
              </a:solidFill>
              <a:latin typeface="Arial"/>
              <a:ea typeface="Calibri"/>
              <a:cs typeface="+mn-cs"/>
            </a:endParaRPr>
          </a:p>
          <a:p>
            <a:pPr marL="536575" indent="-536575">
              <a:lnSpc>
                <a:spcPct val="150000"/>
              </a:lnSpc>
              <a:buNone/>
            </a:pPr>
            <a:endParaRPr lang="de-DE" sz="30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2</a:t>
            </a:fld>
            <a:endParaRPr lang="de-DE" dirty="0"/>
          </a:p>
        </p:txBody>
      </p:sp>
      <p:sp>
        <p:nvSpPr>
          <p:cNvPr id="8" name="Titel 1"/>
          <p:cNvSpPr>
            <a:spLocks noGrp="1"/>
          </p:cNvSpPr>
          <p:nvPr>
            <p:ph type="title"/>
          </p:nvPr>
        </p:nvSpPr>
        <p:spPr>
          <a:xfrm>
            <a:off x="805070" y="1202635"/>
            <a:ext cx="10535478" cy="874643"/>
          </a:xfrm>
        </p:spPr>
        <p:txBody>
          <a:bodyPr/>
          <a:lstStyle/>
          <a:p>
            <a:pPr algn="ctr"/>
            <a:r>
              <a:rPr lang="de-DE" altLang="de-DE" sz="3600" b="1" dirty="0" smtClean="0"/>
              <a:t>DS-GVO</a:t>
            </a:r>
            <a:r>
              <a:rPr lang="de-DE" altLang="de-DE" sz="3600" b="1" dirty="0"/>
              <a:t> </a:t>
            </a:r>
            <a:r>
              <a:rPr lang="de-DE" altLang="de-DE" sz="3600" b="1" dirty="0" smtClean="0"/>
              <a:t> Entwicklung</a:t>
            </a:r>
          </a:p>
        </p:txBody>
      </p:sp>
    </p:spTree>
    <p:extLst>
      <p:ext uri="{BB962C8B-B14F-4D97-AF65-F5344CB8AC3E}">
        <p14:creationId xmlns:p14="http://schemas.microsoft.com/office/powerpoint/2010/main" val="315694781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0" y="1881808"/>
            <a:ext cx="10515600" cy="3190461"/>
          </a:xfrm>
        </p:spPr>
        <p:txBody>
          <a:bodyPr/>
          <a:lstStyle/>
          <a:p>
            <a:pPr marL="0" indent="0" fontAlgn="auto">
              <a:spcAft>
                <a:spcPts val="0"/>
              </a:spcAft>
              <a:buFont typeface="Arial" panose="020B0604020202020204" pitchFamily="34" charset="0"/>
              <a:buNone/>
              <a:defRPr/>
            </a:pPr>
            <a:r>
              <a:rPr lang="de-DE" sz="1800" dirty="0"/>
              <a:t>Aus dem bisher rein national geregelten Datenschutzrecht </a:t>
            </a:r>
            <a:r>
              <a:rPr lang="de-DE" sz="1800" dirty="0" smtClean="0"/>
              <a:t>für </a:t>
            </a:r>
            <a:r>
              <a:rPr lang="de-DE" sz="1800" dirty="0"/>
              <a:t>den </a:t>
            </a:r>
            <a:r>
              <a:rPr lang="de-DE" sz="1800" dirty="0" smtClean="0"/>
              <a:t>nicht-öffentlichen </a:t>
            </a:r>
            <a:r>
              <a:rPr lang="de-DE" sz="1800" dirty="0"/>
              <a:t>Bereich </a:t>
            </a:r>
            <a:r>
              <a:rPr lang="de-DE" sz="1800" dirty="0" smtClean="0"/>
              <a:t>(BDSG</a:t>
            </a:r>
            <a:r>
              <a:rPr lang="de-DE" sz="1800" dirty="0"/>
              <a:t>) und </a:t>
            </a:r>
            <a:r>
              <a:rPr lang="de-DE" sz="1800" dirty="0" smtClean="0"/>
              <a:t>für </a:t>
            </a:r>
            <a:r>
              <a:rPr lang="de-DE" sz="1800" dirty="0"/>
              <a:t>den öffentlichen Bereich </a:t>
            </a:r>
            <a:r>
              <a:rPr lang="de-DE" sz="1800" dirty="0" smtClean="0"/>
              <a:t>(DSG LSA) wird </a:t>
            </a:r>
            <a:r>
              <a:rPr lang="de-DE" sz="1800" dirty="0"/>
              <a:t>ein Mehr-Ebenen-Rechtssystem, bestehend aus </a:t>
            </a:r>
            <a:r>
              <a:rPr lang="de-DE" sz="1800" dirty="0" smtClean="0"/>
              <a:t>der DS-GVO </a:t>
            </a:r>
            <a:r>
              <a:rPr lang="de-DE" sz="1800" dirty="0"/>
              <a:t>mit </a:t>
            </a:r>
            <a:r>
              <a:rPr lang="de-DE" sz="1800" dirty="0" smtClean="0"/>
              <a:t>dem DSAG und </a:t>
            </a:r>
            <a:r>
              <a:rPr lang="de-DE" sz="1800" dirty="0"/>
              <a:t>andererseits </a:t>
            </a:r>
            <a:r>
              <a:rPr lang="de-DE" sz="1800" dirty="0" smtClean="0"/>
              <a:t>der JI-Richtlinie in </a:t>
            </a:r>
            <a:r>
              <a:rPr lang="de-DE" sz="1800" dirty="0"/>
              <a:t>Verbindung mit </a:t>
            </a:r>
            <a:r>
              <a:rPr lang="de-DE" sz="1800" dirty="0" smtClean="0"/>
              <a:t>dem Datenschutzrichtlinienumsetzungsgesetz (DSUG) </a:t>
            </a:r>
          </a:p>
          <a:p>
            <a:pPr marL="0" indent="0" fontAlgn="auto">
              <a:spcAft>
                <a:spcPts val="0"/>
              </a:spcAft>
              <a:buFont typeface="Arial" panose="020B0604020202020204" pitchFamily="34" charset="0"/>
              <a:buNone/>
              <a:defRPr/>
            </a:pPr>
            <a:r>
              <a:rPr lang="de-DE" sz="1800" dirty="0" smtClean="0"/>
              <a:t>Es </a:t>
            </a:r>
            <a:r>
              <a:rPr lang="de-DE" sz="1800" dirty="0"/>
              <a:t>reicht also ab Mai 2018 nicht mehr allein aus, in die gesetzlichen Vorschriften des Landes zum Datenschutz zu schauen, sondern die DS-GVO ist als unmittelbar geltendes Recht ab dem 25. Mai 2018 bei der Rechtsanwendung in den Blick zu </a:t>
            </a:r>
            <a:r>
              <a:rPr lang="de-DE" sz="1800" dirty="0" smtClean="0"/>
              <a:t>nehmen</a:t>
            </a:r>
            <a:r>
              <a:rPr lang="de-DE" sz="1800" dirty="0"/>
              <a:t> </a:t>
            </a:r>
            <a:r>
              <a:rPr lang="de-DE" sz="1800" dirty="0" smtClean="0"/>
              <a:t>(</a:t>
            </a:r>
            <a:r>
              <a:rPr lang="de-DE" sz="1800" b="1" dirty="0"/>
              <a:t>Artikel 288 </a:t>
            </a:r>
            <a:r>
              <a:rPr lang="de-DE" sz="1800" b="1" dirty="0" smtClean="0"/>
              <a:t>AEUV) </a:t>
            </a:r>
            <a:endParaRPr lang="de-DE" sz="1800" dirty="0"/>
          </a:p>
          <a:p>
            <a:pPr fontAlgn="auto">
              <a:spcAft>
                <a:spcPts val="0"/>
              </a:spcAft>
              <a:buFont typeface="Arial" panose="020B0604020202020204" pitchFamily="34" charset="0"/>
              <a:buChar char="•"/>
              <a:defRPr/>
            </a:pPr>
            <a:r>
              <a:rPr lang="de-DE" sz="1800" dirty="0"/>
              <a:t>Diesem europäischen Rechtssetzungsakt widersprechende Rechtsnormen können ab dem 25. Mai 2018 keine </a:t>
            </a:r>
            <a:r>
              <a:rPr lang="de-DE" sz="1800" dirty="0" smtClean="0"/>
              <a:t>Rechtswirkung </a:t>
            </a:r>
            <a:r>
              <a:rPr lang="de-DE" sz="1800" dirty="0"/>
              <a:t>mehr entfalten</a:t>
            </a:r>
            <a:r>
              <a:rPr lang="de-DE" sz="1800" dirty="0" smtClean="0"/>
              <a:t>.</a:t>
            </a:r>
          </a:p>
          <a:p>
            <a:pPr fontAlgn="auto">
              <a:spcAft>
                <a:spcPts val="0"/>
              </a:spcAft>
              <a:buFont typeface="Arial" panose="020B0604020202020204" pitchFamily="34" charset="0"/>
              <a:buChar char="•"/>
              <a:defRPr/>
            </a:pPr>
            <a:r>
              <a:rPr lang="de-DE" sz="1800" b="1" dirty="0"/>
              <a:t>Über eine Europarechtswidrigkeit einer nationalen Datenschutzbestimmung entscheidet der Europäische Gerichtshof in Luxemburg abschließend!</a:t>
            </a:r>
          </a:p>
          <a:p>
            <a:pPr fontAlgn="auto">
              <a:spcAft>
                <a:spcPts val="0"/>
              </a:spcAft>
              <a:buFont typeface="Arial" panose="020B0604020202020204" pitchFamily="34" charset="0"/>
              <a:buChar char="•"/>
              <a:defRPr/>
            </a:pPr>
            <a:endParaRPr lang="de-DE" sz="3000" b="1" dirty="0"/>
          </a:p>
          <a:p>
            <a:pPr fontAlgn="auto">
              <a:spcAft>
                <a:spcPts val="0"/>
              </a:spcAft>
              <a:buFont typeface="Arial" panose="020B0604020202020204" pitchFamily="34" charset="0"/>
              <a:buChar char="•"/>
              <a:defRPr/>
            </a:pPr>
            <a:endParaRPr lang="de-DE" sz="2000" dirty="0"/>
          </a:p>
          <a:p>
            <a:pPr marL="536575" indent="-536575">
              <a:lnSpc>
                <a:spcPct val="150000"/>
              </a:lnSpc>
              <a:buNone/>
            </a:pPr>
            <a:endParaRPr lang="de-DE" sz="30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20</a:t>
            </a:fld>
            <a:endParaRPr lang="de-DE" dirty="0"/>
          </a:p>
        </p:txBody>
      </p:sp>
      <p:sp>
        <p:nvSpPr>
          <p:cNvPr id="8" name="Titel 1"/>
          <p:cNvSpPr>
            <a:spLocks noGrp="1"/>
          </p:cNvSpPr>
          <p:nvPr>
            <p:ph type="title"/>
          </p:nvPr>
        </p:nvSpPr>
        <p:spPr>
          <a:xfrm>
            <a:off x="805070" y="1133062"/>
            <a:ext cx="10535478" cy="795130"/>
          </a:xfrm>
        </p:spPr>
        <p:txBody>
          <a:bodyPr/>
          <a:lstStyle/>
          <a:p>
            <a:pPr algn="ctr"/>
            <a:r>
              <a:rPr lang="de-DE" altLang="de-DE" sz="3600" b="1" dirty="0" smtClean="0"/>
              <a:t>DS-GVO und nationales Datenschutzrecht</a:t>
            </a:r>
          </a:p>
        </p:txBody>
      </p:sp>
    </p:spTree>
    <p:extLst>
      <p:ext uri="{BB962C8B-B14F-4D97-AF65-F5344CB8AC3E}">
        <p14:creationId xmlns:p14="http://schemas.microsoft.com/office/powerpoint/2010/main" val="24324818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0" y="1881808"/>
            <a:ext cx="10515600" cy="3637364"/>
          </a:xfrm>
        </p:spPr>
        <p:txBody>
          <a:bodyPr/>
          <a:lstStyle/>
          <a:p>
            <a:pPr marL="0" indent="0" fontAlgn="auto">
              <a:spcAft>
                <a:spcPts val="0"/>
              </a:spcAft>
              <a:buNone/>
              <a:defRPr/>
            </a:pPr>
            <a:r>
              <a:rPr lang="de-DE" sz="2000" b="1" dirty="0" smtClean="0"/>
              <a:t>Zusammenspiel zwischen europäischer Rechtsordnung und nationalen Datenschutzgesetzen (Kursiv=europäische Rechtsakte)</a:t>
            </a:r>
          </a:p>
          <a:p>
            <a:pPr marL="0" indent="0" fontAlgn="auto">
              <a:spcAft>
                <a:spcPts val="0"/>
              </a:spcAft>
              <a:buNone/>
              <a:defRPr/>
            </a:pPr>
            <a:endParaRPr lang="de-DE" sz="2000" b="1" dirty="0"/>
          </a:p>
          <a:p>
            <a:pPr marL="0" indent="0" fontAlgn="auto">
              <a:spcAft>
                <a:spcPts val="0"/>
              </a:spcAft>
              <a:buNone/>
              <a:defRPr/>
            </a:pPr>
            <a:r>
              <a:rPr lang="de-DE" sz="2000" b="1" dirty="0" smtClean="0"/>
              <a:t>Nichtöffentlicher Bereich	öffentlicher Bereich		Polizei/Justiz</a:t>
            </a:r>
          </a:p>
          <a:p>
            <a:pPr marL="0" indent="0" fontAlgn="auto">
              <a:spcAft>
                <a:spcPts val="0"/>
              </a:spcAft>
              <a:buNone/>
              <a:defRPr/>
            </a:pPr>
            <a:r>
              <a:rPr lang="de-DE" sz="2000" b="1" dirty="0" smtClean="0"/>
              <a:t> 				(Land Sachsen-Anhalt)</a:t>
            </a:r>
            <a:endParaRPr lang="de-DE" sz="2000" b="1" dirty="0"/>
          </a:p>
          <a:p>
            <a:pPr marL="0" indent="0" fontAlgn="auto">
              <a:spcAft>
                <a:spcPts val="0"/>
              </a:spcAft>
              <a:buNone/>
              <a:defRPr/>
            </a:pPr>
            <a:r>
              <a:rPr lang="de-DE" sz="3200" b="1" i="1" dirty="0" smtClean="0"/>
              <a:t>DS-GVO</a:t>
            </a:r>
            <a:r>
              <a:rPr lang="de-DE" sz="3200" b="1" dirty="0" smtClean="0"/>
              <a:t>			</a:t>
            </a:r>
            <a:r>
              <a:rPr lang="de-DE" sz="3200" b="1" i="1" dirty="0" smtClean="0"/>
              <a:t>DS-GVO</a:t>
            </a:r>
            <a:r>
              <a:rPr lang="de-DE" sz="3200" b="1" dirty="0" smtClean="0"/>
              <a:t>			BDSG	</a:t>
            </a:r>
          </a:p>
          <a:p>
            <a:pPr marL="0" indent="0" fontAlgn="auto">
              <a:spcAft>
                <a:spcPts val="0"/>
              </a:spcAft>
              <a:buNone/>
              <a:defRPr/>
            </a:pPr>
            <a:r>
              <a:rPr lang="de-DE" sz="3200" b="1" dirty="0" smtClean="0"/>
              <a:t>BDSG			</a:t>
            </a:r>
            <a:r>
              <a:rPr lang="de-DE" sz="3200" b="1" dirty="0" err="1" smtClean="0"/>
              <a:t>DSAG</a:t>
            </a:r>
            <a:r>
              <a:rPr lang="de-DE" sz="3200" b="1" dirty="0" smtClean="0"/>
              <a:t>			</a:t>
            </a:r>
            <a:r>
              <a:rPr lang="de-DE" sz="3200" b="1" dirty="0" err="1" smtClean="0"/>
              <a:t>DSUG</a:t>
            </a:r>
            <a:r>
              <a:rPr lang="de-DE" sz="3200" b="1" dirty="0" smtClean="0"/>
              <a:t>										</a:t>
            </a:r>
            <a:r>
              <a:rPr lang="de-DE" sz="3200" b="1" i="1" dirty="0" err="1" smtClean="0"/>
              <a:t>JI</a:t>
            </a:r>
            <a:r>
              <a:rPr lang="de-DE" sz="3200" b="1" i="1" dirty="0" smtClean="0"/>
              <a:t>-Richtlinie</a:t>
            </a:r>
            <a:endParaRPr lang="de-DE" sz="3200" b="1" i="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21</a:t>
            </a:fld>
            <a:endParaRPr lang="de-DE" dirty="0"/>
          </a:p>
        </p:txBody>
      </p:sp>
      <p:sp>
        <p:nvSpPr>
          <p:cNvPr id="8" name="Titel 1"/>
          <p:cNvSpPr>
            <a:spLocks noGrp="1"/>
          </p:cNvSpPr>
          <p:nvPr>
            <p:ph type="title"/>
          </p:nvPr>
        </p:nvSpPr>
        <p:spPr>
          <a:xfrm>
            <a:off x="805070" y="1133062"/>
            <a:ext cx="10535478" cy="795130"/>
          </a:xfrm>
        </p:spPr>
        <p:txBody>
          <a:bodyPr/>
          <a:lstStyle/>
          <a:p>
            <a:pPr algn="ctr"/>
            <a:r>
              <a:rPr lang="de-DE" altLang="de-DE" sz="3600" b="1" dirty="0" smtClean="0"/>
              <a:t>DS-GVO und nationales Datenschutzrecht</a:t>
            </a:r>
          </a:p>
        </p:txBody>
      </p:sp>
    </p:spTree>
    <p:extLst>
      <p:ext uri="{BB962C8B-B14F-4D97-AF65-F5344CB8AC3E}">
        <p14:creationId xmlns:p14="http://schemas.microsoft.com/office/powerpoint/2010/main" val="5004748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365513"/>
            <a:ext cx="10515600" cy="2887620"/>
          </a:xfrm>
        </p:spPr>
        <p:txBody>
          <a:bodyPr/>
          <a:lstStyle/>
          <a:p>
            <a:pPr marL="0" lvl="0" indent="0" algn="just" eaLnBrk="1" fontAlgn="auto" hangingPunct="1">
              <a:lnSpc>
                <a:spcPct val="100000"/>
              </a:lnSpc>
              <a:spcBef>
                <a:spcPct val="20000"/>
              </a:spcBef>
              <a:spcAft>
                <a:spcPts val="0"/>
              </a:spcAft>
              <a:buNone/>
              <a:defRPr/>
            </a:pPr>
            <a:endParaRPr lang="de-DE" sz="2400" dirty="0"/>
          </a:p>
          <a:p>
            <a:pPr marL="0" lvl="0" indent="0" algn="just" eaLnBrk="1" fontAlgn="auto" hangingPunct="1">
              <a:lnSpc>
                <a:spcPct val="100000"/>
              </a:lnSpc>
              <a:spcBef>
                <a:spcPct val="20000"/>
              </a:spcBef>
              <a:spcAft>
                <a:spcPts val="0"/>
              </a:spcAft>
              <a:buNone/>
              <a:defRPr/>
            </a:pPr>
            <a:r>
              <a:rPr lang="de-DE" sz="2400" dirty="0" smtClean="0"/>
              <a:t>Informationen über eine identifizierte oder identifizierbare natürliche Person wie (Artikel 4 Nr. 1 DS-GVO):</a:t>
            </a:r>
          </a:p>
          <a:p>
            <a:pPr marL="0" lvl="0" indent="0" algn="just" eaLnBrk="1" fontAlgn="auto" hangingPunct="1">
              <a:lnSpc>
                <a:spcPct val="100000"/>
              </a:lnSpc>
              <a:spcBef>
                <a:spcPct val="20000"/>
              </a:spcBef>
              <a:spcAft>
                <a:spcPts val="0"/>
              </a:spcAft>
              <a:buNone/>
              <a:defRPr/>
            </a:pPr>
            <a:r>
              <a:rPr lang="de-DE" sz="2400" dirty="0" smtClean="0"/>
              <a:t>Name, Adresse, Telefonnummer, Geburtsdatum, E-Mail-Adresse, KFZ-Kennzeichen, Gesundheitsinformationen, Flurstücksnummer eines Grundstücks (darüber lässt sich der Eigentümer feststellen) Religionszugehörigkeit </a:t>
            </a:r>
            <a:endParaRPr lang="de-DE" sz="2400"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22</a:t>
            </a:fld>
            <a:endParaRPr lang="de-DE" dirty="0"/>
          </a:p>
        </p:txBody>
      </p:sp>
      <p:sp>
        <p:nvSpPr>
          <p:cNvPr id="8" name="Titel 1"/>
          <p:cNvSpPr>
            <a:spLocks noGrp="1"/>
          </p:cNvSpPr>
          <p:nvPr>
            <p:ph type="title"/>
          </p:nvPr>
        </p:nvSpPr>
        <p:spPr>
          <a:xfrm>
            <a:off x="805070" y="1202635"/>
            <a:ext cx="10535478" cy="874643"/>
          </a:xfrm>
        </p:spPr>
        <p:txBody>
          <a:bodyPr/>
          <a:lstStyle/>
          <a:p>
            <a:pPr algn="ctr"/>
            <a:r>
              <a:rPr lang="de-DE" altLang="de-DE" sz="3600" b="1" dirty="0" smtClean="0"/>
              <a:t>DS-GVO – Was sind personenbezogene Daten?  </a:t>
            </a:r>
          </a:p>
        </p:txBody>
      </p:sp>
    </p:spTree>
    <p:extLst>
      <p:ext uri="{BB962C8B-B14F-4D97-AF65-F5344CB8AC3E}">
        <p14:creationId xmlns:p14="http://schemas.microsoft.com/office/powerpoint/2010/main" val="384392687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365513"/>
            <a:ext cx="10515600" cy="2887620"/>
          </a:xfrm>
        </p:spPr>
        <p:txBody>
          <a:bodyPr/>
          <a:lstStyle/>
          <a:p>
            <a:pPr marL="0" lvl="0" indent="0" algn="just" eaLnBrk="1" fontAlgn="auto" hangingPunct="1">
              <a:lnSpc>
                <a:spcPct val="100000"/>
              </a:lnSpc>
              <a:spcBef>
                <a:spcPct val="20000"/>
              </a:spcBef>
              <a:spcAft>
                <a:spcPts val="0"/>
              </a:spcAft>
              <a:buNone/>
              <a:defRPr/>
            </a:pPr>
            <a:r>
              <a:rPr lang="de-DE" sz="2000" dirty="0" smtClean="0"/>
              <a:t>Rassische und ethnische Herkunft</a:t>
            </a:r>
          </a:p>
          <a:p>
            <a:pPr marL="0" lvl="0" indent="0" algn="just" eaLnBrk="1" fontAlgn="auto" hangingPunct="1">
              <a:lnSpc>
                <a:spcPct val="100000"/>
              </a:lnSpc>
              <a:spcBef>
                <a:spcPct val="20000"/>
              </a:spcBef>
              <a:spcAft>
                <a:spcPts val="0"/>
              </a:spcAft>
              <a:buNone/>
              <a:defRPr/>
            </a:pPr>
            <a:r>
              <a:rPr lang="de-DE" sz="2000" dirty="0" smtClean="0"/>
              <a:t>Politische Meinungen</a:t>
            </a:r>
          </a:p>
          <a:p>
            <a:pPr marL="0" lvl="0" indent="0" algn="just" eaLnBrk="1" fontAlgn="auto" hangingPunct="1">
              <a:lnSpc>
                <a:spcPct val="100000"/>
              </a:lnSpc>
              <a:spcBef>
                <a:spcPct val="20000"/>
              </a:spcBef>
              <a:spcAft>
                <a:spcPts val="0"/>
              </a:spcAft>
              <a:buNone/>
              <a:defRPr/>
            </a:pPr>
            <a:r>
              <a:rPr lang="de-DE" sz="2000" dirty="0" smtClean="0"/>
              <a:t>Religiöse oder weltanschauliche Überzeugungen</a:t>
            </a:r>
          </a:p>
          <a:p>
            <a:pPr marL="0" lvl="0" indent="0" algn="just" eaLnBrk="1" fontAlgn="auto" hangingPunct="1">
              <a:lnSpc>
                <a:spcPct val="100000"/>
              </a:lnSpc>
              <a:spcBef>
                <a:spcPct val="20000"/>
              </a:spcBef>
              <a:spcAft>
                <a:spcPts val="0"/>
              </a:spcAft>
              <a:buNone/>
              <a:defRPr/>
            </a:pPr>
            <a:r>
              <a:rPr lang="de-DE" sz="2000" dirty="0" smtClean="0"/>
              <a:t>Gewerkschaftszugehörigkeiten</a:t>
            </a:r>
          </a:p>
          <a:p>
            <a:pPr marL="0" lvl="0" indent="0" algn="just" eaLnBrk="1" fontAlgn="auto" hangingPunct="1">
              <a:lnSpc>
                <a:spcPct val="100000"/>
              </a:lnSpc>
              <a:spcBef>
                <a:spcPct val="20000"/>
              </a:spcBef>
              <a:spcAft>
                <a:spcPts val="0"/>
              </a:spcAft>
              <a:buNone/>
              <a:defRPr/>
            </a:pPr>
            <a:r>
              <a:rPr lang="de-DE" sz="2000" dirty="0" smtClean="0"/>
              <a:t>Genetische Daten, biometrische Daten zur Identifikation</a:t>
            </a:r>
          </a:p>
          <a:p>
            <a:pPr marL="0" lvl="0" indent="0" algn="just" eaLnBrk="1" fontAlgn="auto" hangingPunct="1">
              <a:lnSpc>
                <a:spcPct val="100000"/>
              </a:lnSpc>
              <a:spcBef>
                <a:spcPct val="20000"/>
              </a:spcBef>
              <a:spcAft>
                <a:spcPts val="0"/>
              </a:spcAft>
              <a:buNone/>
              <a:defRPr/>
            </a:pPr>
            <a:r>
              <a:rPr lang="de-DE" sz="2000" dirty="0" smtClean="0"/>
              <a:t>Gesundheitsdaten</a:t>
            </a:r>
          </a:p>
          <a:p>
            <a:pPr marL="0" lvl="0" indent="0" algn="just" eaLnBrk="1" fontAlgn="auto" hangingPunct="1">
              <a:lnSpc>
                <a:spcPct val="100000"/>
              </a:lnSpc>
              <a:spcBef>
                <a:spcPct val="20000"/>
              </a:spcBef>
              <a:spcAft>
                <a:spcPts val="0"/>
              </a:spcAft>
              <a:buNone/>
              <a:defRPr/>
            </a:pPr>
            <a:r>
              <a:rPr lang="de-DE" sz="2000" dirty="0" smtClean="0"/>
              <a:t>Daten zum Sexualleben</a:t>
            </a:r>
          </a:p>
          <a:p>
            <a:pPr marL="0" lvl="0" indent="0" algn="just" eaLnBrk="1" fontAlgn="auto" hangingPunct="1">
              <a:lnSpc>
                <a:spcPct val="100000"/>
              </a:lnSpc>
              <a:spcBef>
                <a:spcPct val="20000"/>
              </a:spcBef>
              <a:spcAft>
                <a:spcPts val="0"/>
              </a:spcAft>
              <a:buNone/>
              <a:defRPr/>
            </a:pPr>
            <a:r>
              <a:rPr lang="de-DE" sz="2000" dirty="0" smtClean="0"/>
              <a:t>Beispiel: Krankenakten oder Personaldatensätze sind Daten nach Artikel 9 DS-GVO</a:t>
            </a:r>
            <a:endParaRPr lang="de-DE" sz="2000"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23</a:t>
            </a:fld>
            <a:endParaRPr lang="de-DE" dirty="0"/>
          </a:p>
        </p:txBody>
      </p:sp>
      <p:sp>
        <p:nvSpPr>
          <p:cNvPr id="8" name="Titel 1"/>
          <p:cNvSpPr>
            <a:spLocks noGrp="1"/>
          </p:cNvSpPr>
          <p:nvPr>
            <p:ph type="title"/>
          </p:nvPr>
        </p:nvSpPr>
        <p:spPr>
          <a:xfrm>
            <a:off x="805070" y="1202635"/>
            <a:ext cx="10535478" cy="874643"/>
          </a:xfrm>
          <a:noFill/>
        </p:spPr>
        <p:txBody>
          <a:bodyPr/>
          <a:lstStyle/>
          <a:p>
            <a:pPr algn="ctr"/>
            <a:r>
              <a:rPr lang="de-DE" altLang="de-DE" sz="3200" b="1" dirty="0" smtClean="0"/>
              <a:t>DS-GVO – Besondere Kategorien personenbezogener Daten Artikel 9 DS-GVO</a:t>
            </a:r>
          </a:p>
        </p:txBody>
      </p:sp>
    </p:spTree>
    <p:extLst>
      <p:ext uri="{BB962C8B-B14F-4D97-AF65-F5344CB8AC3E}">
        <p14:creationId xmlns:p14="http://schemas.microsoft.com/office/powerpoint/2010/main" val="72262764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365513"/>
            <a:ext cx="10515600" cy="2887620"/>
          </a:xfrm>
        </p:spPr>
        <p:txBody>
          <a:bodyPr/>
          <a:lstStyle/>
          <a:p>
            <a:pPr marL="0" lvl="0" indent="0" algn="just" eaLnBrk="1" fontAlgn="auto" hangingPunct="1">
              <a:lnSpc>
                <a:spcPct val="100000"/>
              </a:lnSpc>
              <a:spcBef>
                <a:spcPct val="20000"/>
              </a:spcBef>
              <a:spcAft>
                <a:spcPts val="0"/>
              </a:spcAft>
              <a:buNone/>
              <a:defRPr/>
            </a:pPr>
            <a:r>
              <a:rPr lang="de-DE" sz="2400" dirty="0" smtClean="0"/>
              <a:t>Ist die IP-Adresse („Zustelladresse“) ein personenbezogenes Datum?</a:t>
            </a:r>
          </a:p>
          <a:p>
            <a:pPr marL="0" lvl="0" indent="0" algn="just" eaLnBrk="1" fontAlgn="auto" hangingPunct="1">
              <a:lnSpc>
                <a:spcPct val="100000"/>
              </a:lnSpc>
              <a:spcBef>
                <a:spcPct val="20000"/>
              </a:spcBef>
              <a:spcAft>
                <a:spcPts val="0"/>
              </a:spcAft>
              <a:buNone/>
              <a:defRPr/>
            </a:pPr>
            <a:endParaRPr lang="de-DE" sz="2400" dirty="0" smtClean="0"/>
          </a:p>
          <a:p>
            <a:pPr marL="0" lvl="0" indent="0" algn="just" eaLnBrk="1" fontAlgn="auto" hangingPunct="1">
              <a:lnSpc>
                <a:spcPct val="100000"/>
              </a:lnSpc>
              <a:spcBef>
                <a:spcPct val="20000"/>
              </a:spcBef>
              <a:spcAft>
                <a:spcPts val="0"/>
              </a:spcAft>
              <a:buNone/>
              <a:defRPr/>
            </a:pPr>
            <a:r>
              <a:rPr lang="de-DE" sz="2400" dirty="0" smtClean="0"/>
              <a:t>BGH unter Bezug auf die Vorlage an den EuGH: ja!</a:t>
            </a:r>
          </a:p>
          <a:p>
            <a:pPr marL="0" lvl="0" indent="0" algn="just" eaLnBrk="1" fontAlgn="auto" hangingPunct="1">
              <a:lnSpc>
                <a:spcPct val="100000"/>
              </a:lnSpc>
              <a:spcBef>
                <a:spcPct val="20000"/>
              </a:spcBef>
              <a:spcAft>
                <a:spcPts val="0"/>
              </a:spcAft>
              <a:buNone/>
              <a:defRPr/>
            </a:pPr>
            <a:r>
              <a:rPr lang="de-DE" sz="2400" dirty="0" smtClean="0"/>
              <a:t>Strafverfolgungsbehörden können Nutzer hinter der IP-Adresse ausfindig machen!</a:t>
            </a:r>
            <a:endParaRPr lang="de-DE" sz="2400"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24</a:t>
            </a:fld>
            <a:endParaRPr lang="de-DE" dirty="0"/>
          </a:p>
        </p:txBody>
      </p:sp>
      <p:sp>
        <p:nvSpPr>
          <p:cNvPr id="8" name="Titel 1"/>
          <p:cNvSpPr>
            <a:spLocks noGrp="1"/>
          </p:cNvSpPr>
          <p:nvPr>
            <p:ph type="title"/>
          </p:nvPr>
        </p:nvSpPr>
        <p:spPr>
          <a:xfrm>
            <a:off x="805070" y="1202635"/>
            <a:ext cx="10535478" cy="874643"/>
          </a:xfrm>
        </p:spPr>
        <p:txBody>
          <a:bodyPr/>
          <a:lstStyle/>
          <a:p>
            <a:pPr algn="ctr"/>
            <a:r>
              <a:rPr lang="de-DE" altLang="de-DE" sz="3600" b="1" dirty="0" smtClean="0"/>
              <a:t>DS-GVO  </a:t>
            </a:r>
          </a:p>
        </p:txBody>
      </p:sp>
    </p:spTree>
    <p:extLst>
      <p:ext uri="{BB962C8B-B14F-4D97-AF65-F5344CB8AC3E}">
        <p14:creationId xmlns:p14="http://schemas.microsoft.com/office/powerpoint/2010/main" val="419011123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365513"/>
            <a:ext cx="10515600" cy="2887620"/>
          </a:xfrm>
        </p:spPr>
        <p:txBody>
          <a:bodyPr/>
          <a:lstStyle/>
          <a:p>
            <a:pPr marL="0" lvl="0" indent="0" algn="just" eaLnBrk="1" fontAlgn="auto" hangingPunct="1">
              <a:lnSpc>
                <a:spcPct val="100000"/>
              </a:lnSpc>
              <a:spcBef>
                <a:spcPct val="20000"/>
              </a:spcBef>
              <a:spcAft>
                <a:spcPts val="0"/>
              </a:spcAft>
              <a:buNone/>
              <a:defRPr/>
            </a:pPr>
            <a:r>
              <a:rPr lang="de-DE" sz="2400" dirty="0" smtClean="0"/>
              <a:t>Gilt die DS-GVO auch für papiergebundene Akten?</a:t>
            </a:r>
          </a:p>
          <a:p>
            <a:pPr marL="0" lvl="0" indent="0" algn="just" eaLnBrk="1" fontAlgn="auto" hangingPunct="1">
              <a:lnSpc>
                <a:spcPct val="100000"/>
              </a:lnSpc>
              <a:spcBef>
                <a:spcPct val="20000"/>
              </a:spcBef>
              <a:spcAft>
                <a:spcPts val="0"/>
              </a:spcAft>
              <a:buNone/>
              <a:defRPr/>
            </a:pPr>
            <a:endParaRPr lang="de-DE" sz="2400" dirty="0"/>
          </a:p>
          <a:p>
            <a:pPr marL="0" lvl="0" indent="0" algn="just" eaLnBrk="1" fontAlgn="auto" hangingPunct="1">
              <a:lnSpc>
                <a:spcPct val="100000"/>
              </a:lnSpc>
              <a:spcBef>
                <a:spcPct val="20000"/>
              </a:spcBef>
              <a:spcAft>
                <a:spcPts val="0"/>
              </a:spcAft>
              <a:buNone/>
              <a:defRPr/>
            </a:pPr>
            <a:r>
              <a:rPr lang="de-DE" sz="2400" dirty="0" smtClean="0"/>
              <a:t>Ja, Erwägungsgrund 15! Es muss sich aber um eine strukturierte Sammlung handeln! Mindestens zwei Ordnungskriterien:</a:t>
            </a:r>
          </a:p>
          <a:p>
            <a:pPr marL="0" lvl="0" indent="0" algn="just" eaLnBrk="1" fontAlgn="auto" hangingPunct="1">
              <a:lnSpc>
                <a:spcPct val="100000"/>
              </a:lnSpc>
              <a:spcBef>
                <a:spcPct val="20000"/>
              </a:spcBef>
              <a:spcAft>
                <a:spcPts val="0"/>
              </a:spcAft>
              <a:buNone/>
              <a:defRPr/>
            </a:pPr>
            <a:r>
              <a:rPr lang="de-DE" sz="2400" dirty="0" smtClean="0"/>
              <a:t>Personalakten in Papierform 		ja!</a:t>
            </a:r>
          </a:p>
          <a:p>
            <a:pPr marL="0" lvl="0" indent="0" algn="just" eaLnBrk="1" fontAlgn="auto" hangingPunct="1">
              <a:lnSpc>
                <a:spcPct val="100000"/>
              </a:lnSpc>
              <a:spcBef>
                <a:spcPct val="20000"/>
              </a:spcBef>
              <a:spcAft>
                <a:spcPts val="0"/>
              </a:spcAft>
              <a:buNone/>
              <a:defRPr/>
            </a:pPr>
            <a:r>
              <a:rPr lang="de-DE" sz="2400" dirty="0" smtClean="0"/>
              <a:t>Notizen des Polizisten			nein! </a:t>
            </a:r>
            <a:endParaRPr lang="de-DE" sz="2400"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25</a:t>
            </a:fld>
            <a:endParaRPr lang="de-DE" dirty="0"/>
          </a:p>
        </p:txBody>
      </p:sp>
      <p:sp>
        <p:nvSpPr>
          <p:cNvPr id="8" name="Titel 1"/>
          <p:cNvSpPr>
            <a:spLocks noGrp="1"/>
          </p:cNvSpPr>
          <p:nvPr>
            <p:ph type="title"/>
          </p:nvPr>
        </p:nvSpPr>
        <p:spPr>
          <a:xfrm>
            <a:off x="805070" y="1202635"/>
            <a:ext cx="10535478" cy="874643"/>
          </a:xfrm>
        </p:spPr>
        <p:txBody>
          <a:bodyPr/>
          <a:lstStyle/>
          <a:p>
            <a:pPr algn="ctr"/>
            <a:r>
              <a:rPr lang="de-DE" altLang="de-DE" sz="3600" b="1" dirty="0" smtClean="0"/>
              <a:t>DS-GVO  </a:t>
            </a:r>
          </a:p>
        </p:txBody>
      </p:sp>
    </p:spTree>
    <p:extLst>
      <p:ext uri="{BB962C8B-B14F-4D97-AF65-F5344CB8AC3E}">
        <p14:creationId xmlns:p14="http://schemas.microsoft.com/office/powerpoint/2010/main" val="6285106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365513"/>
            <a:ext cx="10515600" cy="2887620"/>
          </a:xfrm>
        </p:spPr>
        <p:txBody>
          <a:bodyPr/>
          <a:lstStyle/>
          <a:p>
            <a:pPr marL="0" lvl="0" indent="0" algn="just" eaLnBrk="1" fontAlgn="auto" hangingPunct="1">
              <a:lnSpc>
                <a:spcPct val="100000"/>
              </a:lnSpc>
              <a:spcBef>
                <a:spcPct val="20000"/>
              </a:spcBef>
              <a:spcAft>
                <a:spcPts val="0"/>
              </a:spcAft>
              <a:buNone/>
              <a:defRPr/>
            </a:pPr>
            <a:r>
              <a:rPr lang="de-DE" sz="2400" dirty="0" smtClean="0"/>
              <a:t>Was bedeutet „Verarbeitung personenbezogener Daten“?</a:t>
            </a:r>
          </a:p>
          <a:p>
            <a:pPr marL="0" lvl="0" indent="0" algn="just" eaLnBrk="1" fontAlgn="auto" hangingPunct="1">
              <a:lnSpc>
                <a:spcPct val="100000"/>
              </a:lnSpc>
              <a:spcBef>
                <a:spcPct val="20000"/>
              </a:spcBef>
              <a:spcAft>
                <a:spcPts val="0"/>
              </a:spcAft>
              <a:buNone/>
              <a:defRPr/>
            </a:pPr>
            <a:r>
              <a:rPr lang="de-DE" sz="2400" dirty="0" smtClean="0"/>
              <a:t>Vormals: </a:t>
            </a:r>
            <a:r>
              <a:rPr lang="de-DE" sz="2400" i="1" dirty="0" smtClean="0"/>
              <a:t>Dreiklang</a:t>
            </a:r>
            <a:r>
              <a:rPr lang="de-DE" sz="2400" dirty="0" smtClean="0"/>
              <a:t> </a:t>
            </a:r>
            <a:r>
              <a:rPr lang="de-DE" sz="2400" b="1" i="1" dirty="0" smtClean="0"/>
              <a:t>Erheben, verarbeiten, nutzen </a:t>
            </a:r>
            <a:r>
              <a:rPr lang="de-DE" sz="2400" dirty="0" smtClean="0"/>
              <a:t>(§ 2 Abs. 4 - 6 DSG LSA)</a:t>
            </a:r>
          </a:p>
          <a:p>
            <a:pPr marL="0" lvl="0" indent="0" algn="just" eaLnBrk="1" fontAlgn="auto" hangingPunct="1">
              <a:lnSpc>
                <a:spcPct val="100000"/>
              </a:lnSpc>
              <a:spcBef>
                <a:spcPct val="20000"/>
              </a:spcBef>
              <a:spcAft>
                <a:spcPts val="0"/>
              </a:spcAft>
              <a:buNone/>
              <a:defRPr/>
            </a:pPr>
            <a:r>
              <a:rPr lang="de-DE" sz="2400" dirty="0" smtClean="0"/>
              <a:t>Jetzt: </a:t>
            </a:r>
            <a:r>
              <a:rPr lang="de-DE" sz="2400" b="1" i="1" dirty="0" smtClean="0"/>
              <a:t>Verarbeitung</a:t>
            </a:r>
            <a:r>
              <a:rPr lang="de-DE" sz="2400" dirty="0" smtClean="0"/>
              <a:t> ist der Oberbegriff (Artikel 4 Abs. 2 DS-GVO)</a:t>
            </a:r>
          </a:p>
          <a:p>
            <a:pPr marL="0" lvl="0" indent="0" algn="just" eaLnBrk="1" fontAlgn="auto" hangingPunct="1">
              <a:lnSpc>
                <a:spcPct val="100000"/>
              </a:lnSpc>
              <a:spcBef>
                <a:spcPct val="20000"/>
              </a:spcBef>
              <a:spcAft>
                <a:spcPts val="0"/>
              </a:spcAft>
              <a:buNone/>
              <a:defRPr/>
            </a:pPr>
            <a:r>
              <a:rPr lang="de-DE" sz="2400" dirty="0" smtClean="0"/>
              <a:t>Erheben, Erfassen, die Organisation, das Ordnen, die Speicherung, die Anpassung oder Veränderung, das Auslesen, das Abfragen, die Verwendung, die Offenlegung (…), der Abgleich, die Verknüpfung, die Einschränkung, das Löschen oder die Vernichtung</a:t>
            </a:r>
            <a:endParaRPr lang="de-DE" sz="2400"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26</a:t>
            </a:fld>
            <a:endParaRPr lang="de-DE" dirty="0"/>
          </a:p>
        </p:txBody>
      </p:sp>
      <p:sp>
        <p:nvSpPr>
          <p:cNvPr id="8" name="Titel 1"/>
          <p:cNvSpPr>
            <a:spLocks noGrp="1"/>
          </p:cNvSpPr>
          <p:nvPr>
            <p:ph type="title"/>
          </p:nvPr>
        </p:nvSpPr>
        <p:spPr>
          <a:xfrm>
            <a:off x="805070" y="1202635"/>
            <a:ext cx="10535478" cy="874643"/>
          </a:xfrm>
        </p:spPr>
        <p:txBody>
          <a:bodyPr/>
          <a:lstStyle/>
          <a:p>
            <a:pPr algn="ctr"/>
            <a:r>
              <a:rPr lang="de-DE" altLang="de-DE" sz="3600" b="1" dirty="0" smtClean="0"/>
              <a:t>DS-GVO - </a:t>
            </a:r>
            <a:r>
              <a:rPr lang="de-DE" altLang="de-DE" sz="3600" b="1" dirty="0"/>
              <a:t>G</a:t>
            </a:r>
            <a:r>
              <a:rPr lang="de-DE" altLang="de-DE" sz="3600" b="1" dirty="0" smtClean="0"/>
              <a:t>rundbegriffe  </a:t>
            </a:r>
          </a:p>
        </p:txBody>
      </p:sp>
    </p:spTree>
    <p:extLst>
      <p:ext uri="{BB962C8B-B14F-4D97-AF65-F5344CB8AC3E}">
        <p14:creationId xmlns:p14="http://schemas.microsoft.com/office/powerpoint/2010/main" val="378779614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0" y="2328567"/>
            <a:ext cx="10515600" cy="2887620"/>
          </a:xfrm>
        </p:spPr>
        <p:txBody>
          <a:bodyPr/>
          <a:lstStyle/>
          <a:p>
            <a:pPr marL="0" lvl="0" indent="0" algn="just" eaLnBrk="1" fontAlgn="auto" hangingPunct="1">
              <a:lnSpc>
                <a:spcPct val="100000"/>
              </a:lnSpc>
              <a:spcBef>
                <a:spcPct val="20000"/>
              </a:spcBef>
              <a:spcAft>
                <a:spcPts val="0"/>
              </a:spcAft>
              <a:buNone/>
              <a:defRPr/>
            </a:pPr>
            <a:r>
              <a:rPr lang="de-DE" sz="2400" dirty="0" smtClean="0"/>
              <a:t>Verantwortlicher (Artikel 4 Nr. 7 DS-GVO)</a:t>
            </a:r>
          </a:p>
          <a:p>
            <a:pPr algn="just" eaLnBrk="1" fontAlgn="auto" hangingPunct="1">
              <a:lnSpc>
                <a:spcPct val="100000"/>
              </a:lnSpc>
              <a:spcBef>
                <a:spcPct val="20000"/>
              </a:spcBef>
              <a:spcAft>
                <a:spcPts val="0"/>
              </a:spcAft>
              <a:defRPr/>
            </a:pPr>
            <a:r>
              <a:rPr lang="de-DE" sz="2400" dirty="0" smtClean="0"/>
              <a:t>bestimmt über Zweck und Mittel der Verarbeitung</a:t>
            </a:r>
          </a:p>
          <a:p>
            <a:pPr algn="just" eaLnBrk="1" fontAlgn="auto" hangingPunct="1">
              <a:lnSpc>
                <a:spcPct val="100000"/>
              </a:lnSpc>
              <a:spcBef>
                <a:spcPct val="20000"/>
              </a:spcBef>
              <a:spcAft>
                <a:spcPts val="0"/>
              </a:spcAft>
              <a:defRPr/>
            </a:pPr>
            <a:r>
              <a:rPr lang="de-DE" sz="2400" dirty="0"/>
              <a:t>m</a:t>
            </a:r>
            <a:r>
              <a:rPr lang="de-DE" sz="2400" dirty="0" smtClean="0"/>
              <a:t>uss Rechenschaft nach Artikel 5 Abs. 2 DS-GVO abgeben</a:t>
            </a:r>
            <a:endParaRPr lang="de-DE" sz="2400"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27</a:t>
            </a:fld>
            <a:endParaRPr lang="de-DE" dirty="0"/>
          </a:p>
        </p:txBody>
      </p:sp>
      <p:sp>
        <p:nvSpPr>
          <p:cNvPr id="8" name="Titel 1"/>
          <p:cNvSpPr>
            <a:spLocks noGrp="1"/>
          </p:cNvSpPr>
          <p:nvPr>
            <p:ph type="title"/>
          </p:nvPr>
        </p:nvSpPr>
        <p:spPr>
          <a:xfrm>
            <a:off x="805070" y="1202635"/>
            <a:ext cx="10535478" cy="874643"/>
          </a:xfrm>
        </p:spPr>
        <p:txBody>
          <a:bodyPr/>
          <a:lstStyle/>
          <a:p>
            <a:pPr algn="ctr"/>
            <a:r>
              <a:rPr lang="de-DE" altLang="de-DE" sz="3600" b="1" dirty="0" smtClean="0"/>
              <a:t>DS-GVO - </a:t>
            </a:r>
            <a:r>
              <a:rPr lang="de-DE" altLang="de-DE" sz="3600" b="1" dirty="0"/>
              <a:t>G</a:t>
            </a:r>
            <a:r>
              <a:rPr lang="de-DE" altLang="de-DE" sz="3600" b="1" dirty="0" smtClean="0"/>
              <a:t>rundbegriffe  </a:t>
            </a:r>
          </a:p>
        </p:txBody>
      </p:sp>
    </p:spTree>
    <p:extLst>
      <p:ext uri="{BB962C8B-B14F-4D97-AF65-F5344CB8AC3E}">
        <p14:creationId xmlns:p14="http://schemas.microsoft.com/office/powerpoint/2010/main" val="346788931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365513"/>
            <a:ext cx="10515600" cy="2887620"/>
          </a:xfrm>
        </p:spPr>
        <p:txBody>
          <a:bodyPr/>
          <a:lstStyle/>
          <a:p>
            <a:pPr marL="0" lvl="0" indent="0" algn="just" eaLnBrk="1" fontAlgn="auto" hangingPunct="1">
              <a:lnSpc>
                <a:spcPct val="100000"/>
              </a:lnSpc>
              <a:spcBef>
                <a:spcPct val="20000"/>
              </a:spcBef>
              <a:spcAft>
                <a:spcPts val="0"/>
              </a:spcAft>
              <a:buNone/>
              <a:defRPr/>
            </a:pPr>
            <a:r>
              <a:rPr lang="de-DE" sz="2400" dirty="0" smtClean="0"/>
              <a:t>Auftragsverarbeiter (Artikel 4 Nr. 8 und Artikel 28 DS-GVO)</a:t>
            </a:r>
          </a:p>
          <a:p>
            <a:pPr algn="just" eaLnBrk="1" fontAlgn="auto" hangingPunct="1">
              <a:lnSpc>
                <a:spcPct val="100000"/>
              </a:lnSpc>
              <a:spcBef>
                <a:spcPct val="20000"/>
              </a:spcBef>
              <a:spcAft>
                <a:spcPts val="0"/>
              </a:spcAft>
              <a:defRPr/>
            </a:pPr>
            <a:r>
              <a:rPr lang="de-DE" sz="2400" dirty="0"/>
              <a:t>i</a:t>
            </a:r>
            <a:r>
              <a:rPr lang="de-DE" sz="2400" dirty="0" smtClean="0"/>
              <a:t>st weisungsabhängig</a:t>
            </a:r>
          </a:p>
          <a:p>
            <a:pPr algn="just" eaLnBrk="1" fontAlgn="auto" hangingPunct="1">
              <a:lnSpc>
                <a:spcPct val="100000"/>
              </a:lnSpc>
              <a:spcBef>
                <a:spcPct val="20000"/>
              </a:spcBef>
              <a:spcAft>
                <a:spcPts val="0"/>
              </a:spcAft>
              <a:defRPr/>
            </a:pPr>
            <a:r>
              <a:rPr lang="de-DE" sz="2400" dirty="0"/>
              <a:t>k</a:t>
            </a:r>
            <a:r>
              <a:rPr lang="de-DE" sz="2400" dirty="0" smtClean="0"/>
              <a:t>ann nicht über den Zweck der Verarbeitung entscheiden</a:t>
            </a:r>
          </a:p>
          <a:p>
            <a:pPr marL="0" indent="0" algn="just" eaLnBrk="1" fontAlgn="auto" hangingPunct="1">
              <a:lnSpc>
                <a:spcPct val="100000"/>
              </a:lnSpc>
              <a:spcBef>
                <a:spcPct val="20000"/>
              </a:spcBef>
              <a:spcAft>
                <a:spcPts val="0"/>
              </a:spcAft>
              <a:buNone/>
              <a:defRPr/>
            </a:pPr>
            <a:r>
              <a:rPr lang="de-DE" sz="2400" dirty="0" smtClean="0"/>
              <a:t>Beispiele: Dataport (Anstalt des öffentlichen Rechts, durch Staatsvertrag gegründet) als Auftragsverarbeiter für die unmittelbare Landesverwaltung</a:t>
            </a:r>
          </a:p>
          <a:p>
            <a:pPr marL="0" indent="0" algn="just" eaLnBrk="1" fontAlgn="auto" hangingPunct="1">
              <a:lnSpc>
                <a:spcPct val="100000"/>
              </a:lnSpc>
              <a:spcBef>
                <a:spcPct val="20000"/>
              </a:spcBef>
              <a:spcAft>
                <a:spcPts val="0"/>
              </a:spcAft>
              <a:buNone/>
              <a:defRPr/>
            </a:pPr>
            <a:r>
              <a:rPr lang="de-DE" sz="2400" dirty="0" smtClean="0"/>
              <a:t>Von mehreren Kommunen getragenes Rechenzentrum</a:t>
            </a:r>
            <a:endParaRPr lang="de-DE" sz="2400"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28</a:t>
            </a:fld>
            <a:endParaRPr lang="de-DE" dirty="0"/>
          </a:p>
        </p:txBody>
      </p:sp>
      <p:sp>
        <p:nvSpPr>
          <p:cNvPr id="8" name="Titel 1"/>
          <p:cNvSpPr>
            <a:spLocks noGrp="1"/>
          </p:cNvSpPr>
          <p:nvPr>
            <p:ph type="title"/>
          </p:nvPr>
        </p:nvSpPr>
        <p:spPr>
          <a:xfrm>
            <a:off x="805070" y="1202635"/>
            <a:ext cx="10535478" cy="874643"/>
          </a:xfrm>
        </p:spPr>
        <p:txBody>
          <a:bodyPr/>
          <a:lstStyle/>
          <a:p>
            <a:pPr algn="ctr"/>
            <a:r>
              <a:rPr lang="de-DE" altLang="de-DE" sz="3600" b="1" dirty="0" smtClean="0"/>
              <a:t>DS-GVO - </a:t>
            </a:r>
            <a:r>
              <a:rPr lang="de-DE" altLang="de-DE" sz="3600" b="1" dirty="0"/>
              <a:t>G</a:t>
            </a:r>
            <a:r>
              <a:rPr lang="de-DE" altLang="de-DE" sz="3600" b="1" dirty="0" smtClean="0"/>
              <a:t>rundbegriffe  </a:t>
            </a:r>
          </a:p>
        </p:txBody>
      </p:sp>
    </p:spTree>
    <p:extLst>
      <p:ext uri="{BB962C8B-B14F-4D97-AF65-F5344CB8AC3E}">
        <p14:creationId xmlns:p14="http://schemas.microsoft.com/office/powerpoint/2010/main" val="97071983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365513"/>
            <a:ext cx="10515600" cy="2887620"/>
          </a:xfrm>
        </p:spPr>
        <p:txBody>
          <a:bodyPr/>
          <a:lstStyle/>
          <a:p>
            <a:pPr marL="0" lvl="0" indent="0" algn="just" eaLnBrk="1" fontAlgn="auto" hangingPunct="1">
              <a:lnSpc>
                <a:spcPct val="100000"/>
              </a:lnSpc>
              <a:spcBef>
                <a:spcPct val="20000"/>
              </a:spcBef>
              <a:spcAft>
                <a:spcPts val="0"/>
              </a:spcAft>
              <a:buNone/>
              <a:defRPr/>
            </a:pPr>
            <a:r>
              <a:rPr lang="de-DE" sz="2400" dirty="0" smtClean="0"/>
              <a:t>Gemeinsam für die für Verarbeitung Verantwortliche (Artikel 26 DS-GVO)</a:t>
            </a:r>
          </a:p>
          <a:p>
            <a:pPr marL="0" indent="0" algn="just" eaLnBrk="1" fontAlgn="auto" hangingPunct="1">
              <a:lnSpc>
                <a:spcPct val="100000"/>
              </a:lnSpc>
              <a:spcBef>
                <a:spcPct val="20000"/>
              </a:spcBef>
              <a:spcAft>
                <a:spcPts val="0"/>
              </a:spcAft>
              <a:buNone/>
              <a:defRPr/>
            </a:pPr>
            <a:r>
              <a:rPr lang="de-DE" sz="2400" dirty="0" smtClean="0"/>
              <a:t>Beide entscheiden gemeinsam über die Zwecke der Datenverarbeitung.</a:t>
            </a:r>
          </a:p>
          <a:p>
            <a:pPr marL="0" indent="0" algn="just" eaLnBrk="1" fontAlgn="auto" hangingPunct="1">
              <a:lnSpc>
                <a:spcPct val="100000"/>
              </a:lnSpc>
              <a:spcBef>
                <a:spcPct val="20000"/>
              </a:spcBef>
              <a:spcAft>
                <a:spcPts val="0"/>
              </a:spcAft>
              <a:buNone/>
              <a:defRPr/>
            </a:pPr>
            <a:r>
              <a:rPr lang="de-DE" sz="2400" dirty="0" smtClean="0"/>
              <a:t>Basis: Eine Vereinbarung, nicht einseitige Erklärungen (AGBs scheiden aus!)</a:t>
            </a:r>
            <a:endParaRPr lang="de-DE" sz="2400" dirty="0"/>
          </a:p>
          <a:p>
            <a:pPr marL="0" indent="0" algn="just" eaLnBrk="1" fontAlgn="auto" hangingPunct="1">
              <a:lnSpc>
                <a:spcPct val="100000"/>
              </a:lnSpc>
              <a:spcBef>
                <a:spcPct val="20000"/>
              </a:spcBef>
              <a:spcAft>
                <a:spcPts val="0"/>
              </a:spcAft>
              <a:buNone/>
              <a:defRPr/>
            </a:pPr>
            <a:r>
              <a:rPr lang="de-DE" sz="2400" dirty="0" smtClean="0"/>
              <a:t>Beispiel: Behörde legt bei Facebook eine Fanpage an.</a:t>
            </a:r>
          </a:p>
          <a:p>
            <a:pPr marL="0" indent="0" algn="just" eaLnBrk="1" fontAlgn="auto" hangingPunct="1">
              <a:lnSpc>
                <a:spcPct val="100000"/>
              </a:lnSpc>
              <a:spcBef>
                <a:spcPct val="20000"/>
              </a:spcBef>
              <a:spcAft>
                <a:spcPts val="0"/>
              </a:spcAft>
              <a:buNone/>
              <a:defRPr/>
            </a:pPr>
            <a:r>
              <a:rPr lang="de-DE" sz="2400" dirty="0" smtClean="0"/>
              <a:t>Derzeit etwa IBK Heyrothsberge und FH Polizei in Aschersleben.</a:t>
            </a:r>
          </a:p>
          <a:p>
            <a:pPr marL="0" indent="0" algn="just" eaLnBrk="1" fontAlgn="auto" hangingPunct="1">
              <a:lnSpc>
                <a:spcPct val="100000"/>
              </a:lnSpc>
              <a:spcBef>
                <a:spcPct val="20000"/>
              </a:spcBef>
              <a:spcAft>
                <a:spcPts val="0"/>
              </a:spcAft>
              <a:buNone/>
              <a:defRPr/>
            </a:pPr>
            <a:r>
              <a:rPr lang="de-DE" sz="2400" dirty="0" smtClean="0"/>
              <a:t>Siehe dazu BVerwGE Urteil vom 11.09.2019 Az. 6 C 1518</a:t>
            </a:r>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29</a:t>
            </a:fld>
            <a:endParaRPr lang="de-DE" dirty="0"/>
          </a:p>
        </p:txBody>
      </p:sp>
      <p:sp>
        <p:nvSpPr>
          <p:cNvPr id="8" name="Titel 1"/>
          <p:cNvSpPr>
            <a:spLocks noGrp="1"/>
          </p:cNvSpPr>
          <p:nvPr>
            <p:ph type="title"/>
          </p:nvPr>
        </p:nvSpPr>
        <p:spPr>
          <a:xfrm>
            <a:off x="805070" y="1202635"/>
            <a:ext cx="10535478" cy="874643"/>
          </a:xfrm>
        </p:spPr>
        <p:txBody>
          <a:bodyPr/>
          <a:lstStyle/>
          <a:p>
            <a:pPr algn="ctr"/>
            <a:r>
              <a:rPr lang="de-DE" altLang="de-DE" sz="3600" b="1" dirty="0" smtClean="0"/>
              <a:t>DS-GVO - </a:t>
            </a:r>
            <a:r>
              <a:rPr lang="de-DE" altLang="de-DE" sz="3600" b="1" dirty="0"/>
              <a:t>G</a:t>
            </a:r>
            <a:r>
              <a:rPr lang="de-DE" altLang="de-DE" sz="3600" b="1" dirty="0" smtClean="0"/>
              <a:t>rundbegriffe  </a:t>
            </a:r>
          </a:p>
        </p:txBody>
      </p:sp>
    </p:spTree>
    <p:extLst>
      <p:ext uri="{BB962C8B-B14F-4D97-AF65-F5344CB8AC3E}">
        <p14:creationId xmlns:p14="http://schemas.microsoft.com/office/powerpoint/2010/main" val="391855688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365513"/>
            <a:ext cx="10515600" cy="2887620"/>
          </a:xfrm>
        </p:spPr>
        <p:txBody>
          <a:bodyPr/>
          <a:lstStyle/>
          <a:p>
            <a:pPr marL="0" lvl="0" indent="0" algn="just" eaLnBrk="1" fontAlgn="auto" hangingPunct="1">
              <a:lnSpc>
                <a:spcPct val="100000"/>
              </a:lnSpc>
              <a:spcBef>
                <a:spcPct val="20000"/>
              </a:spcBef>
              <a:spcAft>
                <a:spcPts val="0"/>
              </a:spcAft>
              <a:buNone/>
              <a:defRPr/>
            </a:pPr>
            <a:r>
              <a:rPr lang="de-DE" sz="2300" dirty="0" smtClean="0">
                <a:solidFill>
                  <a:prstClr val="black"/>
                </a:solidFill>
                <a:latin typeface="Arial"/>
                <a:ea typeface="Calibri"/>
                <a:cs typeface="+mn-cs"/>
              </a:rPr>
              <a:t>Preisfrage:</a:t>
            </a:r>
          </a:p>
          <a:p>
            <a:pPr marL="0" lvl="0" indent="0" algn="just" eaLnBrk="1" fontAlgn="auto" hangingPunct="1">
              <a:lnSpc>
                <a:spcPct val="100000"/>
              </a:lnSpc>
              <a:spcBef>
                <a:spcPct val="20000"/>
              </a:spcBef>
              <a:spcAft>
                <a:spcPts val="0"/>
              </a:spcAft>
              <a:buNone/>
              <a:defRPr/>
            </a:pPr>
            <a:r>
              <a:rPr lang="de-DE" sz="2300" dirty="0" smtClean="0">
                <a:solidFill>
                  <a:prstClr val="black"/>
                </a:solidFill>
                <a:latin typeface="Arial"/>
                <a:ea typeface="Calibri"/>
                <a:cs typeface="+mn-cs"/>
              </a:rPr>
              <a:t>Warum sitzt Facebook-Europe in Irland?</a:t>
            </a:r>
            <a:endParaRPr lang="de-DE" sz="2300" dirty="0">
              <a:solidFill>
                <a:prstClr val="black"/>
              </a:solidFill>
              <a:latin typeface="Arial"/>
              <a:ea typeface="Calibri"/>
              <a:cs typeface="+mn-cs"/>
            </a:endParaRPr>
          </a:p>
          <a:p>
            <a:pPr marL="0" lvl="0" indent="0" algn="just" eaLnBrk="1" fontAlgn="auto" hangingPunct="1">
              <a:lnSpc>
                <a:spcPct val="100000"/>
              </a:lnSpc>
              <a:spcBef>
                <a:spcPct val="20000"/>
              </a:spcBef>
              <a:spcAft>
                <a:spcPts val="0"/>
              </a:spcAft>
              <a:buNone/>
              <a:defRPr/>
            </a:pPr>
            <a:endParaRPr lang="de-DE" sz="2300" dirty="0" smtClean="0">
              <a:solidFill>
                <a:prstClr val="black"/>
              </a:solidFill>
              <a:latin typeface="Arial"/>
              <a:ea typeface="Calibri"/>
              <a:cs typeface="+mn-cs"/>
            </a:endParaRPr>
          </a:p>
          <a:p>
            <a:pPr marL="0" lvl="0" indent="0" algn="just" eaLnBrk="1" fontAlgn="auto" hangingPunct="1">
              <a:lnSpc>
                <a:spcPct val="100000"/>
              </a:lnSpc>
              <a:spcBef>
                <a:spcPct val="20000"/>
              </a:spcBef>
              <a:spcAft>
                <a:spcPts val="0"/>
              </a:spcAft>
              <a:buNone/>
              <a:defRPr/>
            </a:pPr>
            <a:r>
              <a:rPr lang="de-DE" sz="2300" dirty="0" smtClean="0">
                <a:solidFill>
                  <a:prstClr val="black"/>
                </a:solidFill>
                <a:latin typeface="Arial"/>
                <a:ea typeface="Calibri"/>
                <a:cs typeface="+mn-cs"/>
              </a:rPr>
              <a:t>Die irische Datenschutzaufsicht ist eine kleine Behörde: Haushalt von 9 Millionen Euro und 130 Mitarbeiter; das entspricht der Rechtsabteilung von Facebook (Quelle Deutschlandfunk)</a:t>
            </a:r>
            <a:endParaRPr lang="de-DE" sz="2300" dirty="0">
              <a:solidFill>
                <a:prstClr val="black"/>
              </a:solidFill>
              <a:latin typeface="Arial"/>
              <a:ea typeface="Calibri"/>
              <a:cs typeface="+mn-cs"/>
            </a:endParaRPr>
          </a:p>
          <a:p>
            <a:pPr marL="536575" indent="-536575">
              <a:lnSpc>
                <a:spcPct val="150000"/>
              </a:lnSpc>
              <a:buNone/>
            </a:pPr>
            <a:endParaRPr lang="de-DE" sz="30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3</a:t>
            </a:fld>
            <a:endParaRPr lang="de-DE" dirty="0"/>
          </a:p>
        </p:txBody>
      </p:sp>
      <p:sp>
        <p:nvSpPr>
          <p:cNvPr id="8" name="Titel 1"/>
          <p:cNvSpPr>
            <a:spLocks noGrp="1"/>
          </p:cNvSpPr>
          <p:nvPr>
            <p:ph type="title"/>
          </p:nvPr>
        </p:nvSpPr>
        <p:spPr>
          <a:xfrm>
            <a:off x="805070" y="1202635"/>
            <a:ext cx="10535478" cy="874643"/>
          </a:xfrm>
        </p:spPr>
        <p:txBody>
          <a:bodyPr/>
          <a:lstStyle/>
          <a:p>
            <a:pPr algn="ctr"/>
            <a:r>
              <a:rPr lang="de-DE" altLang="de-DE" sz="3600" b="1" dirty="0" smtClean="0"/>
              <a:t>DS-GVO</a:t>
            </a:r>
            <a:r>
              <a:rPr lang="de-DE" altLang="de-DE" sz="3600" b="1" dirty="0"/>
              <a:t> </a:t>
            </a:r>
            <a:r>
              <a:rPr lang="de-DE" altLang="de-DE" sz="3600" b="1" dirty="0" smtClean="0"/>
              <a:t> Entwicklung</a:t>
            </a:r>
          </a:p>
        </p:txBody>
      </p:sp>
    </p:spTree>
    <p:extLst>
      <p:ext uri="{BB962C8B-B14F-4D97-AF65-F5344CB8AC3E}">
        <p14:creationId xmlns:p14="http://schemas.microsoft.com/office/powerpoint/2010/main" val="242884909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365513"/>
            <a:ext cx="10515600" cy="2887620"/>
          </a:xfrm>
        </p:spPr>
        <p:txBody>
          <a:bodyPr/>
          <a:lstStyle/>
          <a:p>
            <a:pPr marL="0" lvl="0" indent="0" algn="just" eaLnBrk="1" fontAlgn="auto" hangingPunct="1">
              <a:lnSpc>
                <a:spcPct val="100000"/>
              </a:lnSpc>
              <a:spcBef>
                <a:spcPct val="20000"/>
              </a:spcBef>
              <a:spcAft>
                <a:spcPts val="0"/>
              </a:spcAft>
              <a:buNone/>
              <a:defRPr/>
            </a:pPr>
            <a:r>
              <a:rPr lang="de-DE" sz="2000" dirty="0" smtClean="0"/>
              <a:t>Es gilt nach wie vor das Prinzip des Verbots der Verarbeitung personenbezogener Daten mit Erlaubnisvorbehalt.</a:t>
            </a:r>
          </a:p>
          <a:p>
            <a:pPr marL="0" lvl="0" indent="0" algn="just" eaLnBrk="1" fontAlgn="auto" hangingPunct="1">
              <a:lnSpc>
                <a:spcPct val="100000"/>
              </a:lnSpc>
              <a:spcBef>
                <a:spcPct val="20000"/>
              </a:spcBef>
              <a:spcAft>
                <a:spcPts val="0"/>
              </a:spcAft>
              <a:buNone/>
              <a:defRPr/>
            </a:pPr>
            <a:r>
              <a:rPr lang="de-DE" sz="2000" dirty="0" smtClean="0"/>
              <a:t>Wann dürfen personenbezogene Daten verarbeitet werden? Eine Auswahl</a:t>
            </a:r>
          </a:p>
          <a:p>
            <a:pPr marL="457200" lvl="0" indent="-457200" algn="just" eaLnBrk="1" fontAlgn="auto" hangingPunct="1">
              <a:lnSpc>
                <a:spcPct val="100000"/>
              </a:lnSpc>
              <a:spcBef>
                <a:spcPct val="20000"/>
              </a:spcBef>
              <a:spcAft>
                <a:spcPts val="0"/>
              </a:spcAft>
              <a:buAutoNum type="arabicPeriod"/>
              <a:defRPr/>
            </a:pPr>
            <a:r>
              <a:rPr lang="de-DE" sz="2000" dirty="0" smtClean="0"/>
              <a:t>Es liegt eine Einwilligung vor (Artikel 6 Abs. 1 Buchst. a) DS-GVO)</a:t>
            </a:r>
          </a:p>
          <a:p>
            <a:pPr marL="457200" lvl="0" indent="-457200" algn="just" eaLnBrk="1" fontAlgn="auto" hangingPunct="1">
              <a:lnSpc>
                <a:spcPct val="100000"/>
              </a:lnSpc>
              <a:spcBef>
                <a:spcPct val="20000"/>
              </a:spcBef>
              <a:spcAft>
                <a:spcPts val="0"/>
              </a:spcAft>
              <a:buAutoNum type="arabicPeriod"/>
              <a:defRPr/>
            </a:pPr>
            <a:r>
              <a:rPr lang="de-DE" sz="2000" dirty="0" smtClean="0"/>
              <a:t>Die Verarbeitung dient der Erfüllung einer rechtlichen Verpflichtung (Artikel 6 Abs. 1 Buchst. c) DS-GVO)</a:t>
            </a:r>
          </a:p>
          <a:p>
            <a:pPr marL="457200" lvl="0" indent="-457200" algn="just" eaLnBrk="1" fontAlgn="auto" hangingPunct="1">
              <a:lnSpc>
                <a:spcPct val="100000"/>
              </a:lnSpc>
              <a:spcBef>
                <a:spcPct val="20000"/>
              </a:spcBef>
              <a:spcAft>
                <a:spcPts val="0"/>
              </a:spcAft>
              <a:buAutoNum type="arabicPeriod"/>
              <a:defRPr/>
            </a:pPr>
            <a:r>
              <a:rPr lang="de-DE" sz="2000" dirty="0" smtClean="0"/>
              <a:t>Die Verarbeitung erfolgt in Wahrnehmung einer öffentlichen Aufgabe</a:t>
            </a:r>
            <a:r>
              <a:rPr lang="de-DE" sz="2000" dirty="0"/>
              <a:t> </a:t>
            </a:r>
            <a:r>
              <a:rPr lang="de-DE" sz="2000" dirty="0" smtClean="0"/>
              <a:t>(Artikel 6 Abs. 1 Buchst. e) DS-GVO)</a:t>
            </a:r>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30</a:t>
            </a:fld>
            <a:endParaRPr lang="de-DE" dirty="0"/>
          </a:p>
        </p:txBody>
      </p:sp>
      <p:sp>
        <p:nvSpPr>
          <p:cNvPr id="8" name="Titel 1"/>
          <p:cNvSpPr>
            <a:spLocks noGrp="1"/>
          </p:cNvSpPr>
          <p:nvPr>
            <p:ph type="title"/>
          </p:nvPr>
        </p:nvSpPr>
        <p:spPr>
          <a:xfrm>
            <a:off x="805070" y="1202635"/>
            <a:ext cx="10535478" cy="874643"/>
          </a:xfrm>
        </p:spPr>
        <p:txBody>
          <a:bodyPr/>
          <a:lstStyle/>
          <a:p>
            <a:pPr algn="ctr"/>
            <a:r>
              <a:rPr lang="de-DE" altLang="de-DE" sz="3600" b="1" dirty="0" smtClean="0"/>
              <a:t>DS-GVO – Erlaubnistatbestände der Datenverarbeitung  </a:t>
            </a:r>
          </a:p>
        </p:txBody>
      </p:sp>
    </p:spTree>
    <p:extLst>
      <p:ext uri="{BB962C8B-B14F-4D97-AF65-F5344CB8AC3E}">
        <p14:creationId xmlns:p14="http://schemas.microsoft.com/office/powerpoint/2010/main" val="284170512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365513"/>
            <a:ext cx="10515600" cy="2887620"/>
          </a:xfrm>
        </p:spPr>
        <p:txBody>
          <a:bodyPr/>
          <a:lstStyle/>
          <a:p>
            <a:pPr marL="0" lvl="0" indent="0" algn="just" eaLnBrk="1" fontAlgn="auto" hangingPunct="1">
              <a:lnSpc>
                <a:spcPct val="100000"/>
              </a:lnSpc>
              <a:spcBef>
                <a:spcPct val="20000"/>
              </a:spcBef>
              <a:spcAft>
                <a:spcPts val="0"/>
              </a:spcAft>
              <a:buNone/>
              <a:defRPr/>
            </a:pPr>
            <a:r>
              <a:rPr lang="de-DE" sz="2400" dirty="0" smtClean="0"/>
              <a:t>Eine Einwilligung dürfte im Bereich der öffentlichen Verwaltung ausscheiden, weil es an der dafür erforderlichen Freiwilligkeit fehlt (siehe Artikel 4 Nr. 11 DS-GVO)</a:t>
            </a:r>
          </a:p>
          <a:p>
            <a:pPr marL="0" lvl="0" indent="0" algn="just" eaLnBrk="1" fontAlgn="auto" hangingPunct="1">
              <a:lnSpc>
                <a:spcPct val="100000"/>
              </a:lnSpc>
              <a:spcBef>
                <a:spcPct val="20000"/>
              </a:spcBef>
              <a:spcAft>
                <a:spcPts val="0"/>
              </a:spcAft>
              <a:buNone/>
              <a:defRPr/>
            </a:pPr>
            <a:r>
              <a:rPr lang="de-DE" sz="2400" dirty="0" smtClean="0"/>
              <a:t>Eine rechtliche Verpflichtung kann z.B. die Erhebung von Steuern, Gebühren und Beitragen nach der Abgabenordnung und dem Kommunalabgabengesetz sein.</a:t>
            </a:r>
          </a:p>
          <a:p>
            <a:pPr marL="0" lvl="0" indent="0" algn="just" eaLnBrk="1" fontAlgn="auto" hangingPunct="1">
              <a:lnSpc>
                <a:spcPct val="100000"/>
              </a:lnSpc>
              <a:spcBef>
                <a:spcPct val="20000"/>
              </a:spcBef>
              <a:spcAft>
                <a:spcPts val="0"/>
              </a:spcAft>
              <a:buNone/>
              <a:defRPr/>
            </a:pPr>
            <a:r>
              <a:rPr lang="de-DE" sz="2400" dirty="0" smtClean="0"/>
              <a:t>Die Wahrnehmung einer öffentlichen Aufgabe kann für Bilder der Presse- und Öffentlichkeitsarbeit einer Behörde eine Grundlage sein.</a:t>
            </a:r>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31</a:t>
            </a:fld>
            <a:endParaRPr lang="de-DE" dirty="0"/>
          </a:p>
        </p:txBody>
      </p:sp>
      <p:sp>
        <p:nvSpPr>
          <p:cNvPr id="8" name="Titel 1"/>
          <p:cNvSpPr>
            <a:spLocks noGrp="1"/>
          </p:cNvSpPr>
          <p:nvPr>
            <p:ph type="title"/>
          </p:nvPr>
        </p:nvSpPr>
        <p:spPr>
          <a:xfrm>
            <a:off x="805070" y="1202635"/>
            <a:ext cx="10535478" cy="874643"/>
          </a:xfrm>
        </p:spPr>
        <p:txBody>
          <a:bodyPr/>
          <a:lstStyle/>
          <a:p>
            <a:pPr algn="ctr"/>
            <a:r>
              <a:rPr lang="de-DE" altLang="de-DE" sz="3600" b="1" dirty="0" smtClean="0"/>
              <a:t>DS-GVO - Erlaubnistatbestände </a:t>
            </a:r>
          </a:p>
        </p:txBody>
      </p:sp>
    </p:spTree>
    <p:extLst>
      <p:ext uri="{BB962C8B-B14F-4D97-AF65-F5344CB8AC3E}">
        <p14:creationId xmlns:p14="http://schemas.microsoft.com/office/powerpoint/2010/main" val="339884145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985985" y="1903695"/>
            <a:ext cx="10515600" cy="2991578"/>
          </a:xfrm>
        </p:spPr>
        <p:txBody>
          <a:bodyPr/>
          <a:lstStyle/>
          <a:p>
            <a:pPr marL="0" lvl="0" indent="0" algn="just" eaLnBrk="1" fontAlgn="auto" hangingPunct="1">
              <a:lnSpc>
                <a:spcPct val="100000"/>
              </a:lnSpc>
              <a:spcBef>
                <a:spcPct val="20000"/>
              </a:spcBef>
              <a:spcAft>
                <a:spcPts val="0"/>
              </a:spcAft>
              <a:buNone/>
              <a:defRPr/>
            </a:pPr>
            <a:r>
              <a:rPr lang="de-DE" sz="1800" dirty="0" smtClean="0"/>
              <a:t>Anonymisierung: 		Aus Heinrich Müller wird H.M.</a:t>
            </a:r>
          </a:p>
          <a:p>
            <a:pPr marL="0" lvl="0" indent="0" algn="just" eaLnBrk="1" fontAlgn="auto" hangingPunct="1">
              <a:lnSpc>
                <a:spcPct val="100000"/>
              </a:lnSpc>
              <a:spcBef>
                <a:spcPct val="20000"/>
              </a:spcBef>
              <a:spcAft>
                <a:spcPts val="0"/>
              </a:spcAft>
              <a:buNone/>
              <a:defRPr/>
            </a:pPr>
            <a:endParaRPr lang="de-DE" sz="1800" dirty="0"/>
          </a:p>
          <a:p>
            <a:pPr marL="0" lvl="0" indent="0" algn="just" eaLnBrk="1" fontAlgn="auto" hangingPunct="1">
              <a:lnSpc>
                <a:spcPct val="100000"/>
              </a:lnSpc>
              <a:spcBef>
                <a:spcPct val="20000"/>
              </a:spcBef>
              <a:spcAft>
                <a:spcPts val="0"/>
              </a:spcAft>
              <a:buNone/>
              <a:defRPr/>
            </a:pPr>
            <a:r>
              <a:rPr lang="de-DE" sz="1800" dirty="0" smtClean="0"/>
              <a:t>Pseudonymisierung	Die Sachbearbeiterin Imke Sommer wird mit 							ihrem Weiserzeichen 15.22 erwähnt. Zuordnung 						nur über Geschäftsverteilungsplan möglich (auch in Artikel 4 Nr. 5 DS-				GVO definiert)</a:t>
            </a:r>
          </a:p>
          <a:p>
            <a:pPr marL="0" lvl="0" indent="0" algn="just" eaLnBrk="1" fontAlgn="auto" hangingPunct="1">
              <a:lnSpc>
                <a:spcPct val="100000"/>
              </a:lnSpc>
              <a:spcBef>
                <a:spcPct val="20000"/>
              </a:spcBef>
              <a:spcAft>
                <a:spcPts val="0"/>
              </a:spcAft>
              <a:buNone/>
              <a:defRPr/>
            </a:pPr>
            <a:endParaRPr lang="de-DE" sz="1800" dirty="0"/>
          </a:p>
          <a:p>
            <a:pPr marL="0" lvl="0" indent="0" algn="just" eaLnBrk="1" fontAlgn="auto" hangingPunct="1">
              <a:lnSpc>
                <a:spcPct val="100000"/>
              </a:lnSpc>
              <a:spcBef>
                <a:spcPct val="20000"/>
              </a:spcBef>
              <a:spcAft>
                <a:spcPts val="0"/>
              </a:spcAft>
              <a:buNone/>
              <a:defRPr/>
            </a:pPr>
            <a:r>
              <a:rPr lang="de-DE" sz="1800" dirty="0" smtClean="0"/>
              <a:t>Verschlüsselung		Aus der Sachbearbeiterin Imke Sommer wird 						hnpl uhpprv. Sender und Empfänger brauchen 						Schlüssel</a:t>
            </a:r>
          </a:p>
          <a:p>
            <a:pPr marL="0" lvl="0" indent="0" algn="just" eaLnBrk="1" fontAlgn="auto" hangingPunct="1">
              <a:lnSpc>
                <a:spcPct val="100000"/>
              </a:lnSpc>
              <a:spcBef>
                <a:spcPct val="20000"/>
              </a:spcBef>
              <a:spcAft>
                <a:spcPts val="0"/>
              </a:spcAft>
              <a:buNone/>
              <a:defRPr/>
            </a:pPr>
            <a:r>
              <a:rPr lang="de-DE" sz="1800" dirty="0" smtClean="0"/>
              <a:t>Definitionen sind in § 2 des Datenschutzrichtlinienumsetzungsgesetzes (DSUG) enthalten (GVBl. LSA 2019, S. 218 ff)</a:t>
            </a:r>
            <a:endParaRPr lang="de-DE" sz="1800"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32</a:t>
            </a:fld>
            <a:endParaRPr lang="de-DE" dirty="0"/>
          </a:p>
        </p:txBody>
      </p:sp>
      <p:sp>
        <p:nvSpPr>
          <p:cNvPr id="8" name="Titel 1"/>
          <p:cNvSpPr>
            <a:spLocks noGrp="1"/>
          </p:cNvSpPr>
          <p:nvPr>
            <p:ph type="title"/>
          </p:nvPr>
        </p:nvSpPr>
        <p:spPr>
          <a:xfrm>
            <a:off x="805070" y="1202635"/>
            <a:ext cx="10535478" cy="874643"/>
          </a:xfrm>
        </p:spPr>
        <p:txBody>
          <a:bodyPr/>
          <a:lstStyle/>
          <a:p>
            <a:pPr algn="ctr"/>
            <a:r>
              <a:rPr lang="de-DE" altLang="de-DE" sz="3600" b="1" dirty="0" smtClean="0"/>
              <a:t>DS-GVO - Schutzmechanismen  </a:t>
            </a:r>
          </a:p>
        </p:txBody>
      </p:sp>
    </p:spTree>
    <p:extLst>
      <p:ext uri="{BB962C8B-B14F-4D97-AF65-F5344CB8AC3E}">
        <p14:creationId xmlns:p14="http://schemas.microsoft.com/office/powerpoint/2010/main" val="143411143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985985" y="2124363"/>
            <a:ext cx="10515600" cy="2666951"/>
          </a:xfrm>
        </p:spPr>
        <p:txBody>
          <a:bodyPr/>
          <a:lstStyle/>
          <a:p>
            <a:pPr marL="0" lvl="0" indent="0" algn="just" eaLnBrk="1" fontAlgn="auto" hangingPunct="1">
              <a:lnSpc>
                <a:spcPct val="100000"/>
              </a:lnSpc>
              <a:spcBef>
                <a:spcPct val="20000"/>
              </a:spcBef>
              <a:spcAft>
                <a:spcPts val="0"/>
              </a:spcAft>
              <a:buNone/>
              <a:defRPr/>
            </a:pPr>
            <a:r>
              <a:rPr lang="de-DE" sz="2000" dirty="0" smtClean="0"/>
              <a:t>Vorsicht bei Statistiken! Beispiel: Krankenstatistiken</a:t>
            </a:r>
          </a:p>
          <a:p>
            <a:pPr marL="0" lvl="0" indent="0" algn="just" eaLnBrk="1" fontAlgn="auto" hangingPunct="1">
              <a:lnSpc>
                <a:spcPct val="100000"/>
              </a:lnSpc>
              <a:spcBef>
                <a:spcPct val="20000"/>
              </a:spcBef>
              <a:spcAft>
                <a:spcPts val="0"/>
              </a:spcAft>
              <a:buNone/>
              <a:defRPr/>
            </a:pPr>
            <a:endParaRPr lang="de-DE" sz="2000" dirty="0"/>
          </a:p>
          <a:p>
            <a:pPr marL="0" lvl="0" indent="0" algn="just" eaLnBrk="1" fontAlgn="auto" hangingPunct="1">
              <a:lnSpc>
                <a:spcPct val="100000"/>
              </a:lnSpc>
              <a:spcBef>
                <a:spcPct val="20000"/>
              </a:spcBef>
              <a:spcAft>
                <a:spcPts val="0"/>
              </a:spcAft>
              <a:buNone/>
              <a:defRPr/>
            </a:pPr>
            <a:r>
              <a:rPr lang="de-DE" sz="2000" dirty="0" smtClean="0"/>
              <a:t>Normalerweise stellt sich die Frage nach Datenschutz nicht, weil nur Zahlen auflaufen. Aber Achtung! Bei Gruppengrößen n&lt;30 ist eine Repersonalisierung  möglich.</a:t>
            </a:r>
          </a:p>
          <a:p>
            <a:pPr marL="0" lvl="0" indent="0" algn="just" eaLnBrk="1" fontAlgn="auto" hangingPunct="1">
              <a:lnSpc>
                <a:spcPct val="100000"/>
              </a:lnSpc>
              <a:spcBef>
                <a:spcPct val="20000"/>
              </a:spcBef>
              <a:spcAft>
                <a:spcPts val="0"/>
              </a:spcAft>
              <a:buNone/>
              <a:defRPr/>
            </a:pPr>
            <a:endParaRPr lang="de-DE" sz="2000" dirty="0"/>
          </a:p>
          <a:p>
            <a:pPr marL="0" lvl="0" indent="0" algn="just" eaLnBrk="1" fontAlgn="auto" hangingPunct="1">
              <a:lnSpc>
                <a:spcPct val="100000"/>
              </a:lnSpc>
              <a:spcBef>
                <a:spcPct val="20000"/>
              </a:spcBef>
              <a:spcAft>
                <a:spcPts val="0"/>
              </a:spcAft>
              <a:buNone/>
              <a:defRPr/>
            </a:pPr>
            <a:r>
              <a:rPr lang="de-DE" sz="2000" dirty="0" smtClean="0"/>
              <a:t>Abhilfe: Gruppengrößen verändern, kleine Gruppen zu größeren Gruppen zusammenfassen </a:t>
            </a:r>
            <a:endParaRPr lang="de-DE" sz="2000"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33</a:t>
            </a:fld>
            <a:endParaRPr lang="de-DE" dirty="0"/>
          </a:p>
        </p:txBody>
      </p:sp>
      <p:sp>
        <p:nvSpPr>
          <p:cNvPr id="8" name="Titel 1"/>
          <p:cNvSpPr>
            <a:spLocks noGrp="1"/>
          </p:cNvSpPr>
          <p:nvPr>
            <p:ph type="title"/>
          </p:nvPr>
        </p:nvSpPr>
        <p:spPr>
          <a:xfrm>
            <a:off x="828261" y="1137980"/>
            <a:ext cx="10535478" cy="874643"/>
          </a:xfrm>
        </p:spPr>
        <p:txBody>
          <a:bodyPr/>
          <a:lstStyle/>
          <a:p>
            <a:pPr algn="ctr"/>
            <a:r>
              <a:rPr lang="de-DE" altLang="de-DE" sz="3600" b="1" dirty="0" smtClean="0"/>
              <a:t>DS-GVO - Schutzmechanismen  </a:t>
            </a:r>
          </a:p>
        </p:txBody>
      </p:sp>
    </p:spTree>
    <p:extLst>
      <p:ext uri="{BB962C8B-B14F-4D97-AF65-F5344CB8AC3E}">
        <p14:creationId xmlns:p14="http://schemas.microsoft.com/office/powerpoint/2010/main" val="5785508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985985" y="2124363"/>
            <a:ext cx="10515600" cy="2666951"/>
          </a:xfrm>
        </p:spPr>
        <p:txBody>
          <a:bodyPr/>
          <a:lstStyle/>
          <a:p>
            <a:pPr marL="0" lvl="0" indent="0" algn="just" eaLnBrk="1" fontAlgn="auto" hangingPunct="1">
              <a:lnSpc>
                <a:spcPct val="100000"/>
              </a:lnSpc>
              <a:spcBef>
                <a:spcPct val="20000"/>
              </a:spcBef>
              <a:spcAft>
                <a:spcPts val="0"/>
              </a:spcAft>
              <a:buNone/>
              <a:defRPr/>
            </a:pPr>
            <a:r>
              <a:rPr lang="de-DE" sz="2000" dirty="0" smtClean="0"/>
              <a:t>Braucht jeder wirklich alle Daten? Frage nach Datensparsamkeit oder Erforderlichkeit</a:t>
            </a:r>
          </a:p>
          <a:p>
            <a:pPr marL="0" lvl="0" indent="0" algn="just" eaLnBrk="1" fontAlgn="auto" hangingPunct="1">
              <a:lnSpc>
                <a:spcPct val="100000"/>
              </a:lnSpc>
              <a:spcBef>
                <a:spcPct val="20000"/>
              </a:spcBef>
              <a:spcAft>
                <a:spcPts val="0"/>
              </a:spcAft>
              <a:buNone/>
              <a:defRPr/>
            </a:pPr>
            <a:endParaRPr lang="de-DE" sz="2000" dirty="0"/>
          </a:p>
          <a:p>
            <a:pPr marL="0" lvl="0" indent="0" algn="just" eaLnBrk="1" fontAlgn="auto" hangingPunct="1">
              <a:lnSpc>
                <a:spcPct val="100000"/>
              </a:lnSpc>
              <a:spcBef>
                <a:spcPct val="20000"/>
              </a:spcBef>
              <a:spcAft>
                <a:spcPts val="0"/>
              </a:spcAft>
              <a:buNone/>
              <a:defRPr/>
            </a:pPr>
            <a:r>
              <a:rPr lang="de-DE" sz="2000" dirty="0" smtClean="0"/>
              <a:t>Muss ein Abteilungsleiter alle Adressen und Handynummern der Abteilungsangehörigen haben?</a:t>
            </a:r>
          </a:p>
          <a:p>
            <a:pPr marL="0" lvl="0" indent="0" algn="just" eaLnBrk="1" fontAlgn="auto" hangingPunct="1">
              <a:lnSpc>
                <a:spcPct val="100000"/>
              </a:lnSpc>
              <a:spcBef>
                <a:spcPct val="20000"/>
              </a:spcBef>
              <a:spcAft>
                <a:spcPts val="0"/>
              </a:spcAft>
              <a:buNone/>
              <a:defRPr/>
            </a:pPr>
            <a:endParaRPr lang="de-DE" sz="2000" dirty="0"/>
          </a:p>
          <a:p>
            <a:pPr marL="0" lvl="0" indent="0" algn="just" eaLnBrk="1" fontAlgn="auto" hangingPunct="1">
              <a:lnSpc>
                <a:spcPct val="100000"/>
              </a:lnSpc>
              <a:spcBef>
                <a:spcPct val="20000"/>
              </a:spcBef>
              <a:spcAft>
                <a:spcPts val="0"/>
              </a:spcAft>
              <a:buNone/>
              <a:defRPr/>
            </a:pPr>
            <a:r>
              <a:rPr lang="de-DE" sz="2000" dirty="0" smtClean="0"/>
              <a:t>Lösung: Er sammelt die Adressen und Telefonnummern seiner Referatsleiter. Die Referatsleiter verfügen über die Adressen und Telefonnummern der Referatsmitglieder. Sie werden verschlossen verwahrt! (Kaskadenprinzip)</a:t>
            </a:r>
            <a:endParaRPr lang="de-DE" sz="2000"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34</a:t>
            </a:fld>
            <a:endParaRPr lang="de-DE" dirty="0"/>
          </a:p>
        </p:txBody>
      </p:sp>
      <p:sp>
        <p:nvSpPr>
          <p:cNvPr id="8" name="Titel 1"/>
          <p:cNvSpPr>
            <a:spLocks noGrp="1"/>
          </p:cNvSpPr>
          <p:nvPr>
            <p:ph type="title"/>
          </p:nvPr>
        </p:nvSpPr>
        <p:spPr>
          <a:xfrm>
            <a:off x="828261" y="1137980"/>
            <a:ext cx="10535478" cy="874643"/>
          </a:xfrm>
        </p:spPr>
        <p:txBody>
          <a:bodyPr/>
          <a:lstStyle/>
          <a:p>
            <a:pPr algn="ctr"/>
            <a:r>
              <a:rPr lang="de-DE" altLang="de-DE" sz="3600" b="1" dirty="0" smtClean="0"/>
              <a:t>DS-GVO - Schutzmechanismen  </a:t>
            </a:r>
          </a:p>
        </p:txBody>
      </p:sp>
    </p:spTree>
    <p:extLst>
      <p:ext uri="{BB962C8B-B14F-4D97-AF65-F5344CB8AC3E}">
        <p14:creationId xmlns:p14="http://schemas.microsoft.com/office/powerpoint/2010/main" val="158407763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365513"/>
            <a:ext cx="10515600" cy="2887620"/>
          </a:xfrm>
        </p:spPr>
        <p:txBody>
          <a:bodyPr/>
          <a:lstStyle/>
          <a:p>
            <a:pPr marL="0" lvl="0" indent="0" algn="just" eaLnBrk="1" fontAlgn="auto" hangingPunct="1">
              <a:lnSpc>
                <a:spcPct val="100000"/>
              </a:lnSpc>
              <a:spcBef>
                <a:spcPct val="20000"/>
              </a:spcBef>
              <a:spcAft>
                <a:spcPts val="0"/>
              </a:spcAft>
              <a:buNone/>
              <a:defRPr/>
            </a:pPr>
            <a:r>
              <a:rPr lang="de-DE" sz="2400" dirty="0" smtClean="0"/>
              <a:t>E-Mail-Verkehr:</a:t>
            </a:r>
          </a:p>
          <a:p>
            <a:pPr marL="0" lvl="0" indent="0" algn="just" eaLnBrk="1" fontAlgn="auto" hangingPunct="1">
              <a:lnSpc>
                <a:spcPct val="100000"/>
              </a:lnSpc>
              <a:spcBef>
                <a:spcPct val="20000"/>
              </a:spcBef>
              <a:spcAft>
                <a:spcPts val="0"/>
              </a:spcAft>
              <a:buNone/>
              <a:defRPr/>
            </a:pPr>
            <a:r>
              <a:rPr lang="de-DE" sz="2400" dirty="0" smtClean="0"/>
              <a:t>Auch die E-Mail-Adresse ist ein personenbezogenes Datum!</a:t>
            </a:r>
          </a:p>
          <a:p>
            <a:pPr marL="0" lvl="0" indent="0" algn="just" eaLnBrk="1" fontAlgn="auto" hangingPunct="1">
              <a:lnSpc>
                <a:spcPct val="100000"/>
              </a:lnSpc>
              <a:spcBef>
                <a:spcPct val="20000"/>
              </a:spcBef>
              <a:spcAft>
                <a:spcPts val="0"/>
              </a:spcAft>
              <a:buNone/>
              <a:defRPr/>
            </a:pPr>
            <a:r>
              <a:rPr lang="de-DE" sz="2400" dirty="0" smtClean="0"/>
              <a:t>Waffenbehörde informiert via E-Mail-Verteiler über außerplanmäßige Schließung!</a:t>
            </a:r>
            <a:endParaRPr lang="de-DE" sz="2400" dirty="0"/>
          </a:p>
          <a:p>
            <a:pPr marL="0" lvl="0" indent="0" algn="just" eaLnBrk="1" fontAlgn="auto" hangingPunct="1">
              <a:lnSpc>
                <a:spcPct val="100000"/>
              </a:lnSpc>
              <a:spcBef>
                <a:spcPct val="20000"/>
              </a:spcBef>
              <a:spcAft>
                <a:spcPts val="0"/>
              </a:spcAft>
              <a:buNone/>
              <a:defRPr/>
            </a:pPr>
            <a:r>
              <a:rPr lang="de-DE" sz="2400" dirty="0" smtClean="0"/>
              <a:t>E-Mail-Verteiler mit hundert E-Mail-Adressen?</a:t>
            </a:r>
          </a:p>
          <a:p>
            <a:pPr marL="0" lvl="0" indent="0" algn="just" eaLnBrk="1" fontAlgn="auto" hangingPunct="1">
              <a:lnSpc>
                <a:spcPct val="100000"/>
              </a:lnSpc>
              <a:spcBef>
                <a:spcPct val="20000"/>
              </a:spcBef>
              <a:spcAft>
                <a:spcPts val="0"/>
              </a:spcAft>
              <a:buNone/>
              <a:defRPr/>
            </a:pPr>
            <a:r>
              <a:rPr lang="de-DE" sz="2400" dirty="0" smtClean="0"/>
              <a:t>Nicht cc (carbon copy) sondern Bcc (blind carbon copy) Im Adressfeld läuft nur die individuelle Adresse auf!</a:t>
            </a:r>
            <a:endParaRPr lang="de-DE" sz="2400"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35</a:t>
            </a:fld>
            <a:endParaRPr lang="de-DE" dirty="0"/>
          </a:p>
        </p:txBody>
      </p:sp>
      <p:sp>
        <p:nvSpPr>
          <p:cNvPr id="8" name="Titel 1"/>
          <p:cNvSpPr>
            <a:spLocks noGrp="1"/>
          </p:cNvSpPr>
          <p:nvPr>
            <p:ph type="title"/>
          </p:nvPr>
        </p:nvSpPr>
        <p:spPr>
          <a:xfrm>
            <a:off x="805070" y="1202635"/>
            <a:ext cx="10535478" cy="874643"/>
          </a:xfrm>
        </p:spPr>
        <p:txBody>
          <a:bodyPr/>
          <a:lstStyle/>
          <a:p>
            <a:pPr algn="ctr"/>
            <a:r>
              <a:rPr lang="de-DE" altLang="de-DE" sz="3600" b="1" dirty="0" smtClean="0"/>
              <a:t>DS-GVO - Schutzmechanismen  </a:t>
            </a:r>
          </a:p>
        </p:txBody>
      </p:sp>
    </p:spTree>
    <p:extLst>
      <p:ext uri="{BB962C8B-B14F-4D97-AF65-F5344CB8AC3E}">
        <p14:creationId xmlns:p14="http://schemas.microsoft.com/office/powerpoint/2010/main" val="14158053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0" y="2004291"/>
            <a:ext cx="10515600" cy="3442806"/>
          </a:xfrm>
        </p:spPr>
        <p:txBody>
          <a:bodyPr/>
          <a:lstStyle/>
          <a:p>
            <a:pPr marL="0" lvl="0" indent="0" algn="ctr" eaLnBrk="1" fontAlgn="auto" hangingPunct="1">
              <a:lnSpc>
                <a:spcPct val="100000"/>
              </a:lnSpc>
              <a:spcBef>
                <a:spcPct val="20000"/>
              </a:spcBef>
              <a:spcAft>
                <a:spcPts val="0"/>
              </a:spcAft>
              <a:buNone/>
              <a:defRPr/>
            </a:pPr>
            <a:r>
              <a:rPr lang="de-DE" sz="2400" dirty="0" smtClean="0"/>
              <a:t>Artikel 25 DS-GVO</a:t>
            </a:r>
          </a:p>
          <a:p>
            <a:pPr marL="0" lvl="0" indent="0" algn="just" eaLnBrk="1" fontAlgn="auto" hangingPunct="1">
              <a:lnSpc>
                <a:spcPct val="100000"/>
              </a:lnSpc>
              <a:spcBef>
                <a:spcPct val="20000"/>
              </a:spcBef>
              <a:spcAft>
                <a:spcPts val="0"/>
              </a:spcAft>
              <a:buNone/>
              <a:defRPr/>
            </a:pPr>
            <a:r>
              <a:rPr lang="de-DE" sz="2400" b="1" dirty="0" smtClean="0"/>
              <a:t>Privacy by Design </a:t>
            </a:r>
            <a:r>
              <a:rPr lang="de-DE" sz="2400" dirty="0" smtClean="0"/>
              <a:t>– Datenschutz durch Technikgestaltung</a:t>
            </a:r>
          </a:p>
          <a:p>
            <a:pPr marL="0" lvl="0" indent="0" algn="just" eaLnBrk="1" fontAlgn="auto" hangingPunct="1">
              <a:lnSpc>
                <a:spcPct val="100000"/>
              </a:lnSpc>
              <a:spcBef>
                <a:spcPct val="20000"/>
              </a:spcBef>
              <a:spcAft>
                <a:spcPts val="0"/>
              </a:spcAft>
              <a:buNone/>
              <a:defRPr/>
            </a:pPr>
            <a:r>
              <a:rPr lang="de-DE" sz="2400" dirty="0" smtClean="0"/>
              <a:t>Technisch-organisatorische Maßnahmen schon im </a:t>
            </a:r>
            <a:r>
              <a:rPr lang="de-DE" sz="2400" dirty="0"/>
              <a:t>E</a:t>
            </a:r>
            <a:r>
              <a:rPr lang="de-DE" sz="2400" dirty="0" smtClean="0"/>
              <a:t>ntwicklungsstadium berücksichtigen!</a:t>
            </a:r>
          </a:p>
          <a:p>
            <a:pPr marL="0" lvl="0" indent="0" algn="just" eaLnBrk="1" fontAlgn="auto" hangingPunct="1">
              <a:lnSpc>
                <a:spcPct val="100000"/>
              </a:lnSpc>
              <a:spcBef>
                <a:spcPct val="20000"/>
              </a:spcBef>
              <a:spcAft>
                <a:spcPts val="0"/>
              </a:spcAft>
              <a:buNone/>
              <a:defRPr/>
            </a:pPr>
            <a:r>
              <a:rPr lang="de-DE" sz="2400" b="1" dirty="0" smtClean="0"/>
              <a:t>Privacy by </a:t>
            </a:r>
            <a:r>
              <a:rPr lang="de-DE" sz="2400" b="1" dirty="0"/>
              <a:t>D</a:t>
            </a:r>
            <a:r>
              <a:rPr lang="de-DE" sz="2400" b="1" dirty="0" smtClean="0"/>
              <a:t>efault</a:t>
            </a:r>
            <a:r>
              <a:rPr lang="de-DE" sz="2400" dirty="0" smtClean="0"/>
              <a:t> – Datenschutz durch datenschutzfreundliche Voreinstellungen</a:t>
            </a:r>
          </a:p>
          <a:p>
            <a:pPr marL="0" lvl="0" indent="0" algn="just" eaLnBrk="1" fontAlgn="auto" hangingPunct="1">
              <a:lnSpc>
                <a:spcPct val="100000"/>
              </a:lnSpc>
              <a:spcBef>
                <a:spcPct val="20000"/>
              </a:spcBef>
              <a:spcAft>
                <a:spcPts val="0"/>
              </a:spcAft>
              <a:buNone/>
              <a:defRPr/>
            </a:pPr>
            <a:r>
              <a:rPr lang="de-DE" sz="2400" dirty="0" smtClean="0"/>
              <a:t>Nutzer muss nicht Datenschutz anwählen, sondern Datenschutz ist von vorneherein aktiviert!</a:t>
            </a:r>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36</a:t>
            </a:fld>
            <a:endParaRPr lang="de-DE" dirty="0"/>
          </a:p>
        </p:txBody>
      </p:sp>
      <p:sp>
        <p:nvSpPr>
          <p:cNvPr id="8" name="Titel 1"/>
          <p:cNvSpPr>
            <a:spLocks noGrp="1"/>
          </p:cNvSpPr>
          <p:nvPr>
            <p:ph type="title"/>
          </p:nvPr>
        </p:nvSpPr>
        <p:spPr>
          <a:xfrm>
            <a:off x="805070" y="1202635"/>
            <a:ext cx="10535478" cy="874643"/>
          </a:xfrm>
        </p:spPr>
        <p:txBody>
          <a:bodyPr/>
          <a:lstStyle/>
          <a:p>
            <a:pPr algn="ctr"/>
            <a:r>
              <a:rPr lang="de-DE" altLang="de-DE" sz="3600" b="1" dirty="0" smtClean="0"/>
              <a:t>DS-GVO - Schutzmechanismen  </a:t>
            </a:r>
          </a:p>
        </p:txBody>
      </p:sp>
    </p:spTree>
    <p:extLst>
      <p:ext uri="{BB962C8B-B14F-4D97-AF65-F5344CB8AC3E}">
        <p14:creationId xmlns:p14="http://schemas.microsoft.com/office/powerpoint/2010/main" val="108926102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186610"/>
            <a:ext cx="10515600" cy="3260034"/>
          </a:xfrm>
        </p:spPr>
        <p:txBody>
          <a:bodyPr/>
          <a:lstStyle/>
          <a:p>
            <a:pPr marL="0" indent="0" fontAlgn="auto">
              <a:spcAft>
                <a:spcPts val="0"/>
              </a:spcAft>
              <a:buFont typeface="Arial" panose="020B0604020202020204" pitchFamily="34" charset="0"/>
              <a:buNone/>
              <a:defRPr/>
            </a:pPr>
            <a:r>
              <a:rPr lang="de-DE" sz="2000" dirty="0"/>
              <a:t>Aus den europäischen Rechtssetzungsakten ergibt sich </a:t>
            </a:r>
            <a:r>
              <a:rPr lang="de-DE" sz="2000" dirty="0" smtClean="0"/>
              <a:t>ohne weiteren nationalen Umsetzungsakt unmittelbar ein </a:t>
            </a:r>
            <a:r>
              <a:rPr lang="de-DE" sz="2000" dirty="0"/>
              <a:t>erheblicher Anpassungsbedarf </a:t>
            </a:r>
            <a:r>
              <a:rPr lang="de-DE" sz="2000" dirty="0" smtClean="0"/>
              <a:t>beim </a:t>
            </a:r>
            <a:r>
              <a:rPr lang="de-DE" sz="2000" dirty="0"/>
              <a:t>Vollzug von </a:t>
            </a:r>
            <a:r>
              <a:rPr lang="de-DE" sz="2000" dirty="0" smtClean="0"/>
              <a:t>Datenschutzrecht sowohl auf Landes- als auch auf kommunaler Ebene.</a:t>
            </a:r>
          </a:p>
          <a:p>
            <a:pPr marL="0" indent="0" fontAlgn="auto">
              <a:spcAft>
                <a:spcPts val="0"/>
              </a:spcAft>
              <a:buFont typeface="Arial" panose="020B0604020202020204" pitchFamily="34" charset="0"/>
              <a:buNone/>
              <a:defRPr/>
            </a:pPr>
            <a:endParaRPr lang="de-DE" sz="2000" dirty="0"/>
          </a:p>
          <a:p>
            <a:pPr marL="457200" indent="-457200" fontAlgn="auto">
              <a:spcAft>
                <a:spcPts val="0"/>
              </a:spcAft>
              <a:buFont typeface="+mj-lt"/>
              <a:buAutoNum type="arabicPeriod"/>
              <a:defRPr/>
            </a:pPr>
            <a:r>
              <a:rPr lang="de-DE" sz="2000" dirty="0" smtClean="0"/>
              <a:t>Dies </a:t>
            </a:r>
            <a:r>
              <a:rPr lang="de-DE" sz="2000" dirty="0"/>
              <a:t>betrifft die Stellung des Behördlichen </a:t>
            </a:r>
            <a:r>
              <a:rPr lang="de-DE" sz="2000" dirty="0" smtClean="0"/>
              <a:t>Datenschutzbeauftragten (Artikel 37 ff DS-GVO und Erwägungsgrund 97).</a:t>
            </a:r>
            <a:endParaRPr lang="de-DE" sz="2000" dirty="0"/>
          </a:p>
          <a:p>
            <a:pPr marL="457200" indent="-457200" fontAlgn="auto">
              <a:spcAft>
                <a:spcPts val="0"/>
              </a:spcAft>
              <a:buFont typeface="+mj-lt"/>
              <a:buAutoNum type="arabicPeriod"/>
              <a:defRPr/>
            </a:pPr>
            <a:r>
              <a:rPr lang="de-DE" sz="2000" dirty="0" smtClean="0"/>
              <a:t>Dies </a:t>
            </a:r>
            <a:r>
              <a:rPr lang="de-DE" sz="2000" dirty="0"/>
              <a:t>betrifft weiterhin die Führung des Verzeichnisses von </a:t>
            </a:r>
            <a:r>
              <a:rPr lang="de-DE" sz="2000" dirty="0" smtClean="0"/>
              <a:t>Verarbeitungstätigkeiten (Artikel 30 und Erwägungsgrund 82)</a:t>
            </a:r>
            <a:endParaRPr lang="de-DE" sz="2000" dirty="0"/>
          </a:p>
          <a:p>
            <a:pPr marL="457200" indent="-457200" fontAlgn="auto">
              <a:spcAft>
                <a:spcPts val="0"/>
              </a:spcAft>
              <a:buFont typeface="+mj-lt"/>
              <a:buAutoNum type="arabicPeriod"/>
              <a:defRPr/>
            </a:pPr>
            <a:r>
              <a:rPr lang="de-DE" sz="2000" dirty="0" smtClean="0"/>
              <a:t>Die </a:t>
            </a:r>
            <a:r>
              <a:rPr lang="de-DE" sz="2000" dirty="0"/>
              <a:t>Betroffenenrechte werden </a:t>
            </a:r>
            <a:r>
              <a:rPr lang="de-DE" sz="2000" dirty="0" smtClean="0"/>
              <a:t>durch die Artikel 13 bis 19 DS-GVO erheblich ausgeweitet.</a:t>
            </a:r>
            <a:endParaRPr lang="de-DE" sz="30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37</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DS-GVO – Was ist zu tun? </a:t>
            </a:r>
          </a:p>
        </p:txBody>
      </p:sp>
    </p:spTree>
    <p:extLst>
      <p:ext uri="{BB962C8B-B14F-4D97-AF65-F5344CB8AC3E}">
        <p14:creationId xmlns:p14="http://schemas.microsoft.com/office/powerpoint/2010/main" val="27762421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186610"/>
            <a:ext cx="10515600" cy="3260034"/>
          </a:xfrm>
        </p:spPr>
        <p:txBody>
          <a:bodyPr/>
          <a:lstStyle/>
          <a:p>
            <a:pPr marL="0" indent="0" fontAlgn="auto">
              <a:spcAft>
                <a:spcPts val="0"/>
              </a:spcAft>
              <a:buFont typeface="Arial" panose="020B0604020202020204" pitchFamily="34" charset="0"/>
              <a:buNone/>
              <a:defRPr/>
            </a:pPr>
            <a:r>
              <a:rPr lang="de-DE" sz="2000" i="1" dirty="0" smtClean="0"/>
              <a:t>Zu 1. Behördlicher Datenschutzbeauftragter (DSB) aus Artikel 37 DS-GVO:</a:t>
            </a:r>
          </a:p>
          <a:p>
            <a:pPr marL="0" indent="0" fontAlgn="auto">
              <a:spcAft>
                <a:spcPts val="0"/>
              </a:spcAft>
              <a:buFont typeface="Arial" panose="020B0604020202020204" pitchFamily="34" charset="0"/>
              <a:buNone/>
              <a:defRPr/>
            </a:pPr>
            <a:r>
              <a:rPr lang="de-DE" sz="2000" dirty="0" smtClean="0"/>
              <a:t>Er ist die datenschutzrechtliche Versicherung des Verantwortlichen. </a:t>
            </a:r>
          </a:p>
          <a:p>
            <a:r>
              <a:rPr lang="de-DE" sz="2000" dirty="0"/>
              <a:t>ist frühzeitig in alle mit dem Schutz personenbezogener Daten zusammenhängenden Fragen </a:t>
            </a:r>
            <a:r>
              <a:rPr lang="de-DE" sz="2000" b="1" dirty="0">
                <a:solidFill>
                  <a:srgbClr val="0033CC"/>
                </a:solidFill>
              </a:rPr>
              <a:t>eingebunden </a:t>
            </a:r>
            <a:endParaRPr lang="de-DE" sz="2000" dirty="0">
              <a:solidFill>
                <a:srgbClr val="0033CC"/>
              </a:solidFill>
            </a:endParaRPr>
          </a:p>
          <a:p>
            <a:r>
              <a:rPr lang="de-DE" sz="2000" dirty="0"/>
              <a:t>ist durch Ressourcen und Zugang zu Verarbeitungsvorgängen </a:t>
            </a:r>
            <a:r>
              <a:rPr lang="de-DE" sz="2000" b="1" dirty="0">
                <a:solidFill>
                  <a:srgbClr val="0033CC"/>
                </a:solidFill>
              </a:rPr>
              <a:t>zu unterstützen</a:t>
            </a:r>
          </a:p>
          <a:p>
            <a:r>
              <a:rPr lang="de-DE" sz="2000" dirty="0"/>
              <a:t>ist </a:t>
            </a:r>
            <a:r>
              <a:rPr lang="de-DE" sz="2000" b="1" dirty="0">
                <a:solidFill>
                  <a:srgbClr val="0033CC"/>
                </a:solidFill>
              </a:rPr>
              <a:t>weisungsfrei</a:t>
            </a:r>
            <a:r>
              <a:rPr lang="de-DE" sz="2000" dirty="0"/>
              <a:t>, darf wegen der Erfüllung seiner Aufgabe nicht abberufen oder benachteiligt werden, berichtet unmittelbar der höchsten </a:t>
            </a:r>
            <a:r>
              <a:rPr lang="de-DE" sz="2000" dirty="0" smtClean="0"/>
              <a:t>Managementebene, bei Behörden unmittelbar der Hausleitung (Minister, Staatssekretär)</a:t>
            </a:r>
            <a:endParaRPr lang="de-DE" sz="2000"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38</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DS-GVO – Was ist zu tun?</a:t>
            </a:r>
          </a:p>
        </p:txBody>
      </p:sp>
    </p:spTree>
    <p:extLst>
      <p:ext uri="{BB962C8B-B14F-4D97-AF65-F5344CB8AC3E}">
        <p14:creationId xmlns:p14="http://schemas.microsoft.com/office/powerpoint/2010/main" val="23263175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186610"/>
            <a:ext cx="10515600" cy="3260034"/>
          </a:xfrm>
        </p:spPr>
        <p:txBody>
          <a:bodyPr/>
          <a:lstStyle/>
          <a:p>
            <a:pPr marL="0" indent="0" fontAlgn="auto">
              <a:spcAft>
                <a:spcPts val="0"/>
              </a:spcAft>
              <a:buFont typeface="Arial" panose="020B0604020202020204" pitchFamily="34" charset="0"/>
              <a:buNone/>
              <a:defRPr/>
            </a:pPr>
            <a:r>
              <a:rPr lang="de-DE" sz="2000" i="1" dirty="0" smtClean="0"/>
              <a:t>Zu 1. Behördlicher Datenschutzbeauftragter (DSB) aus Artikel 37 DS-GVO:</a:t>
            </a:r>
          </a:p>
          <a:p>
            <a:pPr marL="0" indent="0" fontAlgn="auto">
              <a:spcAft>
                <a:spcPts val="0"/>
              </a:spcAft>
              <a:buFont typeface="Arial" panose="020B0604020202020204" pitchFamily="34" charset="0"/>
              <a:buNone/>
              <a:defRPr/>
            </a:pPr>
            <a:r>
              <a:rPr lang="de-DE" sz="2000" dirty="0" smtClean="0"/>
              <a:t> </a:t>
            </a:r>
          </a:p>
          <a:p>
            <a:r>
              <a:rPr lang="de-DE" sz="2000" dirty="0" smtClean="0"/>
              <a:t>kann </a:t>
            </a:r>
            <a:r>
              <a:rPr lang="de-DE" sz="2000" dirty="0"/>
              <a:t>von betroffenen Personen </a:t>
            </a:r>
            <a:r>
              <a:rPr lang="de-DE" sz="2000" b="1" dirty="0">
                <a:solidFill>
                  <a:srgbClr val="0033CC"/>
                </a:solidFill>
              </a:rPr>
              <a:t>zu Rate gezogen </a:t>
            </a:r>
            <a:r>
              <a:rPr lang="de-DE" sz="2000" dirty="0"/>
              <a:t>werden</a:t>
            </a:r>
          </a:p>
          <a:p>
            <a:r>
              <a:rPr lang="de-DE" sz="2000" dirty="0"/>
              <a:t>ist an </a:t>
            </a:r>
            <a:r>
              <a:rPr lang="de-DE" sz="2000" b="1" dirty="0">
                <a:solidFill>
                  <a:srgbClr val="0033CC"/>
                </a:solidFill>
              </a:rPr>
              <a:t>Geheimhaltung und Vertraulichkeit </a:t>
            </a:r>
            <a:r>
              <a:rPr lang="de-DE" sz="2000" dirty="0"/>
              <a:t>gebunden</a:t>
            </a:r>
          </a:p>
          <a:p>
            <a:r>
              <a:rPr lang="de-DE" sz="2000" dirty="0"/>
              <a:t>kann </a:t>
            </a:r>
            <a:r>
              <a:rPr lang="de-DE" sz="2000" b="1" dirty="0">
                <a:solidFill>
                  <a:srgbClr val="0033CC"/>
                </a:solidFill>
              </a:rPr>
              <a:t>andere Aufgaben</a:t>
            </a:r>
            <a:r>
              <a:rPr lang="de-DE" sz="2000" dirty="0">
                <a:solidFill>
                  <a:srgbClr val="0033CC"/>
                </a:solidFill>
              </a:rPr>
              <a:t> </a:t>
            </a:r>
            <a:r>
              <a:rPr lang="de-DE" sz="2000" dirty="0"/>
              <a:t>wahrnehmen, sofern </a:t>
            </a:r>
            <a:r>
              <a:rPr lang="de-DE" sz="2000" b="1" dirty="0">
                <a:solidFill>
                  <a:srgbClr val="0033CC"/>
                </a:solidFill>
              </a:rPr>
              <a:t>kein Interessenkonflikt</a:t>
            </a:r>
            <a:r>
              <a:rPr lang="de-DE" sz="2000" dirty="0">
                <a:solidFill>
                  <a:srgbClr val="0033CC"/>
                </a:solidFill>
              </a:rPr>
              <a:t> </a:t>
            </a:r>
            <a:r>
              <a:rPr lang="de-DE" sz="2000" dirty="0"/>
              <a:t>vorliegt</a:t>
            </a:r>
          </a:p>
          <a:p>
            <a:r>
              <a:rPr lang="de-DE" sz="2000" dirty="0"/>
              <a:t>Gesetzliche Ausgestaltung </a:t>
            </a:r>
            <a:r>
              <a:rPr lang="de-DE" sz="2000" dirty="0" smtClean="0"/>
              <a:t>im BDSG</a:t>
            </a:r>
            <a:r>
              <a:rPr lang="de-DE" sz="2000" dirty="0" smtClean="0">
                <a:solidFill>
                  <a:srgbClr val="FF0000"/>
                </a:solidFill>
              </a:rPr>
              <a:t> </a:t>
            </a:r>
            <a:r>
              <a:rPr lang="de-DE" sz="2000" dirty="0" smtClean="0"/>
              <a:t>§§ 17 – 20 DSAG</a:t>
            </a:r>
            <a:r>
              <a:rPr lang="de-DE" sz="2000" dirty="0"/>
              <a:t/>
            </a:r>
            <a:br>
              <a:rPr lang="de-DE" sz="2000" dirty="0"/>
            </a:br>
            <a:r>
              <a:rPr lang="de-DE" sz="2000" dirty="0"/>
              <a:t>Eingeschränkte Abberufung und Kündigung, Zeugnisverweigerung</a:t>
            </a:r>
          </a:p>
          <a:p>
            <a:pPr marL="0" indent="0" fontAlgn="auto">
              <a:spcAft>
                <a:spcPts val="0"/>
              </a:spcAft>
              <a:buFont typeface="Arial" panose="020B0604020202020204" pitchFamily="34" charset="0"/>
              <a:buNone/>
              <a:defRPr/>
            </a:pPr>
            <a:endParaRPr lang="de-DE" sz="20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39</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DS-GVO – Was ist zu tun?</a:t>
            </a:r>
          </a:p>
        </p:txBody>
      </p:sp>
    </p:spTree>
    <p:extLst>
      <p:ext uri="{BB962C8B-B14F-4D97-AF65-F5344CB8AC3E}">
        <p14:creationId xmlns:p14="http://schemas.microsoft.com/office/powerpoint/2010/main" val="42320273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49745" y="2262909"/>
            <a:ext cx="10633368" cy="3082588"/>
          </a:xfrm>
        </p:spPr>
        <p:txBody>
          <a:bodyPr/>
          <a:lstStyle/>
          <a:p>
            <a:pPr eaLnBrk="1" fontAlgn="auto" hangingPunct="1">
              <a:lnSpc>
                <a:spcPct val="100000"/>
              </a:lnSpc>
              <a:spcBef>
                <a:spcPct val="20000"/>
              </a:spcBef>
              <a:spcAft>
                <a:spcPts val="0"/>
              </a:spcAft>
              <a:buFont typeface="Arial" panose="020B0604020202020204" pitchFamily="34" charset="0"/>
              <a:buChar char="•"/>
              <a:defRPr/>
            </a:pPr>
            <a:r>
              <a:rPr lang="de-DE" sz="2400" dirty="0" smtClean="0"/>
              <a:t>Seit Beginn der 1990 er Jahren halten PC und E-Mail Einzug </a:t>
            </a:r>
            <a:r>
              <a:rPr lang="de-DE" sz="2400" dirty="0"/>
              <a:t>in die privaten </a:t>
            </a:r>
            <a:r>
              <a:rPr lang="de-DE" sz="2400" dirty="0" smtClean="0"/>
              <a:t>Haushalte. </a:t>
            </a:r>
            <a:endParaRPr lang="de-DE" sz="2400" dirty="0"/>
          </a:p>
          <a:p>
            <a:pPr lvl="0" eaLnBrk="1" fontAlgn="auto" hangingPunct="1">
              <a:lnSpc>
                <a:spcPct val="100000"/>
              </a:lnSpc>
              <a:spcBef>
                <a:spcPct val="20000"/>
              </a:spcBef>
              <a:spcAft>
                <a:spcPts val="0"/>
              </a:spcAft>
              <a:buFont typeface="Arial" panose="020B0604020202020204" pitchFamily="34" charset="0"/>
              <a:buChar char="•"/>
              <a:defRPr/>
            </a:pPr>
            <a:r>
              <a:rPr lang="de-DE" sz="2400" dirty="0" smtClean="0"/>
              <a:t>Das World Wide Web hält bei privaten Nutzern ab </a:t>
            </a:r>
            <a:r>
              <a:rPr lang="de-DE" sz="2400" dirty="0"/>
              <a:t>etwa </a:t>
            </a:r>
            <a:r>
              <a:rPr lang="de-DE" sz="2400" dirty="0" smtClean="0"/>
              <a:t>1995 Einzug </a:t>
            </a:r>
            <a:r>
              <a:rPr lang="de-DE" sz="2400" dirty="0"/>
              <a:t>und die Entstehung sozialer Medien seit 2003 </a:t>
            </a:r>
            <a:r>
              <a:rPr lang="de-DE" sz="2400" dirty="0" smtClean="0"/>
              <a:t>(Facebook).</a:t>
            </a:r>
            <a:endParaRPr lang="de-DE" sz="2400" dirty="0" smtClean="0">
              <a:solidFill>
                <a:prstClr val="black"/>
              </a:solidFill>
              <a:latin typeface="Arial"/>
              <a:ea typeface="Calibri"/>
              <a:cs typeface="+mn-cs"/>
            </a:endParaRPr>
          </a:p>
          <a:p>
            <a:pPr algn="just" eaLnBrk="1" fontAlgn="auto" hangingPunct="1">
              <a:lnSpc>
                <a:spcPct val="100000"/>
              </a:lnSpc>
              <a:spcBef>
                <a:spcPct val="20000"/>
              </a:spcBef>
              <a:spcAft>
                <a:spcPts val="0"/>
              </a:spcAft>
              <a:buFont typeface="Arial" panose="020B0604020202020204" pitchFamily="34" charset="0"/>
              <a:buChar char="•"/>
              <a:defRPr/>
            </a:pPr>
            <a:r>
              <a:rPr lang="de-DE" sz="2400" dirty="0"/>
              <a:t>Mit dem „I-Phone“ machte Apple im Jahr 2007 dann das internetfähige Smartphone massentauglich. Seitdem ist auch für den Laien quasi ein ununterbrochener Datenstrom und Austausch zu jeder Zeit an jedem Ort möglich. </a:t>
            </a:r>
          </a:p>
          <a:p>
            <a:pPr marL="0" lvl="0" indent="0" algn="just" eaLnBrk="1" fontAlgn="auto" hangingPunct="1">
              <a:lnSpc>
                <a:spcPct val="100000"/>
              </a:lnSpc>
              <a:spcBef>
                <a:spcPct val="20000"/>
              </a:spcBef>
              <a:spcAft>
                <a:spcPts val="0"/>
              </a:spcAft>
              <a:buNone/>
              <a:defRPr/>
            </a:pPr>
            <a:endParaRPr lang="de-DE" sz="2300" dirty="0">
              <a:solidFill>
                <a:prstClr val="black"/>
              </a:solidFill>
              <a:latin typeface="Arial"/>
              <a:ea typeface="Calibri"/>
              <a:cs typeface="+mn-cs"/>
            </a:endParaRPr>
          </a:p>
          <a:p>
            <a:pPr marL="536575" indent="-536575">
              <a:lnSpc>
                <a:spcPct val="150000"/>
              </a:lnSpc>
              <a:buNone/>
            </a:pPr>
            <a:endParaRPr lang="de-DE" sz="30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4</a:t>
            </a:fld>
            <a:endParaRPr lang="de-DE" dirty="0"/>
          </a:p>
        </p:txBody>
      </p:sp>
      <p:sp>
        <p:nvSpPr>
          <p:cNvPr id="8" name="Titel 1"/>
          <p:cNvSpPr>
            <a:spLocks noGrp="1"/>
          </p:cNvSpPr>
          <p:nvPr>
            <p:ph type="title"/>
          </p:nvPr>
        </p:nvSpPr>
        <p:spPr>
          <a:xfrm>
            <a:off x="805070" y="1202635"/>
            <a:ext cx="10535478" cy="874643"/>
          </a:xfrm>
        </p:spPr>
        <p:txBody>
          <a:bodyPr/>
          <a:lstStyle/>
          <a:p>
            <a:pPr algn="ctr"/>
            <a:r>
              <a:rPr lang="de-DE" altLang="de-DE" sz="3600" b="1" dirty="0" smtClean="0"/>
              <a:t>DS-GVO</a:t>
            </a:r>
            <a:r>
              <a:rPr lang="de-DE" altLang="de-DE" sz="3600" b="1" dirty="0"/>
              <a:t> </a:t>
            </a:r>
            <a:r>
              <a:rPr lang="de-DE" altLang="de-DE" sz="3600" b="1" dirty="0" smtClean="0"/>
              <a:t>Technische Veränderungen</a:t>
            </a:r>
          </a:p>
        </p:txBody>
      </p:sp>
    </p:spTree>
    <p:extLst>
      <p:ext uri="{BB962C8B-B14F-4D97-AF65-F5344CB8AC3E}">
        <p14:creationId xmlns:p14="http://schemas.microsoft.com/office/powerpoint/2010/main" val="288071550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186610"/>
            <a:ext cx="10515600" cy="3260034"/>
          </a:xfrm>
        </p:spPr>
        <p:txBody>
          <a:bodyPr/>
          <a:lstStyle/>
          <a:p>
            <a:pPr marL="0" indent="0" fontAlgn="auto">
              <a:spcAft>
                <a:spcPts val="0"/>
              </a:spcAft>
              <a:buFont typeface="Arial" panose="020B0604020202020204" pitchFamily="34" charset="0"/>
              <a:buNone/>
              <a:defRPr/>
            </a:pPr>
            <a:r>
              <a:rPr lang="de-DE" sz="2000" i="1" dirty="0" smtClean="0"/>
              <a:t>Zu 1. Behördlicher Datenschutzbeauftragter (DSB) aus Artikel 37-39 DS-GVO:</a:t>
            </a:r>
          </a:p>
          <a:p>
            <a:r>
              <a:rPr lang="de-DE" sz="2000" b="1" dirty="0" smtClean="0">
                <a:solidFill>
                  <a:srgbClr val="0033CC"/>
                </a:solidFill>
              </a:rPr>
              <a:t>Unterrichtung </a:t>
            </a:r>
            <a:r>
              <a:rPr lang="de-DE" sz="2000" b="1" dirty="0">
                <a:solidFill>
                  <a:srgbClr val="0033CC"/>
                </a:solidFill>
              </a:rPr>
              <a:t>und Beratung </a:t>
            </a:r>
            <a:r>
              <a:rPr lang="de-DE" sz="2000" dirty="0"/>
              <a:t>der Verantwortlichen, Auftragsverarbeiter und Beschäftigten</a:t>
            </a:r>
          </a:p>
          <a:p>
            <a:r>
              <a:rPr lang="de-DE" sz="2000" b="1" dirty="0">
                <a:solidFill>
                  <a:srgbClr val="0033CC"/>
                </a:solidFill>
              </a:rPr>
              <a:t>Überwachung</a:t>
            </a:r>
            <a:r>
              <a:rPr lang="de-DE" sz="2000" dirty="0">
                <a:solidFill>
                  <a:srgbClr val="0033CC"/>
                </a:solidFill>
              </a:rPr>
              <a:t> </a:t>
            </a:r>
            <a:r>
              <a:rPr lang="de-DE" sz="2000" dirty="0"/>
              <a:t>der Einhaltung der Datenschutzvorschriften</a:t>
            </a:r>
            <a:br>
              <a:rPr lang="de-DE" sz="2000" dirty="0"/>
            </a:br>
            <a:r>
              <a:rPr lang="de-DE" sz="2000" dirty="0"/>
              <a:t>(DSB führt die Datenverarbeitung nicht durch!)</a:t>
            </a:r>
          </a:p>
          <a:p>
            <a:r>
              <a:rPr lang="de-DE" sz="2000" dirty="0"/>
              <a:t>Beratung im Zusammenhang mit der </a:t>
            </a:r>
            <a:r>
              <a:rPr lang="de-DE" sz="2000" b="1" dirty="0">
                <a:solidFill>
                  <a:srgbClr val="0033CC"/>
                </a:solidFill>
              </a:rPr>
              <a:t>Datenschutz-Folgenabschätzung</a:t>
            </a:r>
          </a:p>
          <a:p>
            <a:r>
              <a:rPr lang="de-DE" sz="2000" b="1" dirty="0">
                <a:solidFill>
                  <a:srgbClr val="0033CC"/>
                </a:solidFill>
              </a:rPr>
              <a:t>Zusammenarbeit</a:t>
            </a:r>
            <a:r>
              <a:rPr lang="de-DE" sz="2000" dirty="0"/>
              <a:t> mit der </a:t>
            </a:r>
            <a:r>
              <a:rPr lang="de-DE" sz="2000" b="1" dirty="0">
                <a:solidFill>
                  <a:srgbClr val="0033CC"/>
                </a:solidFill>
              </a:rPr>
              <a:t>Aufsichtsbehörde</a:t>
            </a:r>
          </a:p>
          <a:p>
            <a:r>
              <a:rPr lang="de-DE" sz="2000" b="1" dirty="0">
                <a:solidFill>
                  <a:srgbClr val="0033CC"/>
                </a:solidFill>
              </a:rPr>
              <a:t>Anlaufstelle</a:t>
            </a:r>
            <a:r>
              <a:rPr lang="de-DE" sz="2000" dirty="0">
                <a:solidFill>
                  <a:srgbClr val="0000FF"/>
                </a:solidFill>
              </a:rPr>
              <a:t> </a:t>
            </a:r>
            <a:r>
              <a:rPr lang="de-DE" sz="2000" dirty="0"/>
              <a:t>für Betroffene und Aufsichtsbehörde</a:t>
            </a:r>
          </a:p>
          <a:p>
            <a:r>
              <a:rPr lang="de-DE" sz="2000" dirty="0"/>
              <a:t>Es entfällt: Verfügbarmachen des Verfahrensverzeichnisses für </a:t>
            </a:r>
            <a:r>
              <a:rPr lang="de-DE" sz="2000" dirty="0" smtClean="0"/>
              <a:t>Jedermann.</a:t>
            </a:r>
            <a:endParaRPr lang="de-DE" sz="20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40</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DS-GVO – Was ist zu tun?</a:t>
            </a:r>
          </a:p>
        </p:txBody>
      </p:sp>
    </p:spTree>
    <p:extLst>
      <p:ext uri="{BB962C8B-B14F-4D97-AF65-F5344CB8AC3E}">
        <p14:creationId xmlns:p14="http://schemas.microsoft.com/office/powerpoint/2010/main" val="2283219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186610"/>
            <a:ext cx="10515600" cy="3260034"/>
          </a:xfrm>
        </p:spPr>
        <p:txBody>
          <a:bodyPr/>
          <a:lstStyle/>
          <a:p>
            <a:pPr marL="0" indent="0" fontAlgn="auto">
              <a:spcAft>
                <a:spcPts val="0"/>
              </a:spcAft>
              <a:buFont typeface="Arial" panose="020B0604020202020204" pitchFamily="34" charset="0"/>
              <a:buNone/>
              <a:defRPr/>
            </a:pPr>
            <a:r>
              <a:rPr lang="de-DE" sz="2000" i="1" dirty="0" smtClean="0"/>
              <a:t>Zu 1. Behördlicher Datenschutzbeauftragter (DSB) aus Artikel 37 DS-GVO:</a:t>
            </a:r>
          </a:p>
          <a:p>
            <a:pPr marL="0" indent="0" fontAlgn="auto">
              <a:spcAft>
                <a:spcPts val="0"/>
              </a:spcAft>
              <a:buFont typeface="Arial" panose="020B0604020202020204" pitchFamily="34" charset="0"/>
              <a:buNone/>
              <a:defRPr/>
            </a:pPr>
            <a:r>
              <a:rPr lang="de-DE" sz="2000" dirty="0" smtClean="0"/>
              <a:t>Er ist zukünftig der zentrale Ansprechpartner für Bürger, deren personenbezogene Daten verarbeitet werden. Wie setzt die DS-GVO dies um? </a:t>
            </a:r>
            <a:endParaRPr lang="de-DE" sz="2000" dirty="0"/>
          </a:p>
          <a:p>
            <a:pPr marL="457200" indent="-457200" fontAlgn="auto">
              <a:spcAft>
                <a:spcPts val="0"/>
              </a:spcAft>
              <a:buFont typeface="+mj-lt"/>
              <a:buAutoNum type="alphaLcPeriod"/>
              <a:defRPr/>
            </a:pPr>
            <a:r>
              <a:rPr lang="de-DE" sz="2000" dirty="0" smtClean="0"/>
              <a:t>Seine Kontaktdaten sind vom Verantwortlichen dem Bürger mitzuteilen  (Artikel 13   Abs. 1 Buchst. b) DS-GVO</a:t>
            </a:r>
            <a:r>
              <a:rPr lang="de-DE" sz="2000" dirty="0"/>
              <a:t>)</a:t>
            </a:r>
          </a:p>
          <a:p>
            <a:pPr marL="457200" indent="-457200" fontAlgn="auto">
              <a:spcAft>
                <a:spcPts val="0"/>
              </a:spcAft>
              <a:buFont typeface="+mj-lt"/>
              <a:buAutoNum type="alphaLcPeriod"/>
              <a:defRPr/>
            </a:pPr>
            <a:r>
              <a:rPr lang="de-DE" sz="2000" dirty="0" smtClean="0"/>
              <a:t>Er ist im Verzeichnis der Verarbeitungstätigkeiten anzugeben (Artikel 30 Abs. 1   Buchst. a) DS-GVO)</a:t>
            </a:r>
            <a:endParaRPr lang="de-DE" sz="2000" dirty="0"/>
          </a:p>
          <a:p>
            <a:pPr marL="457200" indent="-457200" fontAlgn="auto">
              <a:spcAft>
                <a:spcPts val="0"/>
              </a:spcAft>
              <a:buFont typeface="+mj-lt"/>
              <a:buAutoNum type="alphaLcPeriod"/>
              <a:defRPr/>
            </a:pPr>
            <a:r>
              <a:rPr lang="de-DE" sz="2000" dirty="0" smtClean="0"/>
              <a:t>Meldung der Kontaktdaten des DSB bei Datenschutzpannen an die Aufsichtsbehörde (Artikel 33 Abs. 3 Buchst. b) und Artikel 34 Abs. 2  i.V.m. Artikel 33 Abs. 3 Buchst. b) DS-GVO)</a:t>
            </a:r>
            <a:endParaRPr lang="de-DE" sz="30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41</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DS-GVO – Was ist zu tun?</a:t>
            </a:r>
          </a:p>
        </p:txBody>
      </p:sp>
    </p:spTree>
    <p:extLst>
      <p:ext uri="{BB962C8B-B14F-4D97-AF65-F5344CB8AC3E}">
        <p14:creationId xmlns:p14="http://schemas.microsoft.com/office/powerpoint/2010/main" val="38701873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186610"/>
            <a:ext cx="10515600" cy="3260034"/>
          </a:xfrm>
        </p:spPr>
        <p:txBody>
          <a:bodyPr/>
          <a:lstStyle/>
          <a:p>
            <a:pPr marL="0" indent="0" fontAlgn="auto">
              <a:spcAft>
                <a:spcPts val="0"/>
              </a:spcAft>
              <a:buFont typeface="Arial" panose="020B0604020202020204" pitchFamily="34" charset="0"/>
              <a:buNone/>
              <a:defRPr/>
            </a:pPr>
            <a:r>
              <a:rPr lang="de-DE" sz="2000" i="1" dirty="0" smtClean="0"/>
              <a:t>Zu 2. Führung des Verzeichnisses von Verarbeitungstätigkeiten  Artikel 30 DS-GVO und Erwägungsgrund 82:</a:t>
            </a:r>
          </a:p>
          <a:p>
            <a:pPr marL="0" indent="0" fontAlgn="auto">
              <a:spcAft>
                <a:spcPts val="0"/>
              </a:spcAft>
              <a:buFont typeface="Arial" panose="020B0604020202020204" pitchFamily="34" charset="0"/>
              <a:buNone/>
              <a:defRPr/>
            </a:pPr>
            <a:r>
              <a:rPr lang="de-DE" sz="2000" dirty="0" smtClean="0"/>
              <a:t>Das Verzeichnis der Verarbeitungstätigkeiten ist die Dokumentation, die auch für die Aufsichtsbehörde und deren Kontrolltätigkeit bereitzuhalten ist! U.a. ist festzuhalten:</a:t>
            </a:r>
          </a:p>
          <a:p>
            <a:pPr marL="457200" indent="-457200" fontAlgn="auto">
              <a:spcAft>
                <a:spcPts val="0"/>
              </a:spcAft>
              <a:buFont typeface="+mj-lt"/>
              <a:buAutoNum type="alphaLcPeriod"/>
              <a:defRPr/>
            </a:pPr>
            <a:r>
              <a:rPr lang="de-DE" sz="2000" dirty="0" smtClean="0"/>
              <a:t>Zweck der Verarbeitung (Artikel 30 Nr. 1 Buchst. b) DS-GVO) – Wichtig für die Entscheidung zu Datenverarbeitungen zu anderen Zwecken (Artikel 6 Abs. 4 DS-GVO)</a:t>
            </a:r>
            <a:endParaRPr lang="de-DE" sz="2000" dirty="0"/>
          </a:p>
          <a:p>
            <a:pPr marL="457200" indent="-457200" fontAlgn="auto">
              <a:spcAft>
                <a:spcPts val="0"/>
              </a:spcAft>
              <a:buFont typeface="+mj-lt"/>
              <a:buAutoNum type="alphaLcPeriod"/>
              <a:defRPr/>
            </a:pPr>
            <a:r>
              <a:rPr lang="de-DE" sz="2000" dirty="0" smtClean="0"/>
              <a:t>Kategorien der personenbezogenen Daten (Artikel 30 Nr. 1 Buchst. c) DS-GVO) – </a:t>
            </a:r>
            <a:r>
              <a:rPr lang="de-DE" sz="2000" b="1" dirty="0" smtClean="0"/>
              <a:t>Achtung:</a:t>
            </a:r>
            <a:r>
              <a:rPr lang="de-DE" sz="2000" dirty="0" smtClean="0"/>
              <a:t> Für besondere Kategorien personenbezogener Daten z.B. Gesundheitsdaten gelten verschärfte Anforderungen - Verbot mit Erlaubnisvorbehalt nach Artikel 9 Abs. 2 DS-GVO)</a:t>
            </a:r>
            <a:endParaRPr lang="de-DE" sz="30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42</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DS-GVO – Was ist zu tun?</a:t>
            </a:r>
          </a:p>
        </p:txBody>
      </p:sp>
    </p:spTree>
    <p:extLst>
      <p:ext uri="{BB962C8B-B14F-4D97-AF65-F5344CB8AC3E}">
        <p14:creationId xmlns:p14="http://schemas.microsoft.com/office/powerpoint/2010/main" val="26307191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186610"/>
            <a:ext cx="10515600" cy="3260034"/>
          </a:xfrm>
        </p:spPr>
        <p:txBody>
          <a:bodyPr/>
          <a:lstStyle/>
          <a:p>
            <a:pPr marL="0" indent="0" fontAlgn="auto">
              <a:spcAft>
                <a:spcPts val="0"/>
              </a:spcAft>
              <a:buFont typeface="Arial" panose="020B0604020202020204" pitchFamily="34" charset="0"/>
              <a:buNone/>
              <a:defRPr/>
            </a:pPr>
            <a:r>
              <a:rPr lang="de-DE" sz="2000" i="1" dirty="0" smtClean="0"/>
              <a:t>Zu 2. Führung des Verzeichnisses von Verarbeitungstätigkeiten  Artikel 30 DS-GVO und Erwägungsgrund 82:</a:t>
            </a:r>
          </a:p>
          <a:p>
            <a:pPr marL="457200" indent="-457200" fontAlgn="auto">
              <a:spcAft>
                <a:spcPts val="0"/>
              </a:spcAft>
              <a:buFont typeface="+mj-lt"/>
              <a:buAutoNum type="alphaLcPeriod" startAt="3"/>
              <a:defRPr/>
            </a:pPr>
            <a:r>
              <a:rPr lang="de-DE" sz="2000" dirty="0" smtClean="0"/>
              <a:t>Löschungsroutine (Artikel 30 Nr. 1 Buchst. f) DS-GVO) – korrespondiert mit Artikel 17 DS-GVO „Recht auf Vergessenwerden“</a:t>
            </a:r>
            <a:endParaRPr lang="de-DE" sz="2000" dirty="0"/>
          </a:p>
          <a:p>
            <a:pPr marL="457200" indent="-457200" fontAlgn="auto">
              <a:spcAft>
                <a:spcPts val="0"/>
              </a:spcAft>
              <a:buFont typeface="+mj-lt"/>
              <a:buAutoNum type="alphaLcPeriod" startAt="3"/>
              <a:defRPr/>
            </a:pPr>
            <a:r>
              <a:rPr lang="de-DE" sz="2000" dirty="0" smtClean="0"/>
              <a:t>Technische und organisatorische Schutzmaßnahmen (Artikel 30 Nr. 1 Buchst. g) DS-GVO) – </a:t>
            </a:r>
            <a:r>
              <a:rPr lang="de-DE" sz="2000" b="1" dirty="0" smtClean="0"/>
              <a:t>Schutzmaßnahmen nach Artikel 32 Abs. 1 DS-GVO sind beispielsweise:</a:t>
            </a:r>
          </a:p>
          <a:p>
            <a:pPr lvl="2" fontAlgn="auto">
              <a:spcAft>
                <a:spcPts val="0"/>
              </a:spcAft>
              <a:buFont typeface="Wingdings" panose="05000000000000000000" pitchFamily="2" charset="2"/>
              <a:buChar char="Ø"/>
              <a:defRPr/>
            </a:pPr>
            <a:r>
              <a:rPr lang="de-DE" dirty="0" smtClean="0"/>
              <a:t>Pseudonymisierung und Verschlüsselung</a:t>
            </a:r>
          </a:p>
          <a:p>
            <a:pPr lvl="2" fontAlgn="auto">
              <a:spcAft>
                <a:spcPts val="0"/>
              </a:spcAft>
              <a:buFont typeface="Wingdings" panose="05000000000000000000" pitchFamily="2" charset="2"/>
              <a:buChar char="Ø"/>
              <a:defRPr/>
            </a:pPr>
            <a:r>
              <a:rPr lang="de-DE" dirty="0" smtClean="0"/>
              <a:t>Maßnahmen müssen Integrität und Vertraulichkeit der personenbezogenen Daten sichern </a:t>
            </a:r>
          </a:p>
          <a:p>
            <a:pPr marL="0" indent="0">
              <a:lnSpc>
                <a:spcPct val="150000"/>
              </a:lnSpc>
              <a:buNone/>
            </a:pPr>
            <a:r>
              <a:rPr lang="de-DE" sz="3000" b="1" dirty="0" smtClean="0"/>
              <a:t> </a:t>
            </a:r>
            <a:endParaRPr lang="de-DE" sz="30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43</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DS-GVO – Was ist zu tun?</a:t>
            </a:r>
          </a:p>
        </p:txBody>
      </p:sp>
    </p:spTree>
    <p:extLst>
      <p:ext uri="{BB962C8B-B14F-4D97-AF65-F5344CB8AC3E}">
        <p14:creationId xmlns:p14="http://schemas.microsoft.com/office/powerpoint/2010/main" val="9022928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186610"/>
            <a:ext cx="10515600" cy="3260034"/>
          </a:xfrm>
        </p:spPr>
        <p:txBody>
          <a:bodyPr/>
          <a:lstStyle/>
          <a:p>
            <a:pPr marL="0" indent="0" fontAlgn="auto">
              <a:spcAft>
                <a:spcPts val="0"/>
              </a:spcAft>
              <a:buFont typeface="Arial" panose="020B0604020202020204" pitchFamily="34" charset="0"/>
              <a:buNone/>
              <a:defRPr/>
            </a:pPr>
            <a:r>
              <a:rPr lang="de-DE" sz="2000" i="1" dirty="0" smtClean="0"/>
              <a:t>Zu 2. Führung des Verzeichnisses von Verarbeitungstätigkeiten  Artikel 30 DS-GVO und Erwägungsgrund 82:</a:t>
            </a:r>
          </a:p>
          <a:p>
            <a:pPr marL="0" indent="0">
              <a:lnSpc>
                <a:spcPct val="100000"/>
              </a:lnSpc>
              <a:buNone/>
            </a:pPr>
            <a:r>
              <a:rPr lang="de-DE" sz="2000" dirty="0" smtClean="0"/>
              <a:t>Was sind Verarbeitungen, die ins Verzeichnis gehören am Beispiel MI/ohne Abteilung 4?</a:t>
            </a:r>
          </a:p>
          <a:p>
            <a:pPr marL="0" indent="0">
              <a:lnSpc>
                <a:spcPct val="100000"/>
              </a:lnSpc>
              <a:buNone/>
            </a:pPr>
            <a:r>
              <a:rPr lang="de-DE" sz="2000" dirty="0" smtClean="0"/>
              <a:t>Nova-Time (Zeiterfassungssystem)		</a:t>
            </a:r>
          </a:p>
          <a:p>
            <a:pPr marL="0" indent="0">
              <a:lnSpc>
                <a:spcPct val="100000"/>
              </a:lnSpc>
              <a:buNone/>
            </a:pPr>
            <a:r>
              <a:rPr lang="de-DE" sz="2000" dirty="0" smtClean="0"/>
              <a:t>Auto-Akt (Aktenanlagesystem)</a:t>
            </a:r>
          </a:p>
          <a:p>
            <a:pPr marL="0" indent="0">
              <a:lnSpc>
                <a:spcPct val="100000"/>
              </a:lnSpc>
              <a:buNone/>
            </a:pPr>
            <a:r>
              <a:rPr lang="de-DE" sz="2000" dirty="0" smtClean="0"/>
              <a:t>IZN-Inventar</a:t>
            </a:r>
          </a:p>
          <a:p>
            <a:pPr marL="0" indent="0">
              <a:lnSpc>
                <a:spcPct val="100000"/>
              </a:lnSpc>
              <a:buNone/>
            </a:pPr>
            <a:r>
              <a:rPr lang="de-DE" sz="2000" dirty="0" smtClean="0"/>
              <a:t>DISMA (Disastermanagementsystem)</a:t>
            </a:r>
          </a:p>
          <a:p>
            <a:pPr marL="0" indent="0">
              <a:lnSpc>
                <a:spcPct val="100000"/>
              </a:lnSpc>
              <a:buNone/>
            </a:pPr>
            <a:endParaRPr lang="de-DE" sz="20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44</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DS-GVO – Was ist zu tun?</a:t>
            </a:r>
          </a:p>
        </p:txBody>
      </p:sp>
    </p:spTree>
    <p:extLst>
      <p:ext uri="{BB962C8B-B14F-4D97-AF65-F5344CB8AC3E}">
        <p14:creationId xmlns:p14="http://schemas.microsoft.com/office/powerpoint/2010/main" val="15437309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186610"/>
            <a:ext cx="10515600" cy="3260034"/>
          </a:xfrm>
        </p:spPr>
        <p:txBody>
          <a:bodyPr/>
          <a:lstStyle/>
          <a:p>
            <a:pPr marL="0" indent="0" fontAlgn="auto">
              <a:spcAft>
                <a:spcPts val="0"/>
              </a:spcAft>
              <a:buFont typeface="Arial" panose="020B0604020202020204" pitchFamily="34" charset="0"/>
              <a:buNone/>
              <a:defRPr/>
            </a:pPr>
            <a:r>
              <a:rPr lang="de-DE" sz="2000" i="1" dirty="0" smtClean="0"/>
              <a:t>Zu 2. Führung des Verzeichnisses von Verarbeitungstätigkeiten  Artikel 30 DS-GVO und Erwägungsgrund 82:</a:t>
            </a:r>
          </a:p>
          <a:p>
            <a:pPr marL="0" indent="0">
              <a:lnSpc>
                <a:spcPct val="100000"/>
              </a:lnSpc>
              <a:buNone/>
            </a:pPr>
            <a:r>
              <a:rPr lang="de-DE" sz="2000" dirty="0" smtClean="0"/>
              <a:t>Was sind Verarbeitungen, die ins Verzeichnis gehören am Beispiel MI/ohne Abteilung 4?</a:t>
            </a:r>
          </a:p>
          <a:p>
            <a:pPr marL="0" indent="0">
              <a:lnSpc>
                <a:spcPct val="100000"/>
              </a:lnSpc>
              <a:buNone/>
            </a:pPr>
            <a:r>
              <a:rPr lang="de-DE" sz="2000" dirty="0" smtClean="0"/>
              <a:t>TYPO 3 	Internetpflege		</a:t>
            </a:r>
          </a:p>
          <a:p>
            <a:pPr marL="0" indent="0">
              <a:lnSpc>
                <a:spcPct val="100000"/>
              </a:lnSpc>
              <a:buNone/>
            </a:pPr>
            <a:r>
              <a:rPr lang="de-DE" sz="2000" dirty="0" smtClean="0"/>
              <a:t>HAVWeb	Haushaltsaufstellungsverfahren</a:t>
            </a:r>
          </a:p>
          <a:p>
            <a:pPr marL="0" indent="0">
              <a:lnSpc>
                <a:spcPct val="100000"/>
              </a:lnSpc>
              <a:buNone/>
            </a:pPr>
            <a:r>
              <a:rPr lang="de-DE" sz="2000" dirty="0" smtClean="0"/>
              <a:t>PKH		Personalkostenhochrechnung</a:t>
            </a:r>
          </a:p>
          <a:p>
            <a:pPr marL="0" indent="0">
              <a:lnSpc>
                <a:spcPct val="100000"/>
              </a:lnSpc>
              <a:buNone/>
            </a:pPr>
            <a:r>
              <a:rPr lang="de-DE" sz="2000" dirty="0" smtClean="0"/>
              <a:t>PROMIS	Personalressourcen Organisations- und Informationsmanagementsystem</a:t>
            </a:r>
          </a:p>
          <a:p>
            <a:pPr marL="0" indent="0">
              <a:lnSpc>
                <a:spcPct val="100000"/>
              </a:lnSpc>
              <a:buNone/>
            </a:pPr>
            <a:r>
              <a:rPr lang="de-DE" sz="2000" dirty="0" smtClean="0"/>
              <a:t>Hamissa	Einheitlicher IT-gestützter Mittelbewirtschaftungsprozess</a:t>
            </a:r>
            <a:endParaRPr lang="de-DE" sz="2000"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45</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DS-GVO – Was ist zu tun?</a:t>
            </a:r>
          </a:p>
        </p:txBody>
      </p:sp>
    </p:spTree>
    <p:extLst>
      <p:ext uri="{BB962C8B-B14F-4D97-AF65-F5344CB8AC3E}">
        <p14:creationId xmlns:p14="http://schemas.microsoft.com/office/powerpoint/2010/main" val="407635712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186610"/>
            <a:ext cx="10515600" cy="3260034"/>
          </a:xfrm>
        </p:spPr>
        <p:txBody>
          <a:bodyPr/>
          <a:lstStyle/>
          <a:p>
            <a:pPr marL="0" indent="0" fontAlgn="auto">
              <a:spcAft>
                <a:spcPts val="0"/>
              </a:spcAft>
              <a:buFont typeface="Arial" panose="020B0604020202020204" pitchFamily="34" charset="0"/>
              <a:buNone/>
              <a:defRPr/>
            </a:pPr>
            <a:r>
              <a:rPr lang="de-DE" sz="2000" i="1" dirty="0" smtClean="0"/>
              <a:t>Zu 2. Führung des Verzeichnisses von Verarbeitungstätigkeiten  Artikel 30 DS-GVO und Erwägungsgrund 82:</a:t>
            </a:r>
          </a:p>
          <a:p>
            <a:pPr marL="0" indent="0">
              <a:lnSpc>
                <a:spcPct val="100000"/>
              </a:lnSpc>
              <a:buNone/>
            </a:pPr>
            <a:r>
              <a:rPr lang="de-DE" sz="2000" dirty="0" smtClean="0"/>
              <a:t>Was sind Verarbeitungen, die ins Verzeichnis gehören am Beispiel MI/ohne Abteilung 4?</a:t>
            </a:r>
          </a:p>
          <a:p>
            <a:pPr marL="0" indent="0">
              <a:lnSpc>
                <a:spcPct val="100000"/>
              </a:lnSpc>
              <a:buNone/>
            </a:pPr>
            <a:r>
              <a:rPr lang="de-DE" sz="2000" dirty="0" smtClean="0"/>
              <a:t>Ptravel					Reisekostenmanagement</a:t>
            </a:r>
          </a:p>
          <a:p>
            <a:pPr marL="0" indent="0">
              <a:lnSpc>
                <a:spcPct val="100000"/>
              </a:lnSpc>
              <a:buNone/>
            </a:pPr>
            <a:r>
              <a:rPr lang="de-DE" sz="2000" dirty="0" smtClean="0"/>
              <a:t>Videoüberwachung			Datenübermittelung  an private Wachschutzfirma</a:t>
            </a:r>
          </a:p>
          <a:p>
            <a:pPr marL="0" indent="0">
              <a:lnSpc>
                <a:spcPct val="100000"/>
              </a:lnSpc>
              <a:buNone/>
            </a:pPr>
            <a:r>
              <a:rPr lang="de-DE" sz="2000" dirty="0" smtClean="0"/>
              <a:t>Eingangsbereiche</a:t>
            </a:r>
          </a:p>
          <a:p>
            <a:pPr marL="0" indent="0">
              <a:lnSpc>
                <a:spcPct val="100000"/>
              </a:lnSpc>
              <a:buNone/>
            </a:pPr>
            <a:r>
              <a:rPr lang="de-DE" sz="2000" dirty="0" smtClean="0"/>
              <a:t>ZMDB					Zentraler Meldedatenbestand</a:t>
            </a:r>
          </a:p>
          <a:p>
            <a:pPr marL="0" indent="0">
              <a:lnSpc>
                <a:spcPct val="100000"/>
              </a:lnSpc>
              <a:buNone/>
            </a:pPr>
            <a:r>
              <a:rPr lang="de-DE" sz="2000" dirty="0" smtClean="0"/>
              <a:t>Zentrales Beschwerdemanagement	Verwaltungsprogramm für Beschwerden</a:t>
            </a:r>
            <a:endParaRPr lang="de-DE" sz="2000"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46</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DS-GVO – Was ist zu tun?</a:t>
            </a:r>
          </a:p>
        </p:txBody>
      </p:sp>
    </p:spTree>
    <p:extLst>
      <p:ext uri="{BB962C8B-B14F-4D97-AF65-F5344CB8AC3E}">
        <p14:creationId xmlns:p14="http://schemas.microsoft.com/office/powerpoint/2010/main" val="200743653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186610"/>
            <a:ext cx="10515600" cy="3260034"/>
          </a:xfrm>
        </p:spPr>
        <p:txBody>
          <a:bodyPr/>
          <a:lstStyle/>
          <a:p>
            <a:pPr marL="0" indent="0" fontAlgn="auto">
              <a:spcAft>
                <a:spcPts val="0"/>
              </a:spcAft>
              <a:buFont typeface="Arial" panose="020B0604020202020204" pitchFamily="34" charset="0"/>
              <a:buNone/>
              <a:defRPr/>
            </a:pPr>
            <a:r>
              <a:rPr lang="de-DE" sz="2000" i="1" dirty="0" smtClean="0"/>
              <a:t>Zu 3. Betroffenenrechte aus Artikeln 13 ff DS-GVO und Erwägungsgründe 61 bis 72:</a:t>
            </a:r>
            <a:endParaRPr lang="de-DE" sz="2000" i="1" dirty="0"/>
          </a:p>
          <a:p>
            <a:pPr fontAlgn="auto">
              <a:lnSpc>
                <a:spcPct val="100000"/>
              </a:lnSpc>
              <a:spcAft>
                <a:spcPts val="0"/>
              </a:spcAft>
              <a:buFont typeface="Wingdings" panose="05000000000000000000" pitchFamily="2" charset="2"/>
              <a:buChar char="Ø"/>
              <a:defRPr/>
            </a:pPr>
            <a:r>
              <a:rPr lang="de-DE" sz="2000" dirty="0" smtClean="0"/>
              <a:t>Recht auf Auskunft ist Ausdruck des Transparenzgedankens aus Artikel 12 DS-GVO</a:t>
            </a:r>
          </a:p>
          <a:p>
            <a:pPr marL="0" indent="0">
              <a:lnSpc>
                <a:spcPct val="100000"/>
              </a:lnSpc>
              <a:buNone/>
            </a:pPr>
            <a:r>
              <a:rPr lang="de-DE" sz="2000" dirty="0" smtClean="0"/>
              <a:t>Der Verantwortliche muss Maßnahmen treffen, um alle Informationen zur Verarbeitung von personenbezogenen Daten in transparenter, verständlicher und leicht zugänglicher Form in einer klaren und einfachen Sprache zu übermitteln</a:t>
            </a:r>
            <a:r>
              <a:rPr lang="de-DE" sz="2000" b="1" dirty="0" smtClean="0"/>
              <a:t>.</a:t>
            </a:r>
          </a:p>
          <a:p>
            <a:pPr marL="0" indent="0">
              <a:lnSpc>
                <a:spcPct val="100000"/>
              </a:lnSpc>
              <a:buNone/>
            </a:pPr>
            <a:r>
              <a:rPr lang="de-DE" sz="2000" dirty="0" smtClean="0"/>
              <a:t>Die betroffene Person kann vom Verantwortlichen eine Bestätigung verlangen, dass ihre Daten verarbeitet werden und welche Daten verarbeitet werden (Artikel 15 DS-GVO).</a:t>
            </a:r>
          </a:p>
          <a:p>
            <a:pPr marL="0" indent="0">
              <a:lnSpc>
                <a:spcPct val="100000"/>
              </a:lnSpc>
              <a:buNone/>
            </a:pPr>
            <a:endParaRPr lang="de-DE" sz="2000"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47</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DS-GVO – Was ist zu tun?</a:t>
            </a:r>
          </a:p>
        </p:txBody>
      </p:sp>
    </p:spTree>
    <p:extLst>
      <p:ext uri="{BB962C8B-B14F-4D97-AF65-F5344CB8AC3E}">
        <p14:creationId xmlns:p14="http://schemas.microsoft.com/office/powerpoint/2010/main" val="271582551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186610"/>
            <a:ext cx="10515600" cy="3260034"/>
          </a:xfrm>
        </p:spPr>
        <p:txBody>
          <a:bodyPr/>
          <a:lstStyle/>
          <a:p>
            <a:pPr marL="0" indent="0" fontAlgn="auto">
              <a:spcAft>
                <a:spcPts val="0"/>
              </a:spcAft>
              <a:buFont typeface="Arial" panose="020B0604020202020204" pitchFamily="34" charset="0"/>
              <a:buNone/>
              <a:defRPr/>
            </a:pPr>
            <a:r>
              <a:rPr lang="de-DE" sz="2000" i="1" dirty="0" smtClean="0"/>
              <a:t>Zu 3. Betroffenenrechte aus Artikeln 13 ff DS-GVO und Erwägungsgründe 61 bis 72:</a:t>
            </a:r>
            <a:endParaRPr lang="de-DE" sz="2000" i="1" dirty="0"/>
          </a:p>
          <a:p>
            <a:pPr fontAlgn="auto">
              <a:lnSpc>
                <a:spcPct val="100000"/>
              </a:lnSpc>
              <a:spcAft>
                <a:spcPts val="0"/>
              </a:spcAft>
              <a:buFont typeface="Wingdings" panose="05000000000000000000" pitchFamily="2" charset="2"/>
              <a:buChar char="Ø"/>
              <a:defRPr/>
            </a:pPr>
            <a:r>
              <a:rPr lang="de-DE" sz="2000" dirty="0" smtClean="0"/>
              <a:t>Recht auf Berichtigung nach Artikel 16 DS-GVO ist ein Reaktionsrecht auf das Auskunftsrecht </a:t>
            </a:r>
          </a:p>
          <a:p>
            <a:pPr marL="0" indent="0" fontAlgn="auto">
              <a:lnSpc>
                <a:spcPct val="100000"/>
              </a:lnSpc>
              <a:spcAft>
                <a:spcPts val="0"/>
              </a:spcAft>
              <a:buNone/>
              <a:defRPr/>
            </a:pPr>
            <a:r>
              <a:rPr lang="de-DE" sz="2000" dirty="0" smtClean="0"/>
              <a:t>Der Verantwortliche muss unrichtige Daten unverzüglich berichtigen.</a:t>
            </a:r>
            <a:endParaRPr lang="de-DE" sz="2000" b="1" dirty="0" smtClean="0"/>
          </a:p>
          <a:p>
            <a:pPr marL="0" indent="0">
              <a:lnSpc>
                <a:spcPct val="100000"/>
              </a:lnSpc>
              <a:buNone/>
            </a:pPr>
            <a:r>
              <a:rPr lang="de-DE" sz="2000" dirty="0" smtClean="0"/>
              <a:t>Unvollständige personenbezogene Daten müssen auf Verlangen der betroffenen Person ergänzt werden.</a:t>
            </a:r>
          </a:p>
          <a:p>
            <a:pPr marL="0" indent="0">
              <a:lnSpc>
                <a:spcPct val="100000"/>
              </a:lnSpc>
              <a:buNone/>
            </a:pPr>
            <a:endParaRPr lang="de-DE" sz="2000"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48</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DS-GVO – Was ist zu tun?</a:t>
            </a:r>
          </a:p>
        </p:txBody>
      </p:sp>
    </p:spTree>
    <p:extLst>
      <p:ext uri="{BB962C8B-B14F-4D97-AF65-F5344CB8AC3E}">
        <p14:creationId xmlns:p14="http://schemas.microsoft.com/office/powerpoint/2010/main" val="40234266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186610"/>
            <a:ext cx="10515600" cy="3260034"/>
          </a:xfrm>
        </p:spPr>
        <p:txBody>
          <a:bodyPr/>
          <a:lstStyle/>
          <a:p>
            <a:pPr marL="0" indent="0" fontAlgn="auto">
              <a:spcAft>
                <a:spcPts val="0"/>
              </a:spcAft>
              <a:buFont typeface="Arial" panose="020B0604020202020204" pitchFamily="34" charset="0"/>
              <a:buNone/>
              <a:defRPr/>
            </a:pPr>
            <a:r>
              <a:rPr lang="de-DE" sz="2000" i="1" dirty="0" smtClean="0"/>
              <a:t>Zu 3. Betroffenenrechte aus Artikeln 13 ff DS-GVO und Erwägungsgründe 61 bis 72:</a:t>
            </a:r>
            <a:endParaRPr lang="de-DE" sz="2000" i="1" dirty="0"/>
          </a:p>
          <a:p>
            <a:pPr fontAlgn="auto">
              <a:lnSpc>
                <a:spcPct val="100000"/>
              </a:lnSpc>
              <a:spcAft>
                <a:spcPts val="0"/>
              </a:spcAft>
              <a:buFont typeface="Wingdings" panose="05000000000000000000" pitchFamily="2" charset="2"/>
              <a:buChar char="Ø"/>
              <a:defRPr/>
            </a:pPr>
            <a:r>
              <a:rPr lang="de-DE" sz="2000" dirty="0" smtClean="0"/>
              <a:t>Recht auf Löschung „Vergessenwerden“ nach Artikel 17 DS-GVO hat der EuGH nach der sogenannten „Google“-Entscheidung in den europäischen Rechtekanon aufgenommen. </a:t>
            </a:r>
          </a:p>
          <a:p>
            <a:pPr marL="0" indent="0" fontAlgn="auto">
              <a:lnSpc>
                <a:spcPct val="100000"/>
              </a:lnSpc>
              <a:spcAft>
                <a:spcPts val="0"/>
              </a:spcAft>
              <a:buNone/>
              <a:defRPr/>
            </a:pPr>
            <a:r>
              <a:rPr lang="de-DE" sz="2000" dirty="0" smtClean="0"/>
              <a:t>Daten, die nur für einen bestimmten Zweck gespeichert wurden, müssen nach der Zweckerreichung unverzüglich gelöscht werden.</a:t>
            </a:r>
            <a:endParaRPr lang="de-DE" sz="2000" b="1" dirty="0" smtClean="0"/>
          </a:p>
          <a:p>
            <a:pPr marL="0" indent="0">
              <a:lnSpc>
                <a:spcPct val="100000"/>
              </a:lnSpc>
              <a:buNone/>
            </a:pPr>
            <a:r>
              <a:rPr lang="de-DE" sz="2000" dirty="0" smtClean="0"/>
              <a:t>Beispiel: Einträge im Schuldnerverzeichnis sind nach der schuldbefreienden Leistung nicht mehr in Verbindung mit der Person recherchierbar zu halten.</a:t>
            </a:r>
          </a:p>
          <a:p>
            <a:pPr marL="0" indent="0">
              <a:lnSpc>
                <a:spcPct val="100000"/>
              </a:lnSpc>
              <a:buNone/>
            </a:pPr>
            <a:r>
              <a:rPr lang="de-DE" sz="2000" dirty="0" smtClean="0"/>
              <a:t>Parallele: Kandidatenlisten von Parteien für Wahlen sind nach Abschluss der Wahlen nicht mehr im Netz vorzuhalten!</a:t>
            </a:r>
            <a:endParaRPr lang="de-DE" sz="2000"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49</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DS-GVO – Was ist zu tun?</a:t>
            </a:r>
          </a:p>
        </p:txBody>
      </p:sp>
    </p:spTree>
    <p:extLst>
      <p:ext uri="{BB962C8B-B14F-4D97-AF65-F5344CB8AC3E}">
        <p14:creationId xmlns:p14="http://schemas.microsoft.com/office/powerpoint/2010/main" val="32577942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365513"/>
            <a:ext cx="10515600" cy="2887620"/>
          </a:xfrm>
        </p:spPr>
        <p:txBody>
          <a:bodyPr/>
          <a:lstStyle/>
          <a:p>
            <a:r>
              <a:rPr lang="de-DE" sz="2400" dirty="0" smtClean="0"/>
              <a:t>Die </a:t>
            </a:r>
            <a:r>
              <a:rPr lang="de-DE" sz="2400" dirty="0"/>
              <a:t>Nutzer sind heute weltweit unterwegs und die Server  (Cloud, E-Mail, social networks, Dienste) stehen auf der ganzen Welt, nicht nur in Deutschland oder Europa. </a:t>
            </a:r>
            <a:endParaRPr lang="de-DE" sz="2400" dirty="0" smtClean="0"/>
          </a:p>
          <a:p>
            <a:r>
              <a:rPr lang="de-DE" sz="2400" dirty="0" smtClean="0"/>
              <a:t>Waren und Dienstleistungen können heute via Internet weltweit einkauft werden. Dabei entstehen Vertragsbeziehungen mit dem Austausch personenbezogener Daten.</a:t>
            </a:r>
            <a:endParaRPr lang="de-DE" sz="2400" dirty="0"/>
          </a:p>
          <a:p>
            <a:pPr marL="0" lvl="0" indent="0" algn="just" eaLnBrk="1" fontAlgn="auto" hangingPunct="1">
              <a:lnSpc>
                <a:spcPct val="100000"/>
              </a:lnSpc>
              <a:spcBef>
                <a:spcPct val="20000"/>
              </a:spcBef>
              <a:spcAft>
                <a:spcPts val="0"/>
              </a:spcAft>
              <a:buNone/>
              <a:defRPr/>
            </a:pPr>
            <a:endParaRPr lang="de-DE" sz="2300" dirty="0">
              <a:solidFill>
                <a:prstClr val="black"/>
              </a:solidFill>
              <a:latin typeface="Arial"/>
              <a:ea typeface="Calibri"/>
              <a:cs typeface="+mn-cs"/>
            </a:endParaRPr>
          </a:p>
          <a:p>
            <a:pPr marL="536575" indent="-536575">
              <a:lnSpc>
                <a:spcPct val="150000"/>
              </a:lnSpc>
              <a:buNone/>
            </a:pPr>
            <a:endParaRPr lang="de-DE" sz="30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5</a:t>
            </a:fld>
            <a:endParaRPr lang="de-DE" dirty="0"/>
          </a:p>
        </p:txBody>
      </p:sp>
      <p:sp>
        <p:nvSpPr>
          <p:cNvPr id="8" name="Titel 1"/>
          <p:cNvSpPr>
            <a:spLocks noGrp="1"/>
          </p:cNvSpPr>
          <p:nvPr>
            <p:ph type="title"/>
          </p:nvPr>
        </p:nvSpPr>
        <p:spPr>
          <a:xfrm>
            <a:off x="805070" y="1202635"/>
            <a:ext cx="10535478" cy="874643"/>
          </a:xfrm>
        </p:spPr>
        <p:txBody>
          <a:bodyPr/>
          <a:lstStyle/>
          <a:p>
            <a:pPr algn="ctr"/>
            <a:r>
              <a:rPr lang="de-DE" altLang="de-DE" sz="3600" b="1" dirty="0" smtClean="0"/>
              <a:t>DS-GVO</a:t>
            </a:r>
            <a:r>
              <a:rPr lang="de-DE" altLang="de-DE" sz="3600" b="1" dirty="0"/>
              <a:t> </a:t>
            </a:r>
            <a:r>
              <a:rPr lang="de-DE" altLang="de-DE" sz="3600" b="1" dirty="0" smtClean="0"/>
              <a:t> Neue Nutzungsmöglichkeiten</a:t>
            </a:r>
          </a:p>
        </p:txBody>
      </p:sp>
    </p:spTree>
    <p:extLst>
      <p:ext uri="{BB962C8B-B14F-4D97-AF65-F5344CB8AC3E}">
        <p14:creationId xmlns:p14="http://schemas.microsoft.com/office/powerpoint/2010/main" val="413578558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186610"/>
            <a:ext cx="10515600" cy="3260034"/>
          </a:xfrm>
        </p:spPr>
        <p:txBody>
          <a:bodyPr/>
          <a:lstStyle/>
          <a:p>
            <a:pPr marL="0" indent="0" fontAlgn="auto">
              <a:spcAft>
                <a:spcPts val="0"/>
              </a:spcAft>
              <a:buFont typeface="Arial" panose="020B0604020202020204" pitchFamily="34" charset="0"/>
              <a:buNone/>
              <a:defRPr/>
            </a:pPr>
            <a:r>
              <a:rPr lang="de-DE" sz="2000" i="1" dirty="0" smtClean="0"/>
              <a:t>Ursprung in der Technik-Folgenabschätzung, wichtig bei der Verarbeitung besonderer Kategorien personenbezogener Daten aus Artikel 9 Abs. 1 (siehe Artikel 35 Abs. 3 Buchst. b) und Artikel 35 Abs. 3 Buchst. c) –Videoüberwachung)</a:t>
            </a:r>
            <a:endParaRPr lang="de-DE" sz="2000" i="1" dirty="0"/>
          </a:p>
          <a:p>
            <a:pPr lvl="1">
              <a:buFont typeface="Arial" panose="020B0604020202020204" pitchFamily="34" charset="0"/>
              <a:buChar char="•"/>
            </a:pPr>
            <a:r>
              <a:rPr lang="de-DE" sz="2200" b="1" dirty="0"/>
              <a:t>Art. 35 Abs. 7</a:t>
            </a:r>
            <a:r>
              <a:rPr lang="de-DE" sz="2200" dirty="0"/>
              <a:t> gibt Mindestinhalte der DSFA vor (ähnlich wie bisherige Vorabkontrolle)</a:t>
            </a:r>
            <a:br>
              <a:rPr lang="de-DE" sz="2200" dirty="0"/>
            </a:br>
            <a:r>
              <a:rPr lang="de-DE" sz="2200" b="1" dirty="0" smtClean="0"/>
              <a:t>Umfassende </a:t>
            </a:r>
            <a:r>
              <a:rPr lang="de-DE" sz="2200" b="1" dirty="0"/>
              <a:t>Beschreibung der Verarbeitungsvorgänge</a:t>
            </a:r>
          </a:p>
          <a:p>
            <a:pPr lvl="1">
              <a:buFont typeface="Arial" panose="020B0604020202020204" pitchFamily="34" charset="0"/>
              <a:buChar char="•"/>
            </a:pPr>
            <a:r>
              <a:rPr lang="de-DE" sz="2200" b="1" dirty="0"/>
              <a:t>Beschreibung der konkreten Zwecke</a:t>
            </a:r>
          </a:p>
          <a:p>
            <a:pPr lvl="1">
              <a:buFont typeface="Arial" panose="020B0604020202020204" pitchFamily="34" charset="0"/>
              <a:buChar char="•"/>
            </a:pPr>
            <a:r>
              <a:rPr lang="de-DE" sz="2200" b="1" dirty="0"/>
              <a:t>Bewertung der Notwendigkeit und Verhältnismäßigkeit</a:t>
            </a:r>
          </a:p>
          <a:p>
            <a:pPr lvl="1">
              <a:buFont typeface="Arial" panose="020B0604020202020204" pitchFamily="34" charset="0"/>
              <a:buChar char="•"/>
            </a:pPr>
            <a:r>
              <a:rPr lang="de-DE" sz="2200" b="1" dirty="0"/>
              <a:t>Risikobewertung</a:t>
            </a:r>
            <a:r>
              <a:rPr lang="de-DE" sz="2200" b="1" dirty="0">
                <a:solidFill>
                  <a:srgbClr val="0033CC"/>
                </a:solidFill>
              </a:rPr>
              <a:t/>
            </a:r>
            <a:br>
              <a:rPr lang="de-DE" sz="2200" b="1" dirty="0">
                <a:solidFill>
                  <a:srgbClr val="0033CC"/>
                </a:solidFill>
              </a:rPr>
            </a:br>
            <a:endParaRPr lang="de-DE" sz="2000"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50</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DS-GVO – Datenschutzfolgenabschätzung</a:t>
            </a:r>
          </a:p>
        </p:txBody>
      </p:sp>
    </p:spTree>
    <p:extLst>
      <p:ext uri="{BB962C8B-B14F-4D97-AF65-F5344CB8AC3E}">
        <p14:creationId xmlns:p14="http://schemas.microsoft.com/office/powerpoint/2010/main" val="187563966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186610"/>
            <a:ext cx="10515600" cy="3260034"/>
          </a:xfrm>
        </p:spPr>
        <p:txBody>
          <a:bodyPr/>
          <a:lstStyle/>
          <a:p>
            <a:pPr lvl="1">
              <a:buFont typeface="Arial" panose="020B0604020202020204" pitchFamily="34" charset="0"/>
              <a:buChar char="•"/>
            </a:pPr>
            <a:r>
              <a:rPr lang="de-DE" sz="2200" dirty="0" smtClean="0"/>
              <a:t>Analyse </a:t>
            </a:r>
            <a:r>
              <a:rPr lang="de-DE" sz="2200" dirty="0"/>
              <a:t>(Eintrittswahrscheinlichkeit, Schwere, s. EG 75), -Schutzbedarfsfeststellung, -Sicherheitsziele </a:t>
            </a:r>
            <a:br>
              <a:rPr lang="de-DE" sz="2200" dirty="0"/>
            </a:br>
            <a:r>
              <a:rPr lang="de-DE" sz="2200" dirty="0"/>
              <a:t>(s. Standard-Datenschutzmodell der Aufsichtsbehörden)</a:t>
            </a:r>
          </a:p>
          <a:p>
            <a:pPr lvl="1">
              <a:buFont typeface="Arial" panose="020B0604020202020204" pitchFamily="34" charset="0"/>
              <a:buChar char="•"/>
            </a:pPr>
            <a:r>
              <a:rPr lang="de-DE" sz="2200" b="1" dirty="0"/>
              <a:t>Auswahl von Maßnahmen</a:t>
            </a:r>
          </a:p>
          <a:p>
            <a:pPr lvl="1">
              <a:buFont typeface="Arial" panose="020B0604020202020204" pitchFamily="34" charset="0"/>
              <a:buChar char="•"/>
            </a:pPr>
            <a:r>
              <a:rPr lang="de-DE" sz="2200" b="1" dirty="0"/>
              <a:t>Dokumentation</a:t>
            </a:r>
            <a:endParaRPr lang="de-DE" sz="2200" dirty="0"/>
          </a:p>
          <a:p>
            <a:pPr marL="0" indent="0" fontAlgn="auto">
              <a:spcAft>
                <a:spcPts val="0"/>
              </a:spcAft>
              <a:buFont typeface="Arial" panose="020B0604020202020204" pitchFamily="34" charset="0"/>
              <a:buNone/>
              <a:defRPr/>
            </a:pPr>
            <a:r>
              <a:rPr lang="de-DE" sz="2200" b="1" dirty="0">
                <a:solidFill>
                  <a:srgbClr val="0033CC"/>
                </a:solidFill>
              </a:rPr>
              <a:t/>
            </a:r>
            <a:br>
              <a:rPr lang="de-DE" sz="2200" b="1" dirty="0">
                <a:solidFill>
                  <a:srgbClr val="0033CC"/>
                </a:solidFill>
              </a:rPr>
            </a:br>
            <a:endParaRPr lang="de-DE" sz="2000"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51</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DS-GVO – Datenschutzfolgenabschätzung</a:t>
            </a:r>
          </a:p>
        </p:txBody>
      </p:sp>
    </p:spTree>
    <p:extLst>
      <p:ext uri="{BB962C8B-B14F-4D97-AF65-F5344CB8AC3E}">
        <p14:creationId xmlns:p14="http://schemas.microsoft.com/office/powerpoint/2010/main" val="22164910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186610"/>
            <a:ext cx="10515600" cy="3260034"/>
          </a:xfrm>
        </p:spPr>
        <p:txBody>
          <a:bodyPr/>
          <a:lstStyle/>
          <a:p>
            <a:pPr marL="0" indent="0" fontAlgn="auto">
              <a:spcAft>
                <a:spcPts val="0"/>
              </a:spcAft>
              <a:buFont typeface="Arial" panose="020B0604020202020204" pitchFamily="34" charset="0"/>
              <a:buNone/>
              <a:defRPr/>
            </a:pPr>
            <a:r>
              <a:rPr lang="de-DE" dirty="0" smtClean="0"/>
              <a:t>Weiterhin </a:t>
            </a:r>
            <a:r>
              <a:rPr lang="de-DE" dirty="0"/>
              <a:t>ergibt sich ein erheblicher </a:t>
            </a:r>
            <a:r>
              <a:rPr lang="de-DE" dirty="0" smtClean="0"/>
              <a:t>Anpassungsbedarf </a:t>
            </a:r>
            <a:r>
              <a:rPr lang="de-DE" dirty="0"/>
              <a:t>im Rahmen des bereichs­spezifischen </a:t>
            </a:r>
            <a:r>
              <a:rPr lang="de-DE" dirty="0" smtClean="0"/>
              <a:t>Datenschutzrechts des Landes:</a:t>
            </a:r>
            <a:endParaRPr lang="de-DE" sz="1000" dirty="0"/>
          </a:p>
          <a:p>
            <a:pPr fontAlgn="auto">
              <a:spcAft>
                <a:spcPts val="0"/>
              </a:spcAft>
              <a:buFont typeface="Arial" panose="020B0604020202020204" pitchFamily="34" charset="0"/>
              <a:buChar char="•"/>
              <a:defRPr/>
            </a:pPr>
            <a:r>
              <a:rPr lang="de-DE" dirty="0" smtClean="0"/>
              <a:t>Dies </a:t>
            </a:r>
            <a:r>
              <a:rPr lang="de-DE" dirty="0"/>
              <a:t>betrifft z. B. Ausbildungs- und </a:t>
            </a:r>
            <a:r>
              <a:rPr lang="de-DE" dirty="0" smtClean="0"/>
              <a:t>Prüfungsverordnungen</a:t>
            </a:r>
            <a:r>
              <a:rPr lang="de-DE" dirty="0"/>
              <a:t>, </a:t>
            </a:r>
            <a:r>
              <a:rPr lang="de-DE" dirty="0" smtClean="0"/>
              <a:t/>
            </a:r>
            <a:br>
              <a:rPr lang="de-DE" dirty="0" smtClean="0"/>
            </a:br>
            <a:r>
              <a:rPr lang="de-DE" dirty="0" smtClean="0"/>
              <a:t>die </a:t>
            </a:r>
            <a:r>
              <a:rPr lang="de-DE" dirty="0"/>
              <a:t>auf die europarechtskonforme Umsetzung hin zu überprüfen sind.</a:t>
            </a:r>
          </a:p>
          <a:p>
            <a:pPr fontAlgn="auto">
              <a:spcAft>
                <a:spcPts val="0"/>
              </a:spcAft>
              <a:buFont typeface="Arial" panose="020B0604020202020204" pitchFamily="34" charset="0"/>
              <a:buChar char="•"/>
              <a:defRPr/>
            </a:pPr>
            <a:r>
              <a:rPr lang="de-DE" dirty="0" smtClean="0"/>
              <a:t>Dies </a:t>
            </a:r>
            <a:r>
              <a:rPr lang="de-DE" dirty="0"/>
              <a:t>betrifft z. B. Einsichtsrechte in die </a:t>
            </a:r>
            <a:r>
              <a:rPr lang="de-DE" dirty="0" smtClean="0"/>
              <a:t>Prüfungsakte </a:t>
            </a:r>
            <a:r>
              <a:rPr lang="de-DE" dirty="0"/>
              <a:t>durch Prüflinge</a:t>
            </a:r>
            <a:r>
              <a:rPr lang="de-DE" dirty="0" smtClean="0"/>
              <a:t>.</a:t>
            </a:r>
            <a:endParaRPr lang="de-DE" sz="30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52</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Anpassungsbedarf</a:t>
            </a:r>
          </a:p>
        </p:txBody>
      </p:sp>
    </p:spTree>
    <p:extLst>
      <p:ext uri="{BB962C8B-B14F-4D97-AF65-F5344CB8AC3E}">
        <p14:creationId xmlns:p14="http://schemas.microsoft.com/office/powerpoint/2010/main" val="9150842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186610"/>
            <a:ext cx="10515600" cy="3260034"/>
          </a:xfrm>
        </p:spPr>
        <p:txBody>
          <a:bodyPr/>
          <a:lstStyle/>
          <a:p>
            <a:pPr marL="0" indent="0" fontAlgn="auto">
              <a:spcAft>
                <a:spcPts val="0"/>
              </a:spcAft>
              <a:buFont typeface="Arial" panose="020B0604020202020204" pitchFamily="34" charset="0"/>
              <a:buNone/>
              <a:defRPr/>
            </a:pPr>
            <a:r>
              <a:rPr lang="de-DE" dirty="0" smtClean="0"/>
              <a:t>Aber auch auf kommunaler Ebene muss beispielsweise das Satzungsrecht auf seine Vereinbarkeit mit der DS-GVO geprüft werden:</a:t>
            </a:r>
          </a:p>
          <a:p>
            <a:pPr fontAlgn="auto">
              <a:spcAft>
                <a:spcPts val="0"/>
              </a:spcAft>
              <a:buFont typeface="Arial" panose="020B0604020202020204" pitchFamily="34" charset="0"/>
              <a:buChar char="•"/>
              <a:defRPr/>
            </a:pPr>
            <a:r>
              <a:rPr lang="de-DE" sz="2600" dirty="0" smtClean="0"/>
              <a:t>Dies </a:t>
            </a:r>
            <a:r>
              <a:rPr lang="de-DE" sz="2600" dirty="0"/>
              <a:t>betrifft z. B. </a:t>
            </a:r>
            <a:r>
              <a:rPr lang="de-DE" sz="2600" dirty="0" smtClean="0"/>
              <a:t>Gebührensatzungen – Fragen der Speicherung personenbezogener Daten etwa bei der Hundesteuer (Löschungsroutine!)</a:t>
            </a:r>
            <a:endParaRPr lang="de-DE" sz="2600" dirty="0"/>
          </a:p>
          <a:p>
            <a:pPr fontAlgn="auto">
              <a:spcAft>
                <a:spcPts val="0"/>
              </a:spcAft>
              <a:buFont typeface="Arial" panose="020B0604020202020204" pitchFamily="34" charset="0"/>
              <a:buChar char="•"/>
              <a:defRPr/>
            </a:pPr>
            <a:r>
              <a:rPr lang="de-DE" sz="2600" dirty="0" smtClean="0"/>
              <a:t>Videoaufzeichnungen/Einstellung von öffentlichen Ratssitzungen ins Internet</a:t>
            </a:r>
            <a:endParaRPr lang="de-DE" sz="26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53</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Anpassungsbedarf</a:t>
            </a:r>
          </a:p>
        </p:txBody>
      </p:sp>
    </p:spTree>
    <p:extLst>
      <p:ext uri="{BB962C8B-B14F-4D97-AF65-F5344CB8AC3E}">
        <p14:creationId xmlns:p14="http://schemas.microsoft.com/office/powerpoint/2010/main" val="345893031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186610"/>
            <a:ext cx="10515600" cy="3260034"/>
          </a:xfrm>
        </p:spPr>
        <p:txBody>
          <a:bodyPr/>
          <a:lstStyle/>
          <a:p>
            <a:pPr marL="0" indent="0" fontAlgn="auto">
              <a:spcAft>
                <a:spcPts val="0"/>
              </a:spcAft>
              <a:buFont typeface="Arial" panose="020B0604020202020204" pitchFamily="34" charset="0"/>
              <a:buNone/>
              <a:defRPr/>
            </a:pPr>
            <a:r>
              <a:rPr lang="de-DE" dirty="0" smtClean="0"/>
              <a:t>Der erste Schritt zur europarechtskonformen Anpassung des Datenschutzrechts ist mit dem am 6. Mai 2018 in Kraft tretenden Gesetz zur Organisationsfortentwicklung des Landesbeauf-tragten für den Datenschutz und zur Änderung des Informations-zugangsgesetzes Sachsen-Anhalt gemacht!</a:t>
            </a:r>
          </a:p>
          <a:p>
            <a:pPr marL="0" indent="0" fontAlgn="auto">
              <a:spcAft>
                <a:spcPts val="0"/>
              </a:spcAft>
              <a:buFont typeface="Arial" panose="020B0604020202020204" pitchFamily="34" charset="0"/>
              <a:buNone/>
              <a:defRPr/>
            </a:pPr>
            <a:r>
              <a:rPr lang="de-DE" sz="1800" dirty="0" smtClean="0"/>
              <a:t>Fundstelle:</a:t>
            </a:r>
          </a:p>
          <a:p>
            <a:pPr marL="0" indent="0" fontAlgn="auto">
              <a:spcAft>
                <a:spcPts val="0"/>
              </a:spcAft>
              <a:buFont typeface="Arial" panose="020B0604020202020204" pitchFamily="34" charset="0"/>
              <a:buNone/>
              <a:defRPr/>
            </a:pPr>
            <a:r>
              <a:rPr lang="de-DE" sz="1800" dirty="0" smtClean="0"/>
              <a:t>Gesetz zur Organisationsfortentwicklung des Landesbeauftragten für den Datenschutz und zur Änderung des Informationszugangsgesetzes Sachsen-Anhalt vom 21. Februar 2018 (GVBl. LSA       S. 10)  </a:t>
            </a:r>
            <a:endParaRPr lang="de-DE" sz="1800" dirty="0"/>
          </a:p>
          <a:p>
            <a:pPr marL="536575" indent="-536575">
              <a:lnSpc>
                <a:spcPct val="150000"/>
              </a:lnSpc>
              <a:buNone/>
            </a:pPr>
            <a:endParaRPr lang="de-DE" sz="30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54</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Gesetzgebung auf Landesebene</a:t>
            </a:r>
          </a:p>
        </p:txBody>
      </p:sp>
    </p:spTree>
    <p:extLst>
      <p:ext uri="{BB962C8B-B14F-4D97-AF65-F5344CB8AC3E}">
        <p14:creationId xmlns:p14="http://schemas.microsoft.com/office/powerpoint/2010/main" val="3469299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186610"/>
            <a:ext cx="10515600" cy="3260034"/>
          </a:xfrm>
        </p:spPr>
        <p:txBody>
          <a:bodyPr/>
          <a:lstStyle/>
          <a:p>
            <a:pPr marL="0" indent="0" fontAlgn="auto">
              <a:spcAft>
                <a:spcPts val="0"/>
              </a:spcAft>
              <a:buFont typeface="Arial" panose="020B0604020202020204" pitchFamily="34" charset="0"/>
              <a:buNone/>
              <a:defRPr/>
            </a:pPr>
            <a:r>
              <a:rPr lang="de-DE" dirty="0" smtClean="0"/>
              <a:t>Der Landesbeauftragte für den Datenschutz wird von einer reinen Beschwerdestelle zu einer echten Aufsichtsbehörde mit Anordnungsbefugnissen umgewandelt (§ 22 Abs. 1 DSG LSA nimmt die Artikel 57 und 58 DS-GVO in Bezug).</a:t>
            </a:r>
          </a:p>
          <a:p>
            <a:pPr marL="0" indent="0" fontAlgn="auto">
              <a:spcAft>
                <a:spcPts val="0"/>
              </a:spcAft>
              <a:buFont typeface="Arial" panose="020B0604020202020204" pitchFamily="34" charset="0"/>
              <a:buNone/>
              <a:defRPr/>
            </a:pPr>
            <a:r>
              <a:rPr lang="de-DE" dirty="0" smtClean="0"/>
              <a:t>Er wird aus der Landtagsverwaltung ausgegliedert und wird nunmehr organisatorisch zu einer eigenständigen Behörde umgebaut (§ 20 Abs. 3 und 4 DSG LSA </a:t>
            </a:r>
            <a:r>
              <a:rPr lang="de-DE" dirty="0"/>
              <a:t>)</a:t>
            </a:r>
            <a:endParaRPr lang="de-DE" sz="30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55</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Aufsichtsbehörde</a:t>
            </a:r>
          </a:p>
        </p:txBody>
      </p:sp>
    </p:spTree>
    <p:extLst>
      <p:ext uri="{BB962C8B-B14F-4D97-AF65-F5344CB8AC3E}">
        <p14:creationId xmlns:p14="http://schemas.microsoft.com/office/powerpoint/2010/main" val="32500315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186610"/>
            <a:ext cx="10515600" cy="3260034"/>
          </a:xfrm>
        </p:spPr>
        <p:txBody>
          <a:bodyPr/>
          <a:lstStyle/>
          <a:p>
            <a:pPr marL="0" indent="0" fontAlgn="auto">
              <a:spcAft>
                <a:spcPts val="0"/>
              </a:spcAft>
              <a:buFont typeface="Arial" panose="020B0604020202020204" pitchFamily="34" charset="0"/>
              <a:buNone/>
              <a:defRPr/>
            </a:pPr>
            <a:r>
              <a:rPr lang="de-DE" sz="2400" dirty="0" smtClean="0"/>
              <a:t>Ausgewählte Befugnisse im Einzelnen aus Artikel 58 Abs. 2 DS-GVO</a:t>
            </a:r>
          </a:p>
          <a:p>
            <a:pPr fontAlgn="auto">
              <a:spcAft>
                <a:spcPts val="0"/>
              </a:spcAft>
              <a:buFont typeface="Arial" panose="020B0604020202020204" pitchFamily="34" charset="0"/>
              <a:buChar char="•"/>
              <a:defRPr/>
            </a:pPr>
            <a:r>
              <a:rPr lang="de-DE" sz="2400" dirty="0" smtClean="0"/>
              <a:t>Buchst. a)	Warnung vor einem datenschutzrechtlichen Verstoß</a:t>
            </a:r>
          </a:p>
          <a:p>
            <a:pPr fontAlgn="auto">
              <a:spcAft>
                <a:spcPts val="0"/>
              </a:spcAft>
              <a:buFont typeface="Arial" panose="020B0604020202020204" pitchFamily="34" charset="0"/>
              <a:buChar char="•"/>
              <a:defRPr/>
            </a:pPr>
            <a:r>
              <a:rPr lang="de-DE" sz="2400" dirty="0" smtClean="0"/>
              <a:t>Buchst. b) 	Verwarnung bei einem schon begangenen Verstoß</a:t>
            </a:r>
          </a:p>
          <a:p>
            <a:pPr fontAlgn="auto">
              <a:spcAft>
                <a:spcPts val="0"/>
              </a:spcAft>
              <a:buFont typeface="Arial" panose="020B0604020202020204" pitchFamily="34" charset="0"/>
              <a:buChar char="•"/>
              <a:defRPr/>
            </a:pPr>
            <a:r>
              <a:rPr lang="de-DE" sz="2400" dirty="0" smtClean="0"/>
              <a:t>Buchst. d) 	Anweisung, Verarbeitungsvorgänge datenschutzkonform 			auszugestalten</a:t>
            </a:r>
          </a:p>
          <a:p>
            <a:pPr fontAlgn="auto">
              <a:spcAft>
                <a:spcPts val="0"/>
              </a:spcAft>
              <a:buFont typeface="Arial" panose="020B0604020202020204" pitchFamily="34" charset="0"/>
              <a:buChar char="•"/>
              <a:defRPr/>
            </a:pPr>
            <a:r>
              <a:rPr lang="de-DE" sz="2400" dirty="0" smtClean="0"/>
              <a:t>Buchst. f)	Beschränkung oder Verbot einer datenschutzwidrigen 			Verarbeitung</a:t>
            </a:r>
          </a:p>
          <a:p>
            <a:pPr marL="0" indent="0" fontAlgn="auto">
              <a:spcAft>
                <a:spcPts val="0"/>
              </a:spcAft>
              <a:buFont typeface="Arial" panose="020B0604020202020204" pitchFamily="34" charset="0"/>
              <a:buNone/>
              <a:defRPr/>
            </a:pPr>
            <a:endParaRPr lang="de-DE" sz="2400"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56</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Aufsichtsbehörde</a:t>
            </a:r>
          </a:p>
        </p:txBody>
      </p:sp>
    </p:spTree>
    <p:extLst>
      <p:ext uri="{BB962C8B-B14F-4D97-AF65-F5344CB8AC3E}">
        <p14:creationId xmlns:p14="http://schemas.microsoft.com/office/powerpoint/2010/main" val="364706762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186610"/>
            <a:ext cx="10515600" cy="3260034"/>
          </a:xfrm>
        </p:spPr>
        <p:txBody>
          <a:bodyPr/>
          <a:lstStyle/>
          <a:p>
            <a:pPr marL="0" indent="0" fontAlgn="auto">
              <a:spcAft>
                <a:spcPts val="0"/>
              </a:spcAft>
              <a:buFont typeface="Arial" panose="020B0604020202020204" pitchFamily="34" charset="0"/>
              <a:buNone/>
              <a:defRPr/>
            </a:pPr>
            <a:r>
              <a:rPr lang="de-DE" dirty="0" smtClean="0"/>
              <a:t>Der Landesbeauftragte für den Datenschutz kann auch gegenüber Behörden der unmittelbaren wie der mittelbaren Landesverwaltung rechtsverbindliche Anordnungen treffen, die auf dem Verwaltungsrechtsweg voll justiziabel sind (§ 31 b DSG LSA)</a:t>
            </a:r>
            <a:endParaRPr lang="de-DE" dirty="0"/>
          </a:p>
          <a:p>
            <a:pPr marL="0" indent="0" fontAlgn="auto">
              <a:spcAft>
                <a:spcPts val="0"/>
              </a:spcAft>
              <a:buFont typeface="Arial" panose="020B0604020202020204" pitchFamily="34" charset="0"/>
              <a:buNone/>
              <a:defRPr/>
            </a:pPr>
            <a:r>
              <a:rPr lang="de-DE" dirty="0" smtClean="0"/>
              <a:t>Einzig die Verhängung von Geldbußen gegen Behörden wird nicht zugelassen (§ 22 Abs. 1 Satz 3 DSG LSA) </a:t>
            </a:r>
            <a:endParaRPr lang="de-DE" sz="30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57</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Aufsichtsbehörde</a:t>
            </a:r>
          </a:p>
        </p:txBody>
      </p:sp>
    </p:spTree>
    <p:extLst>
      <p:ext uri="{BB962C8B-B14F-4D97-AF65-F5344CB8AC3E}">
        <p14:creationId xmlns:p14="http://schemas.microsoft.com/office/powerpoint/2010/main" val="281088436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0" y="2529457"/>
            <a:ext cx="10515600" cy="2852531"/>
          </a:xfrm>
        </p:spPr>
        <p:txBody>
          <a:bodyPr/>
          <a:lstStyle/>
          <a:p>
            <a:pPr marL="0" indent="0">
              <a:lnSpc>
                <a:spcPct val="100000"/>
              </a:lnSpc>
              <a:buNone/>
            </a:pPr>
            <a:r>
              <a:rPr lang="de-DE" sz="2000" dirty="0" smtClean="0"/>
              <a:t>Darf der LfD gegenüber unmittelbaren Landesbehörden Anordnungen treffen und sie auf Einhaltung der DS-GVO verklagen? Artikel 58 Abs. 5 DS-GVO!</a:t>
            </a:r>
          </a:p>
          <a:p>
            <a:pPr marL="0" indent="0">
              <a:lnSpc>
                <a:spcPct val="100000"/>
              </a:lnSpc>
              <a:buNone/>
            </a:pPr>
            <a:r>
              <a:rPr lang="de-DE" sz="2000" dirty="0" smtClean="0"/>
              <a:t>Grundsätzlich darf eine Behörde nicht gegenüber einer anderen Behörde desselben Trägers hoheitlich tätig werden. Es handelt sich im einen In-sich-Prozess!</a:t>
            </a:r>
          </a:p>
          <a:p>
            <a:pPr marL="0" indent="0">
              <a:lnSpc>
                <a:spcPct val="100000"/>
              </a:lnSpc>
              <a:buNone/>
            </a:pPr>
            <a:r>
              <a:rPr lang="de-DE" sz="2000" dirty="0" smtClean="0"/>
              <a:t>Hier durch § 30 Abs. 3 DSAG zugelassen, eine Landesbehörde prozessiert gegen eine andere Landesbehörde vor dem Verwaltungsgericht Magdeburg</a:t>
            </a:r>
          </a:p>
          <a:p>
            <a:pPr marL="0" indent="0">
              <a:lnSpc>
                <a:spcPct val="100000"/>
              </a:lnSpc>
              <a:buNone/>
            </a:pPr>
            <a:r>
              <a:rPr lang="de-DE" sz="2000" dirty="0" smtClean="0"/>
              <a:t>  </a:t>
            </a:r>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58</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Aufsichtsbehörde</a:t>
            </a:r>
          </a:p>
        </p:txBody>
      </p:sp>
    </p:spTree>
    <p:extLst>
      <p:ext uri="{BB962C8B-B14F-4D97-AF65-F5344CB8AC3E}">
        <p14:creationId xmlns:p14="http://schemas.microsoft.com/office/powerpoint/2010/main" val="5658753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0" y="2529457"/>
            <a:ext cx="10515600" cy="2852531"/>
          </a:xfrm>
        </p:spPr>
        <p:txBody>
          <a:bodyPr/>
          <a:lstStyle/>
          <a:p>
            <a:pPr marL="0" indent="0">
              <a:lnSpc>
                <a:spcPct val="100000"/>
              </a:lnSpc>
              <a:buNone/>
            </a:pPr>
            <a:r>
              <a:rPr lang="de-DE" sz="2000" dirty="0"/>
              <a:t>Frage: Kann der LfD bestandskräftige aufsichtsrechtliche Verfügungen vollstrecken. Vollstreckungshandlung einer Behörde gegenüber einer anderen Behörde ist unzulässig, wenn dadurch die Aufgabenerledigung unmöglich wird (§ 21 VwVG LSA)</a:t>
            </a:r>
          </a:p>
          <a:p>
            <a:pPr marL="0" indent="0">
              <a:lnSpc>
                <a:spcPct val="100000"/>
              </a:lnSpc>
              <a:buNone/>
            </a:pPr>
            <a:r>
              <a:rPr lang="de-DE" sz="2000" dirty="0" smtClean="0"/>
              <a:t>Datenschutzaufsicht darf also nicht den Netzstecker bei der Verarbeitung von personenbezogenen Daten ziehen.</a:t>
            </a:r>
          </a:p>
          <a:p>
            <a:pPr marL="0" indent="0">
              <a:lnSpc>
                <a:spcPct val="100000"/>
              </a:lnSpc>
              <a:buNone/>
            </a:pPr>
            <a:r>
              <a:rPr lang="de-DE" sz="2000" dirty="0" smtClean="0"/>
              <a:t>§ 30 Abs. 3 Satz 2 DSAG räumt der Aufsicht die Feststellungsklage ein!  </a:t>
            </a:r>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59</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Aufsichtsbehörde</a:t>
            </a:r>
          </a:p>
        </p:txBody>
      </p:sp>
    </p:spTree>
    <p:extLst>
      <p:ext uri="{BB962C8B-B14F-4D97-AF65-F5344CB8AC3E}">
        <p14:creationId xmlns:p14="http://schemas.microsoft.com/office/powerpoint/2010/main" val="336443212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365513"/>
            <a:ext cx="10515600" cy="2887620"/>
          </a:xfrm>
        </p:spPr>
        <p:txBody>
          <a:bodyPr/>
          <a:lstStyle/>
          <a:p>
            <a:r>
              <a:rPr lang="de-DE" sz="2400" dirty="0" smtClean="0"/>
              <a:t>Jeder bestellt heute Waren im Internet, nutzt Musikangebote, nutzt das Handy zur Routenwahl, lädt sich Apps herunter, sammelt payback-Punkte via Handy; die Spuren im Netz sind vielfältig. </a:t>
            </a:r>
            <a:endParaRPr lang="de-DE" sz="2400" dirty="0"/>
          </a:p>
          <a:p>
            <a:r>
              <a:rPr lang="de-DE" sz="2400" dirty="0"/>
              <a:t>Die Nutzer sind heute weltweit unterwegs und die Server  (Cloud, E-Mail, social networks, Dienste) stehen auf der ganzen Welt, nicht nur in Deutschland oder Europa. </a:t>
            </a:r>
          </a:p>
          <a:p>
            <a:pPr marL="0" lvl="0" indent="0" algn="just" eaLnBrk="1" fontAlgn="auto" hangingPunct="1">
              <a:lnSpc>
                <a:spcPct val="100000"/>
              </a:lnSpc>
              <a:spcBef>
                <a:spcPct val="20000"/>
              </a:spcBef>
              <a:spcAft>
                <a:spcPts val="0"/>
              </a:spcAft>
              <a:buNone/>
              <a:defRPr/>
            </a:pPr>
            <a:r>
              <a:rPr lang="de-DE" sz="2300" dirty="0" smtClean="0">
                <a:solidFill>
                  <a:prstClr val="black"/>
                </a:solidFill>
                <a:latin typeface="Arial"/>
                <a:ea typeface="Calibri"/>
                <a:cs typeface="+mn-cs"/>
              </a:rPr>
              <a:t>Das einzelne Datum mag belanglos sein; die Datenverknüpfung lässt ein Persönlichkeitsprofil entstehen.</a:t>
            </a:r>
            <a:endParaRPr lang="de-DE" sz="2300" dirty="0">
              <a:solidFill>
                <a:prstClr val="black"/>
              </a:solidFill>
              <a:latin typeface="Arial"/>
              <a:ea typeface="Calibri"/>
              <a:cs typeface="+mn-cs"/>
            </a:endParaRPr>
          </a:p>
          <a:p>
            <a:pPr marL="536575" indent="-536575">
              <a:lnSpc>
                <a:spcPct val="150000"/>
              </a:lnSpc>
              <a:buNone/>
            </a:pPr>
            <a:endParaRPr lang="de-DE" sz="30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6</a:t>
            </a:fld>
            <a:endParaRPr lang="de-DE" dirty="0"/>
          </a:p>
        </p:txBody>
      </p:sp>
      <p:sp>
        <p:nvSpPr>
          <p:cNvPr id="8" name="Titel 1"/>
          <p:cNvSpPr>
            <a:spLocks noGrp="1"/>
          </p:cNvSpPr>
          <p:nvPr>
            <p:ph type="title"/>
          </p:nvPr>
        </p:nvSpPr>
        <p:spPr>
          <a:xfrm>
            <a:off x="805070" y="1202635"/>
            <a:ext cx="10535478" cy="874643"/>
          </a:xfrm>
        </p:spPr>
        <p:txBody>
          <a:bodyPr/>
          <a:lstStyle/>
          <a:p>
            <a:pPr algn="ctr"/>
            <a:r>
              <a:rPr lang="de-DE" altLang="de-DE" sz="3600" b="1" dirty="0" smtClean="0"/>
              <a:t>DS-GVO</a:t>
            </a:r>
            <a:r>
              <a:rPr lang="de-DE" altLang="de-DE" sz="3600" b="1" dirty="0"/>
              <a:t> </a:t>
            </a:r>
            <a:r>
              <a:rPr lang="de-DE" altLang="de-DE" sz="3600" b="1" dirty="0" smtClean="0"/>
              <a:t> „Gläserner Kunde“</a:t>
            </a:r>
          </a:p>
        </p:txBody>
      </p:sp>
    </p:spTree>
    <p:extLst>
      <p:ext uri="{BB962C8B-B14F-4D97-AF65-F5344CB8AC3E}">
        <p14:creationId xmlns:p14="http://schemas.microsoft.com/office/powerpoint/2010/main" val="353575565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0" y="2529457"/>
            <a:ext cx="10515600" cy="2852531"/>
          </a:xfrm>
        </p:spPr>
        <p:txBody>
          <a:bodyPr/>
          <a:lstStyle/>
          <a:p>
            <a:pPr marL="0" indent="0">
              <a:lnSpc>
                <a:spcPct val="100000"/>
              </a:lnSpc>
              <a:buNone/>
            </a:pPr>
            <a:r>
              <a:rPr lang="de-DE" sz="2000" dirty="0" smtClean="0"/>
              <a:t>Zusammenarbeit der 27 nationalen Aufsichtsbehörden wird durch den Europäischen Datenschutzausschuss sichergestellt:</a:t>
            </a:r>
          </a:p>
          <a:p>
            <a:pPr marL="0" indent="0">
              <a:lnSpc>
                <a:spcPct val="100000"/>
              </a:lnSpc>
              <a:buNone/>
            </a:pPr>
            <a:r>
              <a:rPr lang="de-DE" sz="2000" dirty="0" smtClean="0"/>
              <a:t>Schlichtungsgremien für divergierende Rechtsansichten der Aufsichtsbehörden.</a:t>
            </a:r>
          </a:p>
          <a:p>
            <a:pPr marL="0" indent="0">
              <a:lnSpc>
                <a:spcPct val="100000"/>
              </a:lnSpc>
              <a:buNone/>
            </a:pPr>
            <a:r>
              <a:rPr lang="de-DE" sz="2000" dirty="0" smtClean="0"/>
              <a:t>Kohärenzverfahren nach Artikel 63 DS-GVO</a:t>
            </a:r>
          </a:p>
          <a:p>
            <a:pPr marL="0" indent="0">
              <a:lnSpc>
                <a:spcPct val="100000"/>
              </a:lnSpc>
              <a:buNone/>
            </a:pPr>
            <a:r>
              <a:rPr lang="de-DE" sz="2000" dirty="0" smtClean="0"/>
              <a:t>Deutschland wird durch den Bundesbeauftragten für den Datenschutz vertreten.</a:t>
            </a:r>
          </a:p>
          <a:p>
            <a:pPr marL="0" indent="0">
              <a:lnSpc>
                <a:spcPct val="100000"/>
              </a:lnSpc>
              <a:buNone/>
            </a:pPr>
            <a:r>
              <a:rPr lang="de-DE" sz="2000" dirty="0" smtClean="0"/>
              <a:t>Der Bundesrat wählt einen Vertreter (bisher noch nicht geschehen!)  </a:t>
            </a:r>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60</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Aufsichtsbehörden</a:t>
            </a:r>
          </a:p>
        </p:txBody>
      </p:sp>
    </p:spTree>
    <p:extLst>
      <p:ext uri="{BB962C8B-B14F-4D97-AF65-F5344CB8AC3E}">
        <p14:creationId xmlns:p14="http://schemas.microsoft.com/office/powerpoint/2010/main" val="95630634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0" y="2529457"/>
            <a:ext cx="10515600" cy="2852531"/>
          </a:xfrm>
        </p:spPr>
        <p:txBody>
          <a:bodyPr/>
          <a:lstStyle/>
          <a:p>
            <a:pPr marL="0" indent="0">
              <a:lnSpc>
                <a:spcPct val="100000"/>
              </a:lnSpc>
              <a:buNone/>
            </a:pPr>
            <a:r>
              <a:rPr lang="de-DE" sz="1800" b="1" dirty="0" smtClean="0"/>
              <a:t>Artikel 82 DS-GVO Haftung und Recht auf Schadensersatz</a:t>
            </a:r>
          </a:p>
          <a:p>
            <a:pPr marL="0" indent="0">
              <a:lnSpc>
                <a:spcPct val="100000"/>
              </a:lnSpc>
              <a:buNone/>
            </a:pPr>
            <a:r>
              <a:rPr lang="de-DE" sz="1800" dirty="0" smtClean="0"/>
              <a:t>Bei mehreren Verantwortlichen haftet jeder auf die gesamte Summe, gesamtschuldnerische Haftung mit internem Regress </a:t>
            </a:r>
            <a:r>
              <a:rPr lang="de-DE" sz="1800" dirty="0"/>
              <a:t>(</a:t>
            </a:r>
            <a:r>
              <a:rPr lang="de-DE" sz="1800" dirty="0" smtClean="0"/>
              <a:t>Artikel 82 Abs. 4 und Abs. 5 DS-GVO)</a:t>
            </a:r>
            <a:endParaRPr lang="de-DE" sz="1800" dirty="0"/>
          </a:p>
          <a:p>
            <a:pPr marL="0" indent="0">
              <a:lnSpc>
                <a:spcPct val="100000"/>
              </a:lnSpc>
              <a:buNone/>
            </a:pPr>
            <a:r>
              <a:rPr lang="de-DE" sz="1800" b="1" dirty="0" smtClean="0"/>
              <a:t>Artikel 83 DS-GVO Bußgelder</a:t>
            </a:r>
          </a:p>
          <a:p>
            <a:pPr marL="0" indent="0">
              <a:lnSpc>
                <a:spcPct val="100000"/>
              </a:lnSpc>
              <a:buNone/>
            </a:pPr>
            <a:r>
              <a:rPr lang="de-DE" sz="1800" dirty="0" smtClean="0"/>
              <a:t>(Ausschluss nach Artikel 83 Abs. 7 DS-GVO für den Bereich der öffentlichen Verwaltung möglich, ausgeschlossen durch DSAG) </a:t>
            </a:r>
          </a:p>
          <a:p>
            <a:pPr marL="0" indent="0">
              <a:lnSpc>
                <a:spcPct val="100000"/>
              </a:lnSpc>
              <a:buNone/>
            </a:pPr>
            <a:r>
              <a:rPr lang="de-DE" sz="1800" dirty="0" smtClean="0"/>
              <a:t>10.000.000 Euro oder 2% des Jahresumsatzes</a:t>
            </a:r>
          </a:p>
          <a:p>
            <a:pPr marL="0" indent="0">
              <a:lnSpc>
                <a:spcPct val="100000"/>
              </a:lnSpc>
              <a:buNone/>
            </a:pPr>
            <a:r>
              <a:rPr lang="de-DE" sz="1800" dirty="0" smtClean="0"/>
              <a:t>20.000.000 Euro oder 4 % des Jahresumsatzes </a:t>
            </a:r>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61</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Weitere Sanktionen</a:t>
            </a:r>
          </a:p>
        </p:txBody>
      </p:sp>
    </p:spTree>
    <p:extLst>
      <p:ext uri="{BB962C8B-B14F-4D97-AF65-F5344CB8AC3E}">
        <p14:creationId xmlns:p14="http://schemas.microsoft.com/office/powerpoint/2010/main" val="22594136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594112"/>
            <a:ext cx="10515600" cy="2852531"/>
          </a:xfrm>
        </p:spPr>
        <p:txBody>
          <a:bodyPr/>
          <a:lstStyle/>
          <a:p>
            <a:pPr marL="0" indent="0">
              <a:lnSpc>
                <a:spcPct val="150000"/>
              </a:lnSpc>
              <a:buNone/>
            </a:pPr>
            <a:r>
              <a:rPr lang="de-DE" sz="3200" dirty="0"/>
              <a:t>Die Abgrenzung zwischen dem </a:t>
            </a:r>
            <a:r>
              <a:rPr lang="de-DE" sz="3200" dirty="0" smtClean="0"/>
              <a:t>Datenschutz-Grundverordnungs-Ausfüllungsgesetz </a:t>
            </a:r>
            <a:r>
              <a:rPr lang="de-DE" sz="3200" dirty="0"/>
              <a:t>und dem </a:t>
            </a:r>
            <a:r>
              <a:rPr lang="de-DE" sz="3200" dirty="0" smtClean="0"/>
              <a:t> Datenschutzrichtlinienumsetzungsgesetz </a:t>
            </a:r>
            <a:r>
              <a:rPr lang="de-DE" sz="3200" dirty="0"/>
              <a:t>erfolgt nicht behördenbezogen, sondern aufgabenbezogen</a:t>
            </a:r>
            <a:r>
              <a:rPr lang="de-DE" sz="3200" dirty="0" smtClean="0"/>
              <a:t>.</a:t>
            </a:r>
            <a:endParaRPr lang="de-DE" sz="30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62</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Wann ist welches Gesetz einschlägig?</a:t>
            </a:r>
          </a:p>
        </p:txBody>
      </p:sp>
    </p:spTree>
    <p:extLst>
      <p:ext uri="{BB962C8B-B14F-4D97-AF65-F5344CB8AC3E}">
        <p14:creationId xmlns:p14="http://schemas.microsoft.com/office/powerpoint/2010/main" val="209009202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266122"/>
            <a:ext cx="10515600" cy="3180521"/>
          </a:xfrm>
        </p:spPr>
        <p:txBody>
          <a:bodyPr/>
          <a:lstStyle/>
          <a:p>
            <a:pPr marL="0" indent="0">
              <a:lnSpc>
                <a:spcPct val="100000"/>
              </a:lnSpc>
              <a:buNone/>
            </a:pPr>
            <a:r>
              <a:rPr lang="de-DE" sz="1800" b="1" kern="900" dirty="0" smtClean="0"/>
              <a:t>Beispiele für datenschutzrelevante Sachverhalt innerhalb der unmittelbaren Landesverwaltung:</a:t>
            </a:r>
          </a:p>
          <a:p>
            <a:pPr>
              <a:lnSpc>
                <a:spcPct val="100000"/>
              </a:lnSpc>
            </a:pPr>
            <a:r>
              <a:rPr lang="de-DE" sz="1800" b="1" kern="900" dirty="0" smtClean="0"/>
              <a:t>Im LKA werden Personalakten der Polizeivollzugsbeamten bearbeitet </a:t>
            </a:r>
          </a:p>
          <a:p>
            <a:pPr>
              <a:lnSpc>
                <a:spcPct val="100000"/>
              </a:lnSpc>
              <a:buFont typeface="Wingdings"/>
              <a:buChar char="Ø"/>
            </a:pPr>
            <a:r>
              <a:rPr lang="de-DE" sz="1800" b="1" kern="900" dirty="0" smtClean="0"/>
              <a:t>einschlägig ist unmittelbar die DS-GVO und das Datenschutz-Grundverordnungs-Ausfüllungsgesetz</a:t>
            </a:r>
          </a:p>
          <a:p>
            <a:pPr>
              <a:lnSpc>
                <a:spcPct val="100000"/>
              </a:lnSpc>
            </a:pPr>
            <a:r>
              <a:rPr lang="de-DE" sz="1800" b="1" kern="900" dirty="0" smtClean="0"/>
              <a:t>Im LKA wird die organisierte Bandenkriminalität verfolgt</a:t>
            </a:r>
          </a:p>
          <a:p>
            <a:pPr>
              <a:lnSpc>
                <a:spcPct val="100000"/>
              </a:lnSpc>
              <a:buFont typeface="Wingdings" panose="05000000000000000000" pitchFamily="2" charset="2"/>
              <a:buChar char="Ø"/>
            </a:pPr>
            <a:r>
              <a:rPr lang="de-DE" sz="1800" b="1" kern="900" dirty="0" smtClean="0"/>
              <a:t>einschlägig ist das Datenschutzrichtlinienumsetzungsgesetz als Umsetzungsakt der JI-Richtlinie auf Landesebene (z.B. für Fragen der Datenübermittlung an andere Behörden)</a:t>
            </a:r>
            <a:endParaRPr lang="de-DE" sz="1800" b="1" kern="900"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63</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Wann ist welches Gesetz einschlägig?</a:t>
            </a:r>
          </a:p>
        </p:txBody>
      </p:sp>
    </p:spTree>
    <p:extLst>
      <p:ext uri="{BB962C8B-B14F-4D97-AF65-F5344CB8AC3E}">
        <p14:creationId xmlns:p14="http://schemas.microsoft.com/office/powerpoint/2010/main" val="351611692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657671"/>
            <a:ext cx="6096000" cy="1200329"/>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266122"/>
            <a:ext cx="10515600" cy="3180521"/>
          </a:xfrm>
        </p:spPr>
        <p:txBody>
          <a:bodyPr/>
          <a:lstStyle/>
          <a:p>
            <a:pPr marL="0" indent="0">
              <a:lnSpc>
                <a:spcPct val="150000"/>
              </a:lnSpc>
              <a:buNone/>
            </a:pPr>
            <a:r>
              <a:rPr lang="de-DE" sz="1600" dirty="0" smtClean="0"/>
              <a:t>EuGH urteilt auf Vorlage des Bundesverwaltungsgericht zu einer Fan Page, die eine in Schleswig-Holstein ansässige Wirtschaftsakademie bei Facebook Europe angelegt hat.</a:t>
            </a:r>
          </a:p>
          <a:p>
            <a:pPr marL="0" indent="0">
              <a:lnSpc>
                <a:spcPct val="150000"/>
              </a:lnSpc>
              <a:buNone/>
            </a:pPr>
            <a:r>
              <a:rPr lang="de-DE" sz="1600" dirty="0" smtClean="0"/>
              <a:t>Sowohl die Wirtschaftsakademie als auch Facebook sind verantwortlich im Sinne der DS-GVO. Die Wirtschaftsakademie verarbeitet durch die Zulieferung von Besucherdaten durch Auswertungen von Facebook ebenfalls personenbezogene Angaben.</a:t>
            </a:r>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64</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Ausgewählte Rechtsprechung</a:t>
            </a:r>
          </a:p>
        </p:txBody>
      </p:sp>
    </p:spTree>
    <p:extLst>
      <p:ext uri="{BB962C8B-B14F-4D97-AF65-F5344CB8AC3E}">
        <p14:creationId xmlns:p14="http://schemas.microsoft.com/office/powerpoint/2010/main" val="30419771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657671"/>
            <a:ext cx="6096000" cy="1200329"/>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266122"/>
            <a:ext cx="10515600" cy="3180521"/>
          </a:xfrm>
        </p:spPr>
        <p:txBody>
          <a:bodyPr/>
          <a:lstStyle/>
          <a:p>
            <a:pPr marL="536575" indent="-536575">
              <a:lnSpc>
                <a:spcPct val="150000"/>
              </a:lnSpc>
              <a:buNone/>
            </a:pPr>
            <a:r>
              <a:rPr lang="de-DE" sz="1500" b="1" dirty="0" smtClean="0"/>
              <a:t>Urteil VG Hannover vom 13. März 2019</a:t>
            </a:r>
          </a:p>
          <a:p>
            <a:pPr marL="0" indent="0">
              <a:lnSpc>
                <a:spcPct val="100000"/>
              </a:lnSpc>
              <a:buNone/>
            </a:pPr>
            <a:r>
              <a:rPr lang="de-DE" sz="1800" dirty="0" smtClean="0"/>
              <a:t>Ausgangsfall: Auf der B 6 werden alle Kennzeichen erfasst. Liegt dann ein Verstoß gegen die angeordnete Geschwindigkeit vor, wird ein Foto gemacht. Liegt kein Verstoß vor, wird das Kennzeichen gelöscht.  </a:t>
            </a:r>
          </a:p>
          <a:p>
            <a:pPr marL="0" indent="0">
              <a:lnSpc>
                <a:spcPct val="100000"/>
              </a:lnSpc>
              <a:buNone/>
            </a:pPr>
            <a:r>
              <a:rPr lang="de-DE" sz="1800" dirty="0" smtClean="0"/>
              <a:t>Schon die anlasslose Speicherung jedes KFZ-Kennzeichens stellt einen Eingriff in das Recht auf informationelle Selbstbestimmung dar und bedarf der rechtlichen Grundlage.</a:t>
            </a:r>
          </a:p>
          <a:p>
            <a:pPr marL="0" indent="0">
              <a:lnSpc>
                <a:spcPct val="100000"/>
              </a:lnSpc>
              <a:buNone/>
            </a:pPr>
            <a:r>
              <a:rPr lang="de-DE" sz="1800" dirty="0" smtClean="0"/>
              <a:t>(Ausprägung des Grundsatzes, dass Eingriffe in Freiheit und Eigentum immer der gesetzlichen Grundlage bedürfen)</a:t>
            </a:r>
            <a:endParaRPr lang="de-DE" sz="1800"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65</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Ausgewählte Rechtsprechung</a:t>
            </a:r>
          </a:p>
        </p:txBody>
      </p:sp>
    </p:spTree>
    <p:extLst>
      <p:ext uri="{BB962C8B-B14F-4D97-AF65-F5344CB8AC3E}">
        <p14:creationId xmlns:p14="http://schemas.microsoft.com/office/powerpoint/2010/main" val="38724980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657671"/>
            <a:ext cx="6096000" cy="1200329"/>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0" y="1942849"/>
            <a:ext cx="10515600" cy="3180521"/>
          </a:xfrm>
        </p:spPr>
        <p:txBody>
          <a:bodyPr/>
          <a:lstStyle/>
          <a:p>
            <a:pPr marL="0" indent="0">
              <a:buNone/>
            </a:pPr>
            <a:r>
              <a:rPr lang="de-DE" sz="1800" b="1" dirty="0"/>
              <a:t>Das Kunsturhebergesetz (KUG) und die Grundsätze der Rechtsprechung dazu bleiben auch unter der Datenschutz-Grundverordnung (DSGVO) weiter anwendbar. Das </a:t>
            </a:r>
            <a:r>
              <a:rPr lang="de-DE" sz="1800" b="1" dirty="0" smtClean="0"/>
              <a:t>hat das OLG Köln mittlerweile bestätigt</a:t>
            </a:r>
            <a:r>
              <a:rPr lang="de-DE" sz="1800" b="1" dirty="0"/>
              <a:t>. </a:t>
            </a:r>
            <a:endParaRPr lang="de-DE" sz="1800" dirty="0"/>
          </a:p>
          <a:p>
            <a:pPr marL="0" indent="0">
              <a:buNone/>
            </a:pPr>
            <a:r>
              <a:rPr lang="de-DE" sz="1800" b="1" dirty="0"/>
              <a:t>OLG Köln</a:t>
            </a:r>
          </a:p>
          <a:p>
            <a:pPr marL="0" indent="0">
              <a:buNone/>
            </a:pPr>
            <a:r>
              <a:rPr lang="de-DE" sz="1800" dirty="0"/>
              <a:t>Das Kunsturhebergesetz (KunstUrhG) sieht in § 23 Ausnahmen vor, nach denen auch ohne die Einwilligung der betroffenen Personen beispielsweise „Bildnisse aus dem Bereiche der </a:t>
            </a:r>
            <a:r>
              <a:rPr lang="de-DE" sz="1800" dirty="0" smtClean="0"/>
              <a:t>Zeitge-schichte</a:t>
            </a:r>
            <a:r>
              <a:rPr lang="de-DE" sz="1800" dirty="0"/>
              <a:t>“ und „Bilder, auf denen die Personen nur als Beiwerk neben einer Landschaft oder sonstigen Örtlichkeit erscheinen“ veröffentlicht werden dürfen.</a:t>
            </a:r>
          </a:p>
          <a:p>
            <a:pPr marL="0" indent="0">
              <a:buNone/>
            </a:pPr>
            <a:r>
              <a:rPr lang="de-DE" sz="1800" dirty="0"/>
              <a:t>Mit Anwendbarkeit der der DSGVO (EU-Datenschutz-Grundverordnung) entstand die Unsicherheit, ob man sich bei der Veröffentlichung von Bildern zu solchen journalistischen Zwecken weiter auf diese Ausnahmeregeln berufen kann. Mit seinem Beschluss vom 18. Juni 2018 (AZ: 15 W 27/18) stellte das OLG Köln nun fest, dass sich das KunstUrhG in eine Öffnungsklausel der DSGVO einfügt und somit weiter anwendbar bleibt.</a:t>
            </a:r>
          </a:p>
          <a:p>
            <a:pPr marL="0" indent="0">
              <a:lnSpc>
                <a:spcPct val="150000"/>
              </a:lnSpc>
              <a:buNone/>
            </a:pPr>
            <a:endParaRPr lang="de-DE" sz="18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66</a:t>
            </a:fld>
            <a:endParaRPr lang="de-DE" dirty="0"/>
          </a:p>
        </p:txBody>
      </p:sp>
      <p:sp>
        <p:nvSpPr>
          <p:cNvPr id="8" name="Titel 1"/>
          <p:cNvSpPr>
            <a:spLocks noGrp="1"/>
          </p:cNvSpPr>
          <p:nvPr>
            <p:ph type="title"/>
          </p:nvPr>
        </p:nvSpPr>
        <p:spPr>
          <a:xfrm>
            <a:off x="828261" y="1202635"/>
            <a:ext cx="10535478" cy="718530"/>
          </a:xfrm>
        </p:spPr>
        <p:txBody>
          <a:bodyPr/>
          <a:lstStyle/>
          <a:p>
            <a:pPr algn="ctr"/>
            <a:r>
              <a:rPr lang="de-DE" altLang="de-DE" sz="3600" b="1" dirty="0" smtClean="0"/>
              <a:t>Ausgewählte Rechtsprechung</a:t>
            </a:r>
          </a:p>
        </p:txBody>
      </p:sp>
    </p:spTree>
    <p:extLst>
      <p:ext uri="{BB962C8B-B14F-4D97-AF65-F5344CB8AC3E}">
        <p14:creationId xmlns:p14="http://schemas.microsoft.com/office/powerpoint/2010/main" val="40661325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657671"/>
            <a:ext cx="6096000" cy="1200329"/>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745841" y="2293831"/>
            <a:ext cx="10515600" cy="3180521"/>
          </a:xfrm>
        </p:spPr>
        <p:txBody>
          <a:bodyPr/>
          <a:lstStyle/>
          <a:p>
            <a:pPr marL="0" indent="0">
              <a:buNone/>
            </a:pPr>
            <a:r>
              <a:rPr lang="de-DE" sz="2000" dirty="0" smtClean="0"/>
              <a:t>Basis für diese Rechtsauffassung ist </a:t>
            </a:r>
            <a:r>
              <a:rPr lang="de-DE" sz="2000" dirty="0" smtClean="0">
                <a:hlinkClick r:id="rId3"/>
              </a:rPr>
              <a:t>Art</a:t>
            </a:r>
            <a:r>
              <a:rPr lang="de-DE" sz="2000" dirty="0">
                <a:hlinkClick r:id="rId3"/>
              </a:rPr>
              <a:t>. 85 DSGVO</a:t>
            </a:r>
            <a:r>
              <a:rPr lang="de-DE" sz="2000" dirty="0"/>
              <a:t>. </a:t>
            </a:r>
            <a:r>
              <a:rPr lang="de-DE" sz="2000" dirty="0" smtClean="0"/>
              <a:t>Der Artikel regelt die Verarbeitung personenbezogener Daten zum Zweck der Meinungsäußerung oder Informationsfreiheit </a:t>
            </a:r>
            <a:r>
              <a:rPr lang="de-DE" sz="2000" dirty="0"/>
              <a:t>aber wieder nicht inhaltlich – macht also keine materiell-rechtlichen Vorgaben – sondern ermächtigt (wie zuvor Art. 9 der Richtlinie RL 95/46/EG) als sog. Öffnungsklausel die Mitgliedstaaten, eigene Regelungen zu finden, den Datenschutz mit der Meinungs- und Informationsfreiheit in Einklang bringen.</a:t>
            </a:r>
          </a:p>
          <a:p>
            <a:pPr marL="0" indent="0">
              <a:buNone/>
            </a:pPr>
            <a:r>
              <a:rPr lang="de-DE" sz="2000" dirty="0"/>
              <a:t>Eine solche Regelung ist laut dem Beschluss des OLG Köln beispielsweise § 23 KunstUrhG. Das Gericht interpretiert Art. 85 DSGVO so, dass nicht nur neue, sondern auch bestehende Regelungen diese Öffnungsklausel füllen können</a:t>
            </a:r>
            <a:r>
              <a:rPr lang="de-DE" sz="1600" dirty="0"/>
              <a:t>.</a:t>
            </a:r>
          </a:p>
          <a:p>
            <a:pPr marL="0" indent="0">
              <a:lnSpc>
                <a:spcPct val="150000"/>
              </a:lnSpc>
              <a:buNone/>
            </a:pPr>
            <a:endParaRPr lang="de-DE" sz="15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67</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Ausgewählte Rechtsprechung</a:t>
            </a:r>
          </a:p>
        </p:txBody>
      </p:sp>
    </p:spTree>
    <p:extLst>
      <p:ext uri="{BB962C8B-B14F-4D97-AF65-F5344CB8AC3E}">
        <p14:creationId xmlns:p14="http://schemas.microsoft.com/office/powerpoint/2010/main" val="26845785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657671"/>
            <a:ext cx="6096000" cy="1200329"/>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266122"/>
            <a:ext cx="10515600" cy="3296025"/>
          </a:xfrm>
        </p:spPr>
        <p:txBody>
          <a:bodyPr/>
          <a:lstStyle/>
          <a:p>
            <a:pPr marL="666750" lvl="1" indent="-536575">
              <a:lnSpc>
                <a:spcPct val="150000"/>
              </a:lnSpc>
              <a:buNone/>
            </a:pPr>
            <a:r>
              <a:rPr lang="de-DE" sz="1600" dirty="0" smtClean="0"/>
              <a:t>DSAG		Datenschutz-Grundverordnungs-Ausfüllungsgesetz</a:t>
            </a:r>
          </a:p>
          <a:p>
            <a:pPr marL="666750" lvl="1" indent="-536575">
              <a:lnSpc>
                <a:spcPct val="150000"/>
              </a:lnSpc>
              <a:buNone/>
            </a:pPr>
            <a:r>
              <a:rPr lang="de-DE" sz="1600" dirty="0" smtClean="0"/>
              <a:t>DSB			behördlicher Datenschutzbeauftragter</a:t>
            </a:r>
          </a:p>
          <a:p>
            <a:pPr marL="666750" lvl="1" indent="-536575">
              <a:lnSpc>
                <a:spcPct val="150000"/>
              </a:lnSpc>
              <a:buNone/>
            </a:pPr>
            <a:r>
              <a:rPr lang="de-DE" sz="1600" dirty="0" smtClean="0"/>
              <a:t>DSG LSA	Datenschutzgesetz Sachsen-Anhalt (wird abgelöst durch DSAG und DSUG)</a:t>
            </a:r>
          </a:p>
          <a:p>
            <a:pPr marL="666750" lvl="1" indent="-536575">
              <a:lnSpc>
                <a:spcPct val="150000"/>
              </a:lnSpc>
              <a:buNone/>
            </a:pPr>
            <a:r>
              <a:rPr lang="de-DE" sz="1600" dirty="0" smtClean="0"/>
              <a:t>DSK			Datenschutzkonferenz (Beratungsgremium der 17 bundesdeutschen 					Datenschutzaufsichtsbehörden)</a:t>
            </a:r>
          </a:p>
          <a:p>
            <a:pPr marL="666750" lvl="1" indent="-536575">
              <a:lnSpc>
                <a:spcPct val="150000"/>
              </a:lnSpc>
              <a:buNone/>
            </a:pPr>
            <a:r>
              <a:rPr lang="de-DE" sz="1600" dirty="0" smtClean="0"/>
              <a:t>DS-GVO	Datenschutz-Grundverordnung (EU) 2016/679</a:t>
            </a:r>
          </a:p>
          <a:p>
            <a:pPr marL="666750" lvl="1" indent="-536575">
              <a:lnSpc>
                <a:spcPct val="150000"/>
              </a:lnSpc>
              <a:buNone/>
            </a:pPr>
            <a:r>
              <a:rPr lang="de-DE" sz="1600" dirty="0" smtClean="0"/>
              <a:t>DSUG		Datenschutzrichtlinienumsetzungsgesetz</a:t>
            </a:r>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68</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DS-GVO - Abkürzungen</a:t>
            </a:r>
          </a:p>
        </p:txBody>
      </p:sp>
    </p:spTree>
    <p:extLst>
      <p:ext uri="{BB962C8B-B14F-4D97-AF65-F5344CB8AC3E}">
        <p14:creationId xmlns:p14="http://schemas.microsoft.com/office/powerpoint/2010/main" val="231448943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657671"/>
            <a:ext cx="6096000" cy="1200329"/>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266122"/>
            <a:ext cx="10515600" cy="3180521"/>
          </a:xfrm>
        </p:spPr>
        <p:txBody>
          <a:bodyPr/>
          <a:lstStyle/>
          <a:p>
            <a:pPr marL="666750" lvl="1" indent="-536575">
              <a:lnSpc>
                <a:spcPct val="150000"/>
              </a:lnSpc>
              <a:buNone/>
            </a:pPr>
            <a:r>
              <a:rPr lang="de-DE" sz="1600" dirty="0"/>
              <a:t>EDA; EDSA	Europäischer Datenschutzausschutz (Besteht aus den 27 </a:t>
            </a:r>
            <a:r>
              <a:rPr lang="de-DE" sz="1600" dirty="0" smtClean="0"/>
              <a:t>Leitern der Datenschutzaufsichts-		behörden der EU-Mitgliedstaaten</a:t>
            </a:r>
            <a:r>
              <a:rPr lang="de-DE" sz="1600" dirty="0"/>
              <a:t>)</a:t>
            </a:r>
          </a:p>
          <a:p>
            <a:pPr marL="666750" lvl="1" indent="-536575">
              <a:lnSpc>
                <a:spcPct val="150000"/>
              </a:lnSpc>
              <a:buNone/>
            </a:pPr>
            <a:r>
              <a:rPr lang="de-DE" sz="1600" dirty="0" smtClean="0"/>
              <a:t>JI-Richtlinie</a:t>
            </a:r>
            <a:r>
              <a:rPr lang="de-DE" sz="1600" dirty="0"/>
              <a:t>	Richtlinie (EU) 2016/680 zum Schutz natürlicher Personen bei der Verarbeitung personen-			bezogener Daten durch die zuständigen Behörden zum Zwecke der Verhütung, Ermittlung, 			Aufdeckung oder Verfolgung von Straftaten oder der </a:t>
            </a:r>
            <a:r>
              <a:rPr lang="de-DE" sz="1600" dirty="0" smtClean="0"/>
              <a:t>Strafvollstreckung</a:t>
            </a:r>
          </a:p>
          <a:p>
            <a:pPr marL="666750" lvl="1" indent="-536575">
              <a:lnSpc>
                <a:spcPct val="150000"/>
              </a:lnSpc>
              <a:buNone/>
            </a:pPr>
            <a:r>
              <a:rPr lang="de-DE" sz="1600" dirty="0" smtClean="0"/>
              <a:t>LfD; BfD		Landesbeauftragter für den Datenschutz, Bundesbeauftragter für den Datenschutz </a:t>
            </a:r>
            <a:endParaRPr lang="de-DE" sz="1600" dirty="0"/>
          </a:p>
          <a:p>
            <a:pPr marL="666750" lvl="1" indent="-536575">
              <a:lnSpc>
                <a:spcPct val="150000"/>
              </a:lnSpc>
              <a:buNone/>
            </a:pPr>
            <a:r>
              <a:rPr lang="de-DE" sz="1600" dirty="0"/>
              <a:t>TOM			Technisch-Organisatorische Maßnahmen</a:t>
            </a:r>
          </a:p>
          <a:p>
            <a:pPr marL="666750" lvl="1" indent="-536575">
              <a:lnSpc>
                <a:spcPct val="150000"/>
              </a:lnSpc>
              <a:buNone/>
            </a:pPr>
            <a:endParaRPr lang="de-DE" sz="1600" dirty="0"/>
          </a:p>
          <a:p>
            <a:pPr marL="666750" lvl="1" indent="-536575">
              <a:lnSpc>
                <a:spcPct val="150000"/>
              </a:lnSpc>
              <a:buNone/>
            </a:pPr>
            <a:endParaRPr lang="de-DE" sz="1600" dirty="0" smtClean="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69</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DS-GVO - Abkürzungen</a:t>
            </a:r>
          </a:p>
        </p:txBody>
      </p:sp>
    </p:spTree>
    <p:extLst>
      <p:ext uri="{BB962C8B-B14F-4D97-AF65-F5344CB8AC3E}">
        <p14:creationId xmlns:p14="http://schemas.microsoft.com/office/powerpoint/2010/main" val="21690837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365513"/>
            <a:ext cx="10515600" cy="2887620"/>
          </a:xfrm>
        </p:spPr>
        <p:txBody>
          <a:bodyPr/>
          <a:lstStyle/>
          <a:p>
            <a:r>
              <a:rPr lang="de-DE" sz="2000" dirty="0" smtClean="0"/>
              <a:t>Beispiel: Käufe im Netz: Wer diesen Artikel, diese Reise bucht, kauft/bucht auch… (Vorschläge anhand der bisherigen Käufe oder Reisebuchungen)</a:t>
            </a:r>
            <a:endParaRPr lang="de-DE" sz="2000" dirty="0"/>
          </a:p>
          <a:p>
            <a:r>
              <a:rPr lang="de-DE" sz="2000" dirty="0" smtClean="0"/>
              <a:t>Beispiel payback Punkte via Handy: Einkaufsverhalten mit bevorzugten Einkaufsorten. </a:t>
            </a:r>
          </a:p>
          <a:p>
            <a:r>
              <a:rPr lang="de-DE" sz="2000" dirty="0" smtClean="0"/>
              <a:t>Facebook arbeitet an einem Bezahlsystem. Kryptowährung „Libra“</a:t>
            </a:r>
            <a:endParaRPr lang="de-DE" sz="2000" dirty="0"/>
          </a:p>
          <a:p>
            <a:pPr algn="just" eaLnBrk="1" fontAlgn="auto" hangingPunct="1">
              <a:lnSpc>
                <a:spcPct val="100000"/>
              </a:lnSpc>
              <a:spcBef>
                <a:spcPct val="20000"/>
              </a:spcBef>
              <a:spcAft>
                <a:spcPts val="0"/>
              </a:spcAft>
              <a:defRPr/>
            </a:pPr>
            <a:r>
              <a:rPr lang="de-DE" sz="2000" dirty="0"/>
              <a:t>Auch vermeintlich unverfängliche Klicks auf „Gefällt mir“ oder „Like“ geben höchstpersönliche Daten preis. Aus weniger als 100 Klicks können Forscher bereits mit einer Wahrscheinlichkeit von etwa 90 Prozent Hautfarbe, Beziehungsstatus, Religionszugehörigkeit, sexuelle Orientierung </a:t>
            </a:r>
            <a:r>
              <a:rPr lang="de-DE" sz="2000" dirty="0" smtClean="0"/>
              <a:t>und  </a:t>
            </a:r>
            <a:r>
              <a:rPr lang="de-DE" sz="2000" dirty="0"/>
              <a:t>z. B.  Drogenmissbrauch ermitteln. </a:t>
            </a:r>
          </a:p>
          <a:p>
            <a:pPr marL="0" lvl="0" indent="0" algn="just" eaLnBrk="1" fontAlgn="auto" hangingPunct="1">
              <a:lnSpc>
                <a:spcPct val="100000"/>
              </a:lnSpc>
              <a:spcBef>
                <a:spcPct val="20000"/>
              </a:spcBef>
              <a:spcAft>
                <a:spcPts val="0"/>
              </a:spcAft>
              <a:buNone/>
              <a:defRPr/>
            </a:pPr>
            <a:endParaRPr lang="de-DE" sz="2300" dirty="0">
              <a:solidFill>
                <a:prstClr val="black"/>
              </a:solidFill>
              <a:latin typeface="Arial"/>
              <a:ea typeface="Calibri"/>
              <a:cs typeface="+mn-cs"/>
            </a:endParaRPr>
          </a:p>
          <a:p>
            <a:pPr marL="536575" indent="-536575">
              <a:lnSpc>
                <a:spcPct val="150000"/>
              </a:lnSpc>
              <a:buNone/>
            </a:pPr>
            <a:endParaRPr lang="de-DE" sz="30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7</a:t>
            </a:fld>
            <a:endParaRPr lang="de-DE" dirty="0"/>
          </a:p>
        </p:txBody>
      </p:sp>
      <p:sp>
        <p:nvSpPr>
          <p:cNvPr id="8" name="Titel 1"/>
          <p:cNvSpPr>
            <a:spLocks noGrp="1"/>
          </p:cNvSpPr>
          <p:nvPr>
            <p:ph type="title"/>
          </p:nvPr>
        </p:nvSpPr>
        <p:spPr>
          <a:xfrm>
            <a:off x="805070" y="1202635"/>
            <a:ext cx="10535478" cy="874643"/>
          </a:xfrm>
        </p:spPr>
        <p:txBody>
          <a:bodyPr/>
          <a:lstStyle/>
          <a:p>
            <a:pPr algn="ctr"/>
            <a:r>
              <a:rPr lang="de-DE" altLang="de-DE" sz="3600" b="1" dirty="0" smtClean="0"/>
              <a:t>DS-GVO</a:t>
            </a:r>
            <a:r>
              <a:rPr lang="de-DE" altLang="de-DE" sz="3600" b="1" dirty="0"/>
              <a:t> </a:t>
            </a:r>
            <a:r>
              <a:rPr lang="de-DE" altLang="de-DE" sz="3600" b="1" dirty="0" smtClean="0"/>
              <a:t> „Elektronische Spuren im Netz“</a:t>
            </a:r>
          </a:p>
        </p:txBody>
      </p:sp>
    </p:spTree>
    <p:extLst>
      <p:ext uri="{BB962C8B-B14F-4D97-AF65-F5344CB8AC3E}">
        <p14:creationId xmlns:p14="http://schemas.microsoft.com/office/powerpoint/2010/main" val="351172881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657671"/>
            <a:ext cx="6096000" cy="1200329"/>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266122"/>
            <a:ext cx="10515600" cy="3180521"/>
          </a:xfrm>
        </p:spPr>
        <p:txBody>
          <a:bodyPr/>
          <a:lstStyle/>
          <a:p>
            <a:pPr eaLnBrk="1" hangingPunct="1">
              <a:spcBef>
                <a:spcPct val="0"/>
              </a:spcBef>
              <a:buClrTx/>
              <a:buSzTx/>
              <a:buFontTx/>
              <a:buNone/>
            </a:pPr>
            <a:r>
              <a:rPr lang="de-DE" altLang="de-DE" sz="1400" i="1" dirty="0">
                <a:latin typeface="Arial" charset="0"/>
              </a:rPr>
              <a:t>Titel der PowerPoint-Präsentation :</a:t>
            </a:r>
          </a:p>
          <a:p>
            <a:pPr eaLnBrk="1" hangingPunct="1">
              <a:spcBef>
                <a:spcPct val="0"/>
              </a:spcBef>
              <a:buClrTx/>
              <a:buSzTx/>
              <a:buFontTx/>
              <a:buNone/>
            </a:pPr>
            <a:endParaRPr lang="de-DE" altLang="de-DE" sz="1400" i="1" dirty="0">
              <a:latin typeface="Arial" charset="0"/>
            </a:endParaRPr>
          </a:p>
          <a:p>
            <a:pPr eaLnBrk="1" hangingPunct="1">
              <a:spcBef>
                <a:spcPct val="0"/>
              </a:spcBef>
              <a:buClrTx/>
              <a:buSzTx/>
              <a:buFontTx/>
              <a:buNone/>
            </a:pPr>
            <a:r>
              <a:rPr lang="de-DE" altLang="de-DE" sz="1400" b="1" dirty="0" smtClean="0">
                <a:latin typeface="Arial" charset="0"/>
              </a:rPr>
              <a:t>Die DS-GVO</a:t>
            </a:r>
            <a:endParaRPr lang="de-DE" altLang="de-DE" sz="1400" b="1" dirty="0">
              <a:latin typeface="Arial" charset="0"/>
            </a:endParaRPr>
          </a:p>
          <a:p>
            <a:pPr eaLnBrk="1" hangingPunct="1">
              <a:spcBef>
                <a:spcPct val="0"/>
              </a:spcBef>
              <a:buClrTx/>
              <a:buSzTx/>
              <a:buFontTx/>
              <a:buNone/>
            </a:pPr>
            <a:endParaRPr lang="de-DE" altLang="de-DE" sz="1400" i="1" dirty="0">
              <a:latin typeface="Arial" charset="0"/>
            </a:endParaRPr>
          </a:p>
          <a:p>
            <a:pPr eaLnBrk="1" hangingPunct="1">
              <a:spcBef>
                <a:spcPct val="0"/>
              </a:spcBef>
              <a:buClrTx/>
              <a:buSzTx/>
              <a:buFontTx/>
              <a:buNone/>
            </a:pPr>
            <a:r>
              <a:rPr lang="de-DE" altLang="de-DE" sz="1400" i="1" dirty="0">
                <a:latin typeface="Arial" charset="0"/>
              </a:rPr>
              <a:t>Ausführender :</a:t>
            </a:r>
          </a:p>
          <a:p>
            <a:pPr eaLnBrk="1" hangingPunct="1">
              <a:spcBef>
                <a:spcPct val="0"/>
              </a:spcBef>
              <a:buClrTx/>
              <a:buSzTx/>
              <a:buFontTx/>
              <a:buNone/>
            </a:pPr>
            <a:endParaRPr lang="de-DE" altLang="de-DE" sz="1400" i="1" dirty="0">
              <a:latin typeface="Arial" charset="0"/>
            </a:endParaRPr>
          </a:p>
          <a:p>
            <a:pPr eaLnBrk="1" hangingPunct="1">
              <a:spcBef>
                <a:spcPct val="0"/>
              </a:spcBef>
              <a:buClrTx/>
              <a:buSzTx/>
              <a:buFontTx/>
              <a:buNone/>
            </a:pPr>
            <a:r>
              <a:rPr lang="de-DE" altLang="de-DE" sz="1400" b="1" dirty="0">
                <a:latin typeface="Arial" charset="0"/>
              </a:rPr>
              <a:t>Dr. Joachim Wilkens, </a:t>
            </a:r>
            <a:r>
              <a:rPr lang="de-DE" altLang="de-DE" sz="1400" b="1" dirty="0" smtClean="0">
                <a:latin typeface="Arial" charset="0"/>
              </a:rPr>
              <a:t>Referatsleiter </a:t>
            </a:r>
            <a:r>
              <a:rPr lang="de-DE" altLang="de-DE" sz="1400" b="1" dirty="0">
                <a:latin typeface="Arial" charset="0"/>
              </a:rPr>
              <a:t>„Verwaltungsverfahren, Datenschutz“  und  </a:t>
            </a:r>
            <a:r>
              <a:rPr lang="de-DE" altLang="de-DE" sz="1400" b="1" dirty="0" smtClean="0">
                <a:latin typeface="Arial" charset="0"/>
              </a:rPr>
              <a:t>Behördlicher Datenschutzbeauftragter</a:t>
            </a:r>
            <a:endParaRPr lang="de-DE" altLang="de-DE" sz="1400" b="1" dirty="0">
              <a:latin typeface="Arial" charset="0"/>
            </a:endParaRPr>
          </a:p>
          <a:p>
            <a:pPr eaLnBrk="1" hangingPunct="1">
              <a:spcBef>
                <a:spcPct val="0"/>
              </a:spcBef>
              <a:buClrTx/>
              <a:buSzTx/>
              <a:buFontTx/>
              <a:buNone/>
            </a:pPr>
            <a:endParaRPr lang="de-DE" altLang="de-DE" sz="1400" i="1" dirty="0">
              <a:latin typeface="Arial" charset="0"/>
            </a:endParaRPr>
          </a:p>
          <a:p>
            <a:pPr eaLnBrk="1" hangingPunct="1">
              <a:spcBef>
                <a:spcPct val="0"/>
              </a:spcBef>
              <a:buClrTx/>
              <a:buSzTx/>
              <a:buFontTx/>
              <a:buNone/>
            </a:pPr>
            <a:r>
              <a:rPr lang="de-DE" altLang="de-DE" sz="1400" i="1" dirty="0">
                <a:latin typeface="Arial" charset="0"/>
              </a:rPr>
              <a:t>Dienststelle :</a:t>
            </a:r>
          </a:p>
          <a:p>
            <a:pPr eaLnBrk="1" hangingPunct="1">
              <a:spcBef>
                <a:spcPct val="0"/>
              </a:spcBef>
              <a:buClrTx/>
              <a:buSzTx/>
              <a:buFontTx/>
              <a:buNone/>
            </a:pPr>
            <a:endParaRPr lang="de-DE" altLang="de-DE" sz="1400" i="1" dirty="0">
              <a:latin typeface="Arial" charset="0"/>
            </a:endParaRPr>
          </a:p>
          <a:p>
            <a:pPr eaLnBrk="1" hangingPunct="1">
              <a:spcBef>
                <a:spcPct val="0"/>
              </a:spcBef>
              <a:buClrTx/>
              <a:buSzTx/>
              <a:buFontTx/>
              <a:buNone/>
            </a:pPr>
            <a:r>
              <a:rPr lang="de-DE" altLang="de-DE" sz="1400" b="1" dirty="0">
                <a:latin typeface="Arial" charset="0"/>
              </a:rPr>
              <a:t>Ministerium für Inneres und Sport des Landes Sachsen-Anhalt</a:t>
            </a:r>
          </a:p>
          <a:p>
            <a:pPr eaLnBrk="1" hangingPunct="1">
              <a:spcBef>
                <a:spcPct val="0"/>
              </a:spcBef>
              <a:buClrTx/>
              <a:buSzTx/>
              <a:buFontTx/>
              <a:buNone/>
            </a:pPr>
            <a:endParaRPr lang="de-DE" altLang="de-DE" sz="1400" i="1" dirty="0">
              <a:latin typeface="Arial" charset="0"/>
            </a:endParaRPr>
          </a:p>
          <a:p>
            <a:pPr eaLnBrk="1" hangingPunct="1">
              <a:spcBef>
                <a:spcPct val="0"/>
              </a:spcBef>
              <a:buClrTx/>
              <a:buSzTx/>
              <a:buFontTx/>
              <a:buNone/>
            </a:pPr>
            <a:r>
              <a:rPr lang="de-DE" altLang="de-DE" sz="1400" i="1" dirty="0">
                <a:latin typeface="Arial" charset="0"/>
              </a:rPr>
              <a:t>Anlass :</a:t>
            </a:r>
          </a:p>
          <a:p>
            <a:pPr eaLnBrk="1" hangingPunct="1">
              <a:spcBef>
                <a:spcPct val="0"/>
              </a:spcBef>
              <a:buClrTx/>
              <a:buSzTx/>
              <a:buFontTx/>
              <a:buNone/>
            </a:pPr>
            <a:endParaRPr lang="de-DE" altLang="de-DE" sz="1400" i="1" dirty="0">
              <a:latin typeface="Arial" charset="0"/>
            </a:endParaRPr>
          </a:p>
          <a:p>
            <a:pPr eaLnBrk="1" hangingPunct="1">
              <a:spcBef>
                <a:spcPct val="0"/>
              </a:spcBef>
              <a:buClrTx/>
              <a:buSzTx/>
              <a:buFontTx/>
              <a:buNone/>
            </a:pPr>
            <a:r>
              <a:rPr lang="de-DE" altLang="de-DE" sz="1400" b="1" dirty="0" smtClean="0">
                <a:latin typeface="Arial" charset="0"/>
              </a:rPr>
              <a:t>Informationsveranstaltung im August 2019</a:t>
            </a:r>
            <a:endParaRPr lang="de-DE" altLang="de-DE" sz="1400" b="1" dirty="0">
              <a:latin typeface="Arial" charset="0"/>
            </a:endParaRPr>
          </a:p>
          <a:p>
            <a:pPr marL="536575" indent="-536575">
              <a:lnSpc>
                <a:spcPct val="150000"/>
              </a:lnSpc>
              <a:buNone/>
            </a:pPr>
            <a:endParaRPr lang="de-DE" sz="16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70</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Herzlichen Dank für Ihre Aufmerksamkeit !</a:t>
            </a:r>
          </a:p>
        </p:txBody>
      </p:sp>
    </p:spTree>
    <p:extLst>
      <p:ext uri="{BB962C8B-B14F-4D97-AF65-F5344CB8AC3E}">
        <p14:creationId xmlns:p14="http://schemas.microsoft.com/office/powerpoint/2010/main" val="29754991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365513"/>
            <a:ext cx="10515600" cy="2887620"/>
          </a:xfrm>
        </p:spPr>
        <p:txBody>
          <a:bodyPr/>
          <a:lstStyle/>
          <a:p>
            <a:pPr marL="0" indent="0">
              <a:lnSpc>
                <a:spcPct val="100000"/>
              </a:lnSpc>
              <a:buNone/>
            </a:pPr>
            <a:r>
              <a:rPr lang="de-DE" sz="2400" dirty="0" smtClean="0"/>
              <a:t>Mit der DS-GVO reagiert die EU auf die Entwicklung:</a:t>
            </a:r>
          </a:p>
          <a:p>
            <a:pPr marL="0" indent="0">
              <a:lnSpc>
                <a:spcPct val="100000"/>
              </a:lnSpc>
              <a:buNone/>
            </a:pPr>
            <a:r>
              <a:rPr lang="de-DE" sz="2400" dirty="0" smtClean="0"/>
              <a:t>Forum-Shopping soll durch eine einheitliche verbindliche Regelung in allen Mitgliedstaaten der EU abgeschafft werden (Erwägungsgrund 9 DS-GVO)</a:t>
            </a:r>
          </a:p>
          <a:p>
            <a:pPr marL="0" indent="0">
              <a:lnSpc>
                <a:spcPct val="100000"/>
              </a:lnSpc>
              <a:buNone/>
            </a:pPr>
            <a:r>
              <a:rPr lang="de-DE" sz="2400" dirty="0" smtClean="0"/>
              <a:t>Marktortprinzip: Es gilt das Recht am Angebotsplatz, d.h. auch Anbieter außerhalb der EU sind an die DS-GVO gebunden, wenn sie ihre Waren und Dienstleistungen in der EU anbieten. Der Unternehmenssitz ist für die Geltung der DS-GVO irrelevant. (Artikel 3 DS-GVO)</a:t>
            </a:r>
            <a:endParaRPr lang="de-DE" sz="2400"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8</a:t>
            </a:fld>
            <a:endParaRPr lang="de-DE" dirty="0"/>
          </a:p>
        </p:txBody>
      </p:sp>
      <p:sp>
        <p:nvSpPr>
          <p:cNvPr id="8" name="Titel 1"/>
          <p:cNvSpPr>
            <a:spLocks noGrp="1"/>
          </p:cNvSpPr>
          <p:nvPr>
            <p:ph type="title"/>
          </p:nvPr>
        </p:nvSpPr>
        <p:spPr>
          <a:xfrm>
            <a:off x="805070" y="1202635"/>
            <a:ext cx="10535478" cy="874643"/>
          </a:xfrm>
        </p:spPr>
        <p:txBody>
          <a:bodyPr/>
          <a:lstStyle/>
          <a:p>
            <a:pPr algn="ctr"/>
            <a:r>
              <a:rPr lang="de-DE" altLang="de-DE" sz="3600" b="1" dirty="0" smtClean="0"/>
              <a:t>DS-GVO</a:t>
            </a:r>
            <a:r>
              <a:rPr lang="de-DE" altLang="de-DE" sz="3600" b="1" dirty="0"/>
              <a:t> </a:t>
            </a:r>
            <a:r>
              <a:rPr lang="de-DE" altLang="de-DE" sz="3600" b="1" dirty="0" smtClean="0"/>
              <a:t> Entwicklung</a:t>
            </a:r>
          </a:p>
        </p:txBody>
      </p:sp>
    </p:spTree>
    <p:extLst>
      <p:ext uri="{BB962C8B-B14F-4D97-AF65-F5344CB8AC3E}">
        <p14:creationId xmlns:p14="http://schemas.microsoft.com/office/powerpoint/2010/main" val="193160279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DS-GVO </a:t>
            </a:r>
          </a:p>
          <a:p>
            <a:pPr lvl="0" algn="ctr"/>
            <a:r>
              <a:rPr lang="de-DE" sz="900" dirty="0" smtClean="0">
                <a:solidFill>
                  <a:srgbClr val="000000"/>
                </a:solidFill>
                <a:latin typeface="Arial" panose="020B0604020202020204" pitchFamily="34" charset="0"/>
                <a:cs typeface="Arial" panose="020B0604020202020204" pitchFamily="34" charset="0"/>
              </a:rPr>
              <a:t>August 2019</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365513"/>
            <a:ext cx="10515600" cy="2887620"/>
          </a:xfrm>
        </p:spPr>
        <p:txBody>
          <a:bodyPr/>
          <a:lstStyle/>
          <a:p>
            <a:pPr marL="0" indent="0">
              <a:buNone/>
            </a:pPr>
            <a:r>
              <a:rPr lang="de-DE" sz="2400" dirty="0" smtClean="0"/>
              <a:t>Verordnung (EU) 2016/679 des Europäischen Parlaments und des Rates vom 27. April 2016 zum Schutz natürlicher Personen bei der Verarbeitung personenbezogener Daten, zum freien Datenverkehr und zur Aufhebung der Richtlinie 95/46/EG (Datenschutz-Grundverordnung) </a:t>
            </a:r>
          </a:p>
          <a:p>
            <a:pPr marL="0" indent="0">
              <a:buNone/>
            </a:pPr>
            <a:r>
              <a:rPr lang="de-DE" sz="2400" dirty="0" smtClean="0"/>
              <a:t>Fundstelle ABl.  L 119/1 vom 4.5.2016, Seite 1 ff  </a:t>
            </a:r>
            <a:endParaRPr lang="de-DE" sz="2400" dirty="0"/>
          </a:p>
          <a:p>
            <a:pPr marL="0" lvl="0" indent="0" algn="just" eaLnBrk="1" fontAlgn="auto" hangingPunct="1">
              <a:lnSpc>
                <a:spcPct val="100000"/>
              </a:lnSpc>
              <a:spcBef>
                <a:spcPct val="20000"/>
              </a:spcBef>
              <a:spcAft>
                <a:spcPts val="0"/>
              </a:spcAft>
              <a:buNone/>
              <a:defRPr/>
            </a:pPr>
            <a:r>
              <a:rPr lang="de-DE" sz="2300" dirty="0" smtClean="0">
                <a:solidFill>
                  <a:prstClr val="black"/>
                </a:solidFill>
                <a:latin typeface="Arial"/>
                <a:ea typeface="Calibri"/>
                <a:cs typeface="+mn-cs"/>
              </a:rPr>
              <a:t>173 Erwägungsgründe (abgekürzt EG; entspricht der dt. Gesetzesbegründung)</a:t>
            </a:r>
          </a:p>
          <a:p>
            <a:pPr marL="0" lvl="0" indent="0" algn="just" eaLnBrk="1" fontAlgn="auto" hangingPunct="1">
              <a:lnSpc>
                <a:spcPct val="100000"/>
              </a:lnSpc>
              <a:spcBef>
                <a:spcPct val="20000"/>
              </a:spcBef>
              <a:spcAft>
                <a:spcPts val="0"/>
              </a:spcAft>
              <a:buNone/>
              <a:defRPr/>
            </a:pPr>
            <a:r>
              <a:rPr lang="de-DE" sz="2300" dirty="0" smtClean="0">
                <a:solidFill>
                  <a:prstClr val="black"/>
                </a:solidFill>
                <a:latin typeface="Arial"/>
                <a:ea typeface="Calibri"/>
                <a:cs typeface="+mn-cs"/>
              </a:rPr>
              <a:t>99 Artikel</a:t>
            </a:r>
            <a:endParaRPr lang="de-DE" sz="2300" dirty="0">
              <a:solidFill>
                <a:prstClr val="black"/>
              </a:solidFill>
              <a:latin typeface="Arial"/>
              <a:ea typeface="Calibri"/>
              <a:cs typeface="+mn-cs"/>
            </a:endParaRPr>
          </a:p>
          <a:p>
            <a:pPr marL="536575" indent="-536575">
              <a:lnSpc>
                <a:spcPct val="150000"/>
              </a:lnSpc>
              <a:buNone/>
            </a:pPr>
            <a:endParaRPr lang="de-DE" sz="30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9</a:t>
            </a:fld>
            <a:endParaRPr lang="de-DE" dirty="0"/>
          </a:p>
        </p:txBody>
      </p:sp>
      <p:sp>
        <p:nvSpPr>
          <p:cNvPr id="8" name="Titel 1"/>
          <p:cNvSpPr>
            <a:spLocks noGrp="1"/>
          </p:cNvSpPr>
          <p:nvPr>
            <p:ph type="title"/>
          </p:nvPr>
        </p:nvSpPr>
        <p:spPr>
          <a:xfrm>
            <a:off x="805070" y="1202635"/>
            <a:ext cx="10535478" cy="874643"/>
          </a:xfrm>
        </p:spPr>
        <p:txBody>
          <a:bodyPr/>
          <a:lstStyle/>
          <a:p>
            <a:pPr algn="ctr"/>
            <a:r>
              <a:rPr lang="de-DE" altLang="de-DE" sz="3600" b="1" dirty="0" smtClean="0"/>
              <a:t>DS-GVO</a:t>
            </a:r>
          </a:p>
        </p:txBody>
      </p:sp>
    </p:spTree>
    <p:extLst>
      <p:ext uri="{BB962C8B-B14F-4D97-AF65-F5344CB8AC3E}">
        <p14:creationId xmlns:p14="http://schemas.microsoft.com/office/powerpoint/2010/main" val="337417860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theme1.xml><?xml version="1.0" encoding="utf-8"?>
<a:theme xmlns:a="http://schemas.openxmlformats.org/drawingml/2006/main" name="CI LS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uf1.pot [Kompatibilitätsmodus]" id="{376F53AB-A7E4-4E41-9D07-C388761B4CFC}" vid="{9B859BAC-E0B0-48C1-8815-B8B1B04BE6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0</TotalTime>
  <Words>4127</Words>
  <Application>Microsoft Office PowerPoint</Application>
  <PresentationFormat>Benutzerdefiniert</PresentationFormat>
  <Paragraphs>859</Paragraphs>
  <Slides>70</Slides>
  <Notes>1</Notes>
  <HiddenSlides>0</HiddenSlides>
  <MMClips>0</MMClips>
  <ScaleCrop>false</ScaleCrop>
  <HeadingPairs>
    <vt:vector size="4" baseType="variant">
      <vt:variant>
        <vt:lpstr>Design</vt:lpstr>
      </vt:variant>
      <vt:variant>
        <vt:i4>1</vt:i4>
      </vt:variant>
      <vt:variant>
        <vt:lpstr>Folientitel</vt:lpstr>
      </vt:variant>
      <vt:variant>
        <vt:i4>70</vt:i4>
      </vt:variant>
    </vt:vector>
  </HeadingPairs>
  <TitlesOfParts>
    <vt:vector size="71" baseType="lpstr">
      <vt:lpstr>CI LSA</vt:lpstr>
      <vt:lpstr>Die Europäische Datenschutz-grundverordnung (DS-GVO)</vt:lpstr>
      <vt:lpstr>DS-GVO  Entwicklung</vt:lpstr>
      <vt:lpstr>DS-GVO  Entwicklung</vt:lpstr>
      <vt:lpstr>DS-GVO Technische Veränderungen</vt:lpstr>
      <vt:lpstr>DS-GVO  Neue Nutzungsmöglichkeiten</vt:lpstr>
      <vt:lpstr>DS-GVO  „Gläserner Kunde“</vt:lpstr>
      <vt:lpstr>DS-GVO  „Elektronische Spuren im Netz“</vt:lpstr>
      <vt:lpstr>DS-GVO  Entwicklung</vt:lpstr>
      <vt:lpstr>DS-GVO</vt:lpstr>
      <vt:lpstr>DS-GVO - Ziel</vt:lpstr>
      <vt:lpstr>DS-GVO – Wesentliche Prinzipien</vt:lpstr>
      <vt:lpstr>DS-GVO – Wesentliche Prinzipien</vt:lpstr>
      <vt:lpstr>DS-GVO – Wesentliche Prinzipien – 7 Gebote</vt:lpstr>
      <vt:lpstr>DS-GVO – Wesentliche Prinzipien</vt:lpstr>
      <vt:lpstr>DS-GVO – Wesentliche Prinzipien</vt:lpstr>
      <vt:lpstr>DS-GVO und nationales Datenschutzrecht</vt:lpstr>
      <vt:lpstr>DS-GVO und nationales Datenschutzrecht</vt:lpstr>
      <vt:lpstr>DS-GVO und nationales Datenschutzrecht</vt:lpstr>
      <vt:lpstr>DS-GVO und nationales Datenschutzrecht</vt:lpstr>
      <vt:lpstr>DS-GVO und nationales Datenschutzrecht</vt:lpstr>
      <vt:lpstr>DS-GVO und nationales Datenschutzrecht</vt:lpstr>
      <vt:lpstr>DS-GVO – Was sind personenbezogene Daten?  </vt:lpstr>
      <vt:lpstr>DS-GVO – Besondere Kategorien personenbezogener Daten Artikel 9 DS-GVO</vt:lpstr>
      <vt:lpstr>DS-GVO  </vt:lpstr>
      <vt:lpstr>DS-GVO  </vt:lpstr>
      <vt:lpstr>DS-GVO - Grundbegriffe  </vt:lpstr>
      <vt:lpstr>DS-GVO - Grundbegriffe  </vt:lpstr>
      <vt:lpstr>DS-GVO - Grundbegriffe  </vt:lpstr>
      <vt:lpstr>DS-GVO - Grundbegriffe  </vt:lpstr>
      <vt:lpstr>DS-GVO – Erlaubnistatbestände der Datenverarbeitung  </vt:lpstr>
      <vt:lpstr>DS-GVO - Erlaubnistatbestände </vt:lpstr>
      <vt:lpstr>DS-GVO - Schutzmechanismen  </vt:lpstr>
      <vt:lpstr>DS-GVO - Schutzmechanismen  </vt:lpstr>
      <vt:lpstr>DS-GVO - Schutzmechanismen  </vt:lpstr>
      <vt:lpstr>DS-GVO - Schutzmechanismen  </vt:lpstr>
      <vt:lpstr>DS-GVO - Schutzmechanismen  </vt:lpstr>
      <vt:lpstr>DS-GVO – Was ist zu tun? </vt:lpstr>
      <vt:lpstr>DS-GVO – Was ist zu tun?</vt:lpstr>
      <vt:lpstr>DS-GVO – Was ist zu tun?</vt:lpstr>
      <vt:lpstr>DS-GVO – Was ist zu tun?</vt:lpstr>
      <vt:lpstr>DS-GVO – Was ist zu tun?</vt:lpstr>
      <vt:lpstr>DS-GVO – Was ist zu tun?</vt:lpstr>
      <vt:lpstr>DS-GVO – Was ist zu tun?</vt:lpstr>
      <vt:lpstr>DS-GVO – Was ist zu tun?</vt:lpstr>
      <vt:lpstr>DS-GVO – Was ist zu tun?</vt:lpstr>
      <vt:lpstr>DS-GVO – Was ist zu tun?</vt:lpstr>
      <vt:lpstr>DS-GVO – Was ist zu tun?</vt:lpstr>
      <vt:lpstr>DS-GVO – Was ist zu tun?</vt:lpstr>
      <vt:lpstr>DS-GVO – Was ist zu tun?</vt:lpstr>
      <vt:lpstr>DS-GVO – Datenschutzfolgenabschätzung</vt:lpstr>
      <vt:lpstr>DS-GVO – Datenschutzfolgenabschätzung</vt:lpstr>
      <vt:lpstr>Anpassungsbedarf</vt:lpstr>
      <vt:lpstr>Anpassungsbedarf</vt:lpstr>
      <vt:lpstr>Gesetzgebung auf Landesebene</vt:lpstr>
      <vt:lpstr>Aufsichtsbehörde</vt:lpstr>
      <vt:lpstr>Aufsichtsbehörde</vt:lpstr>
      <vt:lpstr>Aufsichtsbehörde</vt:lpstr>
      <vt:lpstr>Aufsichtsbehörde</vt:lpstr>
      <vt:lpstr>Aufsichtsbehörde</vt:lpstr>
      <vt:lpstr>Aufsichtsbehörden</vt:lpstr>
      <vt:lpstr>Weitere Sanktionen</vt:lpstr>
      <vt:lpstr>Wann ist welches Gesetz einschlägig?</vt:lpstr>
      <vt:lpstr>Wann ist welches Gesetz einschlägig?</vt:lpstr>
      <vt:lpstr>Ausgewählte Rechtsprechung</vt:lpstr>
      <vt:lpstr>Ausgewählte Rechtsprechung</vt:lpstr>
      <vt:lpstr>Ausgewählte Rechtsprechung</vt:lpstr>
      <vt:lpstr>Ausgewählte Rechtsprechung</vt:lpstr>
      <vt:lpstr>DS-GVO - Abkürzungen</vt:lpstr>
      <vt:lpstr>DS-GVO - Abkürzungen</vt:lpstr>
      <vt:lpstr>Herzlichen Dank für Ihre Aufmerksamkeit !</vt:lpstr>
    </vt:vector>
  </TitlesOfParts>
  <Company>STK_LSA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MagnusE</dc:creator>
  <cp:lastModifiedBy>Windows-Benutzer</cp:lastModifiedBy>
  <cp:revision>258</cp:revision>
  <cp:lastPrinted>2019-09-02T12:19:28Z</cp:lastPrinted>
  <dcterms:created xsi:type="dcterms:W3CDTF">2014-01-15T14:56:20Z</dcterms:created>
  <dcterms:modified xsi:type="dcterms:W3CDTF">2019-09-27T12:59:55Z</dcterms:modified>
</cp:coreProperties>
</file>