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72" r:id="rId1"/>
  </p:sldMasterIdLst>
  <p:notesMasterIdLst>
    <p:notesMasterId r:id="rId21"/>
  </p:notesMasterIdLst>
  <p:sldIdLst>
    <p:sldId id="469" r:id="rId2"/>
    <p:sldId id="484" r:id="rId3"/>
    <p:sldId id="478" r:id="rId4"/>
    <p:sldId id="506" r:id="rId5"/>
    <p:sldId id="487" r:id="rId6"/>
    <p:sldId id="488" r:id="rId7"/>
    <p:sldId id="489" r:id="rId8"/>
    <p:sldId id="490" r:id="rId9"/>
    <p:sldId id="491" r:id="rId10"/>
    <p:sldId id="505" r:id="rId11"/>
    <p:sldId id="507" r:id="rId12"/>
    <p:sldId id="492" r:id="rId13"/>
    <p:sldId id="493" r:id="rId14"/>
    <p:sldId id="494" r:id="rId15"/>
    <p:sldId id="495" r:id="rId16"/>
    <p:sldId id="501" r:id="rId17"/>
    <p:sldId id="502" r:id="rId18"/>
    <p:sldId id="504" r:id="rId19"/>
    <p:sldId id="486" r:id="rId20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B5C2F"/>
    <a:srgbClr val="32B87B"/>
    <a:srgbClr val="3FC562"/>
    <a:srgbClr val="73D37C"/>
    <a:srgbClr val="67B73F"/>
    <a:srgbClr val="70B85A"/>
    <a:srgbClr val="9BBB59"/>
    <a:srgbClr val="009237"/>
    <a:srgbClr val="54A83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34" autoAdjust="0"/>
  </p:normalViewPr>
  <p:slideViewPr>
    <p:cSldViewPr>
      <p:cViewPr>
        <p:scale>
          <a:sx n="80" d="100"/>
          <a:sy n="80" d="100"/>
        </p:scale>
        <p:origin x="-864" y="-564"/>
      </p:cViewPr>
      <p:guideLst>
        <p:guide orient="horz" pos="2160"/>
        <p:guide pos="532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90F0C-55A4-4D30-95BD-5D20A3031850}" type="datetimeFigureOut">
              <a:rPr lang="de-DE" smtClean="0"/>
              <a:pPr/>
              <a:t>30.10.2014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CF2BA-F1BB-4C66-8584-FB579F227D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F9C73-FCDC-4779-9F2C-46045739B7BF}" type="slidenum">
              <a:rPr lang="de-DE" smtClean="0"/>
              <a:pPr/>
              <a:t>10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F9C73-FCDC-4779-9F2C-46045739B7BF}" type="slidenum">
              <a:rPr lang="de-DE" smtClean="0"/>
              <a:pPr/>
              <a:t>16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F9C73-FCDC-4779-9F2C-46045739B7BF}" type="slidenum">
              <a:rPr lang="de-DE" smtClean="0"/>
              <a:pPr/>
              <a:t>17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F9C73-FCDC-4779-9F2C-46045739B7BF}" type="slidenum">
              <a:rPr lang="de-DE" smtClean="0"/>
              <a:pPr/>
              <a:t>18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</a:bodyPr>
          <a:lstStyle>
            <a:lvl1pPr algn="r" rtl="0">
              <a:spcBef>
                <a:spcPct val="0"/>
              </a:spcBef>
              <a:buNone/>
              <a:defRPr sz="4400" b="0" cap="none" spc="0">
                <a:ln>
                  <a:noFill/>
                </a:ln>
                <a:solidFill>
                  <a:srgbClr val="009237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 dirty="0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 dirty="0"/>
          </a:p>
        </p:txBody>
      </p:sp>
      <p:pic>
        <p:nvPicPr>
          <p:cNvPr id="4" name="Grafik 3" descr="BESTENS VERSORGT. Danke!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64288" y="6093296"/>
            <a:ext cx="1840037" cy="670723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Art-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SmartArt-Platzhalter 4"/>
          <p:cNvSpPr>
            <a:spLocks noGrp="1"/>
          </p:cNvSpPr>
          <p:nvPr>
            <p:ph type="dgm" sz="quarter" idx="10"/>
          </p:nvPr>
        </p:nvSpPr>
        <p:spPr>
          <a:xfrm>
            <a:off x="468313" y="1844675"/>
            <a:ext cx="8207375" cy="4176713"/>
          </a:xfrm>
        </p:spPr>
        <p:txBody>
          <a:bodyPr/>
          <a:lstStyle/>
          <a:p>
            <a:r>
              <a:rPr lang="de-DE" smtClean="0"/>
              <a:t>Klicken Sie auf das Symbol, um die SmartArt-Grafik hinzuzufügen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grpSp>
        <p:nvGrpSpPr>
          <p:cNvPr id="5" name="Gruppieren 12"/>
          <p:cNvGrpSpPr/>
          <p:nvPr/>
        </p:nvGrpSpPr>
        <p:grpSpPr>
          <a:xfrm rot="10800000">
            <a:off x="0" y="5816600"/>
            <a:ext cx="9180548" cy="1041400"/>
            <a:chOff x="-19017" y="-7144"/>
            <a:chExt cx="9180548" cy="1041400"/>
          </a:xfrm>
        </p:grpSpPr>
        <p:sp>
          <p:nvSpPr>
            <p:cNvPr id="14" name="Freihandform 13"/>
            <p:cNvSpPr>
              <a:spLocks/>
            </p:cNvSpPr>
            <p:nvPr/>
          </p:nvSpPr>
          <p:spPr bwMode="auto">
            <a:xfrm>
              <a:off x="-9525" y="-7144"/>
              <a:ext cx="9163050" cy="10414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6" y="2"/>
                </a:cxn>
                <a:cxn ang="0">
                  <a:pos x="2542" y="0"/>
                </a:cxn>
                <a:cxn ang="0">
                  <a:pos x="4374" y="367"/>
                </a:cxn>
                <a:cxn ang="0">
                  <a:pos x="5766" y="55"/>
                </a:cxn>
                <a:cxn ang="0">
                  <a:pos x="5772" y="213"/>
                </a:cxn>
                <a:cxn ang="0">
                  <a:pos x="4302" y="439"/>
                </a:cxn>
                <a:cxn ang="0">
                  <a:pos x="1488" y="201"/>
                </a:cxn>
                <a:cxn ang="0">
                  <a:pos x="0" y="656"/>
                </a:cxn>
                <a:cxn ang="0">
                  <a:pos x="6" y="2"/>
                </a:cxn>
              </a:cxnLst>
              <a:rect l="0" t="0" r="0" b="0"/>
              <a:pathLst>
                <a:path w="5772" h="656">
                  <a:moveTo>
                    <a:pt x="6" y="2"/>
                  </a:moveTo>
                  <a:lnTo>
                    <a:pt x="2542" y="0"/>
                  </a:lnTo>
                  <a:cubicBezTo>
                    <a:pt x="2746" y="101"/>
                    <a:pt x="3828" y="367"/>
                    <a:pt x="4374" y="367"/>
                  </a:cubicBezTo>
                  <a:cubicBezTo>
                    <a:pt x="4920" y="367"/>
                    <a:pt x="5526" y="152"/>
                    <a:pt x="5766" y="55"/>
                  </a:cubicBezTo>
                  <a:lnTo>
                    <a:pt x="5772" y="213"/>
                  </a:lnTo>
                  <a:cubicBezTo>
                    <a:pt x="5670" y="257"/>
                    <a:pt x="5016" y="441"/>
                    <a:pt x="4302" y="439"/>
                  </a:cubicBezTo>
                  <a:cubicBezTo>
                    <a:pt x="3588" y="437"/>
                    <a:pt x="2205" y="165"/>
                    <a:pt x="1488" y="201"/>
                  </a:cubicBezTo>
                  <a:cubicBezTo>
                    <a:pt x="750" y="209"/>
                    <a:pt x="270" y="482"/>
                    <a:pt x="0" y="656"/>
                  </a:cubicBezTo>
                  <a:lnTo>
                    <a:pt x="6" y="2"/>
                  </a:lnTo>
                  <a:close/>
                </a:path>
              </a:pathLst>
            </a:custGeom>
            <a:gradFill>
              <a:gsLst>
                <a:gs pos="0">
                  <a:srgbClr val="00A13A">
                    <a:shade val="50000"/>
                    <a:alpha val="45000"/>
                    <a:satMod val="120000"/>
                  </a:srgbClr>
                </a:gs>
                <a:gs pos="100000">
                  <a:srgbClr val="92D050">
                    <a:shade val="80000"/>
                    <a:alpha val="55000"/>
                    <a:satMod val="155000"/>
                  </a:srgbClr>
                </a:gs>
              </a:gsLst>
              <a:lin ang="540000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A13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Freihandform 14"/>
            <p:cNvSpPr>
              <a:spLocks/>
            </p:cNvSpPr>
            <p:nvPr/>
          </p:nvSpPr>
          <p:spPr bwMode="auto">
            <a:xfrm>
              <a:off x="4381500" y="-7144"/>
              <a:ext cx="4762500" cy="638175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1668" y="564"/>
                </a:cxn>
                <a:cxn ang="0">
                  <a:pos x="3000" y="186"/>
                </a:cxn>
                <a:cxn ang="0">
                  <a:pos x="3000" y="6"/>
                </a:cxn>
                <a:cxn ang="0">
                  <a:pos x="0" y="0"/>
                </a:cxn>
              </a:cxnLst>
              <a:rect l="0" t="0" r="0" b="0"/>
              <a:pathLst>
                <a:path w="3000" h="595">
                  <a:moveTo>
                    <a:pt x="0" y="0"/>
                  </a:moveTo>
                  <a:cubicBezTo>
                    <a:pt x="174" y="102"/>
                    <a:pt x="1168" y="533"/>
                    <a:pt x="1668" y="564"/>
                  </a:cubicBezTo>
                  <a:cubicBezTo>
                    <a:pt x="2168" y="595"/>
                    <a:pt x="2778" y="279"/>
                    <a:pt x="3000" y="186"/>
                  </a:cubicBezTo>
                  <a:lnTo>
                    <a:pt x="3000" y="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92D050">
                    <a:shade val="50000"/>
                    <a:alpha val="30000"/>
                    <a:satMod val="130000"/>
                  </a:srgbClr>
                </a:gs>
                <a:gs pos="80000">
                  <a:srgbClr val="00A13A">
                    <a:shade val="75000"/>
                    <a:alpha val="45000"/>
                    <a:satMod val="140000"/>
                  </a:srgbClr>
                </a:gs>
              </a:gsLst>
              <a:lin ang="540000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A13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6" name="Gruppieren 1"/>
            <p:cNvGrpSpPr/>
            <p:nvPr/>
          </p:nvGrpSpPr>
          <p:grpSpPr>
            <a:xfrm>
              <a:off x="-19017" y="202408"/>
              <a:ext cx="9180548" cy="649224"/>
              <a:chOff x="-19045" y="216550"/>
              <a:chExt cx="9180548" cy="649224"/>
            </a:xfrm>
          </p:grpSpPr>
          <p:sp>
            <p:nvSpPr>
              <p:cNvPr id="17" name="Freihandform 16"/>
              <p:cNvSpPr>
                <a:spLocks/>
              </p:cNvSpPr>
              <p:nvPr/>
            </p:nvSpPr>
            <p:spPr bwMode="auto">
              <a:xfrm rot="21435692">
                <a:off x="-19045" y="216550"/>
                <a:ext cx="9163050" cy="649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966"/>
                  </a:cxn>
                  <a:cxn ang="0">
                    <a:pos x="1608" y="282"/>
                  </a:cxn>
                  <a:cxn ang="0">
                    <a:pos x="4110" y="1008"/>
                  </a:cxn>
                  <a:cxn ang="0">
                    <a:pos x="5772" y="0"/>
                  </a:cxn>
                </a:cxnLst>
                <a:rect l="0" t="0" r="0" b="0"/>
                <a:pathLst>
                  <a:path w="5772" h="1055">
                    <a:moveTo>
                      <a:pt x="0" y="966"/>
                    </a:moveTo>
                    <a:cubicBezTo>
                      <a:pt x="282" y="738"/>
                      <a:pt x="923" y="275"/>
                      <a:pt x="1608" y="282"/>
                    </a:cubicBezTo>
                    <a:cubicBezTo>
                      <a:pt x="2293" y="289"/>
                      <a:pt x="3416" y="1055"/>
                      <a:pt x="4110" y="1008"/>
                    </a:cubicBezTo>
                    <a:cubicBezTo>
                      <a:pt x="4804" y="961"/>
                      <a:pt x="5426" y="210"/>
                      <a:pt x="5772" y="0"/>
                    </a:cubicBezTo>
                  </a:path>
                </a:pathLst>
              </a:custGeom>
              <a:noFill/>
              <a:ln w="10795" cap="flat" cmpd="sng" algn="ctr">
                <a:gradFill>
                  <a:gsLst>
                    <a:gs pos="74000">
                      <a:srgbClr val="92D050">
                        <a:shade val="75000"/>
                      </a:srgbClr>
                    </a:gs>
                    <a:gs pos="86000">
                      <a:srgbClr val="00A13A">
                        <a:alpha val="29000"/>
                      </a:srgbClr>
                    </a:gs>
                    <a:gs pos="16000">
                      <a:srgbClr val="00A13A">
                        <a:shade val="75000"/>
                        <a:alpha val="56000"/>
                      </a:srgbClr>
                    </a:gs>
                  </a:gsLst>
                  <a:lin ang="5400000" scaled="1"/>
                </a:gra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" name="Freihandform 17"/>
              <p:cNvSpPr>
                <a:spLocks/>
              </p:cNvSpPr>
              <p:nvPr/>
            </p:nvSpPr>
            <p:spPr bwMode="auto">
              <a:xfrm rot="21435692">
                <a:off x="-14309" y="290003"/>
                <a:ext cx="9175812" cy="530352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732"/>
                  </a:cxn>
                  <a:cxn ang="0">
                    <a:pos x="1638" y="228"/>
                  </a:cxn>
                  <a:cxn ang="0">
                    <a:pos x="4122" y="816"/>
                  </a:cxn>
                  <a:cxn ang="0">
                    <a:pos x="5766" y="0"/>
                  </a:cxn>
                </a:cxnLst>
                <a:rect l="0" t="0" r="0" b="0"/>
                <a:pathLst>
                  <a:path w="5766" h="854">
                    <a:moveTo>
                      <a:pt x="0" y="732"/>
                    </a:moveTo>
                    <a:cubicBezTo>
                      <a:pt x="273" y="647"/>
                      <a:pt x="951" y="214"/>
                      <a:pt x="1638" y="228"/>
                    </a:cubicBezTo>
                    <a:cubicBezTo>
                      <a:pt x="2325" y="242"/>
                      <a:pt x="3434" y="854"/>
                      <a:pt x="4122" y="816"/>
                    </a:cubicBezTo>
                    <a:cubicBezTo>
                      <a:pt x="4810" y="778"/>
                      <a:pt x="5424" y="170"/>
                      <a:pt x="5766" y="0"/>
                    </a:cubicBezTo>
                  </a:path>
                </a:pathLst>
              </a:custGeom>
              <a:noFill/>
              <a:ln w="9525" cap="flat" cmpd="sng" algn="ctr">
                <a:gradFill>
                  <a:gsLst>
                    <a:gs pos="74000">
                      <a:srgbClr val="B0DFA0"/>
                    </a:gs>
                    <a:gs pos="44000">
                      <a:srgbClr val="F8C300"/>
                    </a:gs>
                    <a:gs pos="33000">
                      <a:srgbClr val="00A13A">
                        <a:alpha val="56000"/>
                      </a:srgbClr>
                    </a:gs>
                  </a:gsLst>
                  <a:lin ang="5400000" scaled="1"/>
                </a:gra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19" name="Grafik 18" descr="kvsa_4c_einzelfa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332656"/>
            <a:ext cx="1835696" cy="5915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ine Ecke des Rechtecks schneiden und abrunde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winkliges Dreiec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grpSp>
        <p:nvGrpSpPr>
          <p:cNvPr id="5" name="Gruppieren 12"/>
          <p:cNvGrpSpPr/>
          <p:nvPr/>
        </p:nvGrpSpPr>
        <p:grpSpPr>
          <a:xfrm rot="10800000">
            <a:off x="0" y="5816600"/>
            <a:ext cx="9180548" cy="1041400"/>
            <a:chOff x="-19017" y="-7144"/>
            <a:chExt cx="9180548" cy="1041400"/>
          </a:xfrm>
        </p:grpSpPr>
        <p:sp>
          <p:nvSpPr>
            <p:cNvPr id="14" name="Freihandform 13"/>
            <p:cNvSpPr>
              <a:spLocks/>
            </p:cNvSpPr>
            <p:nvPr/>
          </p:nvSpPr>
          <p:spPr bwMode="auto">
            <a:xfrm>
              <a:off x="-9525" y="-7144"/>
              <a:ext cx="9163050" cy="10414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6" y="2"/>
                </a:cxn>
                <a:cxn ang="0">
                  <a:pos x="2542" y="0"/>
                </a:cxn>
                <a:cxn ang="0">
                  <a:pos x="4374" y="367"/>
                </a:cxn>
                <a:cxn ang="0">
                  <a:pos x="5766" y="55"/>
                </a:cxn>
                <a:cxn ang="0">
                  <a:pos x="5772" y="213"/>
                </a:cxn>
                <a:cxn ang="0">
                  <a:pos x="4302" y="439"/>
                </a:cxn>
                <a:cxn ang="0">
                  <a:pos x="1488" y="201"/>
                </a:cxn>
                <a:cxn ang="0">
                  <a:pos x="0" y="656"/>
                </a:cxn>
                <a:cxn ang="0">
                  <a:pos x="6" y="2"/>
                </a:cxn>
              </a:cxnLst>
              <a:rect l="0" t="0" r="0" b="0"/>
              <a:pathLst>
                <a:path w="5772" h="656">
                  <a:moveTo>
                    <a:pt x="6" y="2"/>
                  </a:moveTo>
                  <a:lnTo>
                    <a:pt x="2542" y="0"/>
                  </a:lnTo>
                  <a:cubicBezTo>
                    <a:pt x="2746" y="101"/>
                    <a:pt x="3828" y="367"/>
                    <a:pt x="4374" y="367"/>
                  </a:cubicBezTo>
                  <a:cubicBezTo>
                    <a:pt x="4920" y="367"/>
                    <a:pt x="5526" y="152"/>
                    <a:pt x="5766" y="55"/>
                  </a:cubicBezTo>
                  <a:lnTo>
                    <a:pt x="5772" y="213"/>
                  </a:lnTo>
                  <a:cubicBezTo>
                    <a:pt x="5670" y="257"/>
                    <a:pt x="5016" y="441"/>
                    <a:pt x="4302" y="439"/>
                  </a:cubicBezTo>
                  <a:cubicBezTo>
                    <a:pt x="3588" y="437"/>
                    <a:pt x="2205" y="165"/>
                    <a:pt x="1488" y="201"/>
                  </a:cubicBezTo>
                  <a:cubicBezTo>
                    <a:pt x="750" y="209"/>
                    <a:pt x="270" y="482"/>
                    <a:pt x="0" y="656"/>
                  </a:cubicBezTo>
                  <a:lnTo>
                    <a:pt x="6" y="2"/>
                  </a:lnTo>
                  <a:close/>
                </a:path>
              </a:pathLst>
            </a:custGeom>
            <a:gradFill>
              <a:gsLst>
                <a:gs pos="0">
                  <a:srgbClr val="00A13A">
                    <a:shade val="50000"/>
                    <a:alpha val="45000"/>
                    <a:satMod val="120000"/>
                  </a:srgbClr>
                </a:gs>
                <a:gs pos="100000">
                  <a:srgbClr val="92D050">
                    <a:shade val="80000"/>
                    <a:alpha val="55000"/>
                    <a:satMod val="155000"/>
                  </a:srgbClr>
                </a:gs>
              </a:gsLst>
              <a:lin ang="540000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A13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Freihandform 14"/>
            <p:cNvSpPr>
              <a:spLocks/>
            </p:cNvSpPr>
            <p:nvPr/>
          </p:nvSpPr>
          <p:spPr bwMode="auto">
            <a:xfrm>
              <a:off x="4381500" y="-7144"/>
              <a:ext cx="4762500" cy="638175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1668" y="564"/>
                </a:cxn>
                <a:cxn ang="0">
                  <a:pos x="3000" y="186"/>
                </a:cxn>
                <a:cxn ang="0">
                  <a:pos x="3000" y="6"/>
                </a:cxn>
                <a:cxn ang="0">
                  <a:pos x="0" y="0"/>
                </a:cxn>
              </a:cxnLst>
              <a:rect l="0" t="0" r="0" b="0"/>
              <a:pathLst>
                <a:path w="3000" h="595">
                  <a:moveTo>
                    <a:pt x="0" y="0"/>
                  </a:moveTo>
                  <a:cubicBezTo>
                    <a:pt x="174" y="102"/>
                    <a:pt x="1168" y="533"/>
                    <a:pt x="1668" y="564"/>
                  </a:cubicBezTo>
                  <a:cubicBezTo>
                    <a:pt x="2168" y="595"/>
                    <a:pt x="2778" y="279"/>
                    <a:pt x="3000" y="186"/>
                  </a:cubicBezTo>
                  <a:lnTo>
                    <a:pt x="3000" y="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92D050">
                    <a:shade val="50000"/>
                    <a:alpha val="30000"/>
                    <a:satMod val="130000"/>
                  </a:srgbClr>
                </a:gs>
                <a:gs pos="80000">
                  <a:srgbClr val="00A13A">
                    <a:shade val="75000"/>
                    <a:alpha val="45000"/>
                    <a:satMod val="140000"/>
                  </a:srgbClr>
                </a:gs>
              </a:gsLst>
              <a:lin ang="540000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A13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6" name="Gruppieren 1"/>
            <p:cNvGrpSpPr/>
            <p:nvPr/>
          </p:nvGrpSpPr>
          <p:grpSpPr>
            <a:xfrm>
              <a:off x="-19017" y="202408"/>
              <a:ext cx="9180548" cy="649224"/>
              <a:chOff x="-19045" y="216550"/>
              <a:chExt cx="9180548" cy="649224"/>
            </a:xfrm>
          </p:grpSpPr>
          <p:sp>
            <p:nvSpPr>
              <p:cNvPr id="17" name="Freihandform 16"/>
              <p:cNvSpPr>
                <a:spLocks/>
              </p:cNvSpPr>
              <p:nvPr/>
            </p:nvSpPr>
            <p:spPr bwMode="auto">
              <a:xfrm rot="21435692">
                <a:off x="-19045" y="216550"/>
                <a:ext cx="9163050" cy="649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966"/>
                  </a:cxn>
                  <a:cxn ang="0">
                    <a:pos x="1608" y="282"/>
                  </a:cxn>
                  <a:cxn ang="0">
                    <a:pos x="4110" y="1008"/>
                  </a:cxn>
                  <a:cxn ang="0">
                    <a:pos x="5772" y="0"/>
                  </a:cxn>
                </a:cxnLst>
                <a:rect l="0" t="0" r="0" b="0"/>
                <a:pathLst>
                  <a:path w="5772" h="1055">
                    <a:moveTo>
                      <a:pt x="0" y="966"/>
                    </a:moveTo>
                    <a:cubicBezTo>
                      <a:pt x="282" y="738"/>
                      <a:pt x="923" y="275"/>
                      <a:pt x="1608" y="282"/>
                    </a:cubicBezTo>
                    <a:cubicBezTo>
                      <a:pt x="2293" y="289"/>
                      <a:pt x="3416" y="1055"/>
                      <a:pt x="4110" y="1008"/>
                    </a:cubicBezTo>
                    <a:cubicBezTo>
                      <a:pt x="4804" y="961"/>
                      <a:pt x="5426" y="210"/>
                      <a:pt x="5772" y="0"/>
                    </a:cubicBezTo>
                  </a:path>
                </a:pathLst>
              </a:custGeom>
              <a:noFill/>
              <a:ln w="10795" cap="flat" cmpd="sng" algn="ctr">
                <a:gradFill>
                  <a:gsLst>
                    <a:gs pos="74000">
                      <a:srgbClr val="92D050">
                        <a:shade val="75000"/>
                      </a:srgbClr>
                    </a:gs>
                    <a:gs pos="86000">
                      <a:srgbClr val="00A13A">
                        <a:alpha val="29000"/>
                      </a:srgbClr>
                    </a:gs>
                    <a:gs pos="16000">
                      <a:srgbClr val="00A13A">
                        <a:shade val="75000"/>
                        <a:alpha val="56000"/>
                      </a:srgbClr>
                    </a:gs>
                  </a:gsLst>
                  <a:lin ang="5400000" scaled="1"/>
                </a:gra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" name="Freihandform 17"/>
              <p:cNvSpPr>
                <a:spLocks/>
              </p:cNvSpPr>
              <p:nvPr/>
            </p:nvSpPr>
            <p:spPr bwMode="auto">
              <a:xfrm rot="21435692">
                <a:off x="-14309" y="290003"/>
                <a:ext cx="9175812" cy="530352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732"/>
                  </a:cxn>
                  <a:cxn ang="0">
                    <a:pos x="1638" y="228"/>
                  </a:cxn>
                  <a:cxn ang="0">
                    <a:pos x="4122" y="816"/>
                  </a:cxn>
                  <a:cxn ang="0">
                    <a:pos x="5766" y="0"/>
                  </a:cxn>
                </a:cxnLst>
                <a:rect l="0" t="0" r="0" b="0"/>
                <a:pathLst>
                  <a:path w="5766" h="854">
                    <a:moveTo>
                      <a:pt x="0" y="732"/>
                    </a:moveTo>
                    <a:cubicBezTo>
                      <a:pt x="273" y="647"/>
                      <a:pt x="951" y="214"/>
                      <a:pt x="1638" y="228"/>
                    </a:cubicBezTo>
                    <a:cubicBezTo>
                      <a:pt x="2325" y="242"/>
                      <a:pt x="3434" y="854"/>
                      <a:pt x="4122" y="816"/>
                    </a:cubicBezTo>
                    <a:cubicBezTo>
                      <a:pt x="4810" y="778"/>
                      <a:pt x="5424" y="170"/>
                      <a:pt x="5766" y="0"/>
                    </a:cubicBezTo>
                  </a:path>
                </a:pathLst>
              </a:custGeom>
              <a:noFill/>
              <a:ln w="9525" cap="flat" cmpd="sng" algn="ctr">
                <a:gradFill>
                  <a:gsLst>
                    <a:gs pos="74000">
                      <a:srgbClr val="B0DFA0"/>
                    </a:gs>
                    <a:gs pos="44000">
                      <a:srgbClr val="F8C300"/>
                    </a:gs>
                    <a:gs pos="33000">
                      <a:srgbClr val="00A13A">
                        <a:alpha val="56000"/>
                      </a:srgbClr>
                    </a:gs>
                  </a:gsLst>
                  <a:lin ang="5400000" scaled="1"/>
                </a:gra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19" name="Grafik 18" descr="kvsa_4c_einzelfa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332656"/>
            <a:ext cx="1835696" cy="5915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weiß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6"/>
          <p:cNvSpPr txBox="1">
            <a:spLocks/>
          </p:cNvSpPr>
          <p:nvPr userDrawn="1"/>
        </p:nvSpPr>
        <p:spPr>
          <a:xfrm>
            <a:off x="467544" y="6281702"/>
            <a:ext cx="8208912" cy="54868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Kommunaler Versorgungsverband Sachsen-Anhalt</a:t>
            </a:r>
          </a:p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fld id="{C99432B2-E316-4410-A6D9-CD93DB6BE218}" type="slidenum">
              <a:rPr kumimoji="0" lang="de-DE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4572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3"/>
                </a:buClr>
                <a:buSzPct val="95000"/>
                <a:buFont typeface="Wingdings 2"/>
                <a:buNone/>
                <a:tabLst/>
                <a:defRPr/>
              </a:pPr>
              <a:t>‹Nr.›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</a:bodyPr>
          <a:lstStyle>
            <a:lvl1pPr algn="l" rtl="0">
              <a:spcBef>
                <a:spcPct val="0"/>
              </a:spcBef>
              <a:buNone/>
              <a:defRPr lang="en-US" sz="4000" b="0" cap="none" spc="0" baseline="0" dirty="0">
                <a:ln>
                  <a:noFill/>
                </a:ln>
                <a:solidFill>
                  <a:srgbClr val="009237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bg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Überschrif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48104"/>
            <a:ext cx="8305800" cy="564672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2800" b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468313" y="1628775"/>
            <a:ext cx="8280400" cy="432117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Überschrift ohne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848104"/>
            <a:ext cx="8305800" cy="564672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2800" b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48104"/>
            <a:ext cx="8229600" cy="56467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3008" y="1628800"/>
            <a:ext cx="4038600" cy="4434840"/>
          </a:xfrm>
        </p:spPr>
        <p:txBody>
          <a:bodyPr/>
          <a:lstStyle>
            <a:lvl1pPr>
              <a:defRPr sz="2600">
                <a:solidFill>
                  <a:srgbClr val="000000"/>
                </a:solidFill>
              </a:defRPr>
            </a:lvl1pPr>
            <a:lvl2pPr>
              <a:defRPr sz="2400">
                <a:solidFill>
                  <a:srgbClr val="000000"/>
                </a:solidFill>
              </a:defRPr>
            </a:lvl2pPr>
            <a:lvl3pPr>
              <a:defRPr sz="20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4008" y="1628800"/>
            <a:ext cx="4038600" cy="4434840"/>
          </a:xfrm>
        </p:spPr>
        <p:txBody>
          <a:bodyPr/>
          <a:lstStyle>
            <a:lvl1pPr>
              <a:defRPr sz="2600">
                <a:solidFill>
                  <a:srgbClr val="000000"/>
                </a:solidFill>
              </a:defRPr>
            </a:lvl1pPr>
            <a:lvl2pPr>
              <a:defRPr sz="2400">
                <a:solidFill>
                  <a:srgbClr val="000000"/>
                </a:solidFill>
              </a:defRPr>
            </a:lvl2pPr>
            <a:lvl3pPr>
              <a:defRPr sz="20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48104"/>
            <a:ext cx="8229600" cy="564672"/>
          </a:xfrm>
        </p:spPr>
        <p:txBody>
          <a:bodyPr tIns="45720" anchor="b">
            <a:normAutofit/>
          </a:bodyPr>
          <a:lstStyle>
            <a:lvl1pPr>
              <a:defRPr sz="280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6183" y="1624291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4008" y="1628800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0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67544" y="2348880"/>
            <a:ext cx="4040188" cy="3650704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55369" y="2348880"/>
            <a:ext cx="4041775" cy="3650704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836712"/>
            <a:ext cx="2743200" cy="83969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000" b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10"/>
          </p:nvPr>
        </p:nvSpPr>
        <p:spPr>
          <a:xfrm>
            <a:off x="467544" y="1916832"/>
            <a:ext cx="8280400" cy="1295400"/>
          </a:xfrm>
        </p:spPr>
        <p:txBody>
          <a:bodyPr/>
          <a:lstStyle/>
          <a:p>
            <a:r>
              <a:rPr lang="de-DE" smtClean="0"/>
              <a:t>Tabelle durch Klicken auf Symbol hinzufügen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Diagrammplatzhalter 4"/>
          <p:cNvSpPr>
            <a:spLocks noGrp="1"/>
          </p:cNvSpPr>
          <p:nvPr>
            <p:ph type="chart" sz="quarter" idx="10"/>
          </p:nvPr>
        </p:nvSpPr>
        <p:spPr>
          <a:xfrm>
            <a:off x="467544" y="1772816"/>
            <a:ext cx="8280400" cy="4537075"/>
          </a:xfrm>
        </p:spPr>
        <p:txBody>
          <a:bodyPr/>
          <a:lstStyle/>
          <a:p>
            <a:r>
              <a:rPr lang="de-DE" smtClean="0"/>
              <a:t>Diagramm durch Klicken auf Symbol hinzufügen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467544" y="920112"/>
            <a:ext cx="8229600" cy="564672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de-DE" dirty="0" smtClean="0"/>
              <a:t>Titelmasterformat durch Klicken bearbeiten</a:t>
            </a:r>
            <a:endParaRPr kumimoji="0" lang="en-US" dirty="0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8229600" cy="46237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 smtClean="0"/>
              <a:t>Textmasterformate durch Klicken bearbeiten</a:t>
            </a:r>
          </a:p>
          <a:p>
            <a:pPr lvl="1" eaLnBrk="1" latinLnBrk="0" hangingPunct="1"/>
            <a:r>
              <a:rPr kumimoji="0" lang="de-DE" dirty="0" smtClean="0"/>
              <a:t>Zweite Ebene</a:t>
            </a:r>
          </a:p>
          <a:p>
            <a:pPr lvl="2" eaLnBrk="1" latinLnBrk="0" hangingPunct="1"/>
            <a:r>
              <a:rPr kumimoji="0" lang="de-DE" dirty="0" smtClean="0"/>
              <a:t>Dritte Ebene</a:t>
            </a:r>
          </a:p>
          <a:p>
            <a:pPr lvl="3" eaLnBrk="1" latinLnBrk="0" hangingPunct="1"/>
            <a:r>
              <a:rPr kumimoji="0" lang="de-DE" dirty="0" smtClean="0"/>
              <a:t>Vierte Ebene</a:t>
            </a:r>
          </a:p>
          <a:p>
            <a:pPr lvl="4" eaLnBrk="1" latinLnBrk="0" hangingPunct="1"/>
            <a:r>
              <a:rPr kumimoji="0" lang="de-DE" dirty="0" smtClean="0"/>
              <a:t>Fünfte Ebene</a:t>
            </a:r>
            <a:endParaRPr kumimoji="0" lang="en-US" dirty="0"/>
          </a:p>
        </p:txBody>
      </p:sp>
      <p:sp>
        <p:nvSpPr>
          <p:cNvPr id="14" name="Untertitel 16"/>
          <p:cNvSpPr txBox="1">
            <a:spLocks/>
          </p:cNvSpPr>
          <p:nvPr/>
        </p:nvSpPr>
        <p:spPr>
          <a:xfrm>
            <a:off x="467544" y="6281702"/>
            <a:ext cx="8208912" cy="54868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Kommunaler Versorgungsverband Sachsen-Anhalt</a:t>
            </a:r>
          </a:p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fld id="{C99432B2-E316-4410-A6D9-CD93DB6BE218}" type="slidenum">
              <a:rPr kumimoji="0" lang="de-DE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4572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3"/>
                </a:buClr>
                <a:buSzPct val="95000"/>
                <a:buFont typeface="Wingdings 2"/>
                <a:buNone/>
                <a:tabLst/>
                <a:defRPr/>
              </a:pPr>
              <a:t>‹Nr.›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2" name="Gruppieren 10"/>
          <p:cNvGrpSpPr/>
          <p:nvPr/>
        </p:nvGrpSpPr>
        <p:grpSpPr>
          <a:xfrm>
            <a:off x="-19017" y="-7144"/>
            <a:ext cx="9180548" cy="1041400"/>
            <a:chOff x="-19017" y="-7144"/>
            <a:chExt cx="9180548" cy="1041400"/>
          </a:xfrm>
        </p:grpSpPr>
        <p:sp>
          <p:nvSpPr>
            <p:cNvPr id="16" name="Freihandform 15"/>
            <p:cNvSpPr>
              <a:spLocks/>
            </p:cNvSpPr>
            <p:nvPr/>
          </p:nvSpPr>
          <p:spPr bwMode="auto">
            <a:xfrm>
              <a:off x="-9525" y="-7144"/>
              <a:ext cx="9163050" cy="10414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6" y="2"/>
                </a:cxn>
                <a:cxn ang="0">
                  <a:pos x="2542" y="0"/>
                </a:cxn>
                <a:cxn ang="0">
                  <a:pos x="4374" y="367"/>
                </a:cxn>
                <a:cxn ang="0">
                  <a:pos x="5766" y="55"/>
                </a:cxn>
                <a:cxn ang="0">
                  <a:pos x="5772" y="213"/>
                </a:cxn>
                <a:cxn ang="0">
                  <a:pos x="4302" y="439"/>
                </a:cxn>
                <a:cxn ang="0">
                  <a:pos x="1488" y="201"/>
                </a:cxn>
                <a:cxn ang="0">
                  <a:pos x="0" y="656"/>
                </a:cxn>
                <a:cxn ang="0">
                  <a:pos x="6" y="2"/>
                </a:cxn>
              </a:cxnLst>
              <a:rect l="0" t="0" r="0" b="0"/>
              <a:pathLst>
                <a:path w="5772" h="656">
                  <a:moveTo>
                    <a:pt x="6" y="2"/>
                  </a:moveTo>
                  <a:lnTo>
                    <a:pt x="2542" y="0"/>
                  </a:lnTo>
                  <a:cubicBezTo>
                    <a:pt x="2746" y="101"/>
                    <a:pt x="3828" y="367"/>
                    <a:pt x="4374" y="367"/>
                  </a:cubicBezTo>
                  <a:cubicBezTo>
                    <a:pt x="4920" y="367"/>
                    <a:pt x="5526" y="152"/>
                    <a:pt x="5766" y="55"/>
                  </a:cubicBezTo>
                  <a:lnTo>
                    <a:pt x="5772" y="213"/>
                  </a:lnTo>
                  <a:cubicBezTo>
                    <a:pt x="5670" y="257"/>
                    <a:pt x="5016" y="441"/>
                    <a:pt x="4302" y="439"/>
                  </a:cubicBezTo>
                  <a:cubicBezTo>
                    <a:pt x="3588" y="437"/>
                    <a:pt x="2205" y="165"/>
                    <a:pt x="1488" y="201"/>
                  </a:cubicBezTo>
                  <a:cubicBezTo>
                    <a:pt x="750" y="209"/>
                    <a:pt x="270" y="482"/>
                    <a:pt x="0" y="656"/>
                  </a:cubicBezTo>
                  <a:lnTo>
                    <a:pt x="6" y="2"/>
                  </a:lnTo>
                  <a:close/>
                </a:path>
              </a:pathLst>
            </a:custGeom>
            <a:gradFill>
              <a:gsLst>
                <a:gs pos="0">
                  <a:srgbClr val="00A13A">
                    <a:shade val="50000"/>
                    <a:alpha val="45000"/>
                    <a:satMod val="120000"/>
                  </a:srgbClr>
                </a:gs>
                <a:gs pos="100000">
                  <a:srgbClr val="92D050">
                    <a:shade val="80000"/>
                    <a:alpha val="55000"/>
                    <a:satMod val="155000"/>
                  </a:srgbClr>
                </a:gs>
              </a:gsLst>
              <a:lin ang="540000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A13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Freihandform 16"/>
            <p:cNvSpPr>
              <a:spLocks/>
            </p:cNvSpPr>
            <p:nvPr/>
          </p:nvSpPr>
          <p:spPr bwMode="auto">
            <a:xfrm>
              <a:off x="4381500" y="-7144"/>
              <a:ext cx="4762500" cy="638175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1668" y="564"/>
                </a:cxn>
                <a:cxn ang="0">
                  <a:pos x="3000" y="186"/>
                </a:cxn>
                <a:cxn ang="0">
                  <a:pos x="3000" y="6"/>
                </a:cxn>
                <a:cxn ang="0">
                  <a:pos x="0" y="0"/>
                </a:cxn>
              </a:cxnLst>
              <a:rect l="0" t="0" r="0" b="0"/>
              <a:pathLst>
                <a:path w="3000" h="595">
                  <a:moveTo>
                    <a:pt x="0" y="0"/>
                  </a:moveTo>
                  <a:cubicBezTo>
                    <a:pt x="174" y="102"/>
                    <a:pt x="1168" y="533"/>
                    <a:pt x="1668" y="564"/>
                  </a:cubicBezTo>
                  <a:cubicBezTo>
                    <a:pt x="2168" y="595"/>
                    <a:pt x="2778" y="279"/>
                    <a:pt x="3000" y="186"/>
                  </a:cubicBezTo>
                  <a:lnTo>
                    <a:pt x="3000" y="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92D050">
                    <a:shade val="50000"/>
                    <a:alpha val="30000"/>
                    <a:satMod val="130000"/>
                  </a:srgbClr>
                </a:gs>
                <a:gs pos="80000">
                  <a:srgbClr val="00A13A">
                    <a:shade val="75000"/>
                    <a:alpha val="45000"/>
                    <a:satMod val="140000"/>
                  </a:srgbClr>
                </a:gs>
              </a:gsLst>
              <a:lin ang="540000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A13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3" name="Gruppieren 1"/>
            <p:cNvGrpSpPr/>
            <p:nvPr/>
          </p:nvGrpSpPr>
          <p:grpSpPr>
            <a:xfrm>
              <a:off x="-19017" y="202408"/>
              <a:ext cx="9180548" cy="649224"/>
              <a:chOff x="-19045" y="216550"/>
              <a:chExt cx="9180548" cy="649224"/>
            </a:xfrm>
          </p:grpSpPr>
          <p:sp>
            <p:nvSpPr>
              <p:cNvPr id="19" name="Freihandform 18"/>
              <p:cNvSpPr>
                <a:spLocks/>
              </p:cNvSpPr>
              <p:nvPr/>
            </p:nvSpPr>
            <p:spPr bwMode="auto">
              <a:xfrm rot="21435692">
                <a:off x="-19045" y="216550"/>
                <a:ext cx="9163050" cy="649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966"/>
                  </a:cxn>
                  <a:cxn ang="0">
                    <a:pos x="1608" y="282"/>
                  </a:cxn>
                  <a:cxn ang="0">
                    <a:pos x="4110" y="1008"/>
                  </a:cxn>
                  <a:cxn ang="0">
                    <a:pos x="5772" y="0"/>
                  </a:cxn>
                </a:cxnLst>
                <a:rect l="0" t="0" r="0" b="0"/>
                <a:pathLst>
                  <a:path w="5772" h="1055">
                    <a:moveTo>
                      <a:pt x="0" y="966"/>
                    </a:moveTo>
                    <a:cubicBezTo>
                      <a:pt x="282" y="738"/>
                      <a:pt x="923" y="275"/>
                      <a:pt x="1608" y="282"/>
                    </a:cubicBezTo>
                    <a:cubicBezTo>
                      <a:pt x="2293" y="289"/>
                      <a:pt x="3416" y="1055"/>
                      <a:pt x="4110" y="1008"/>
                    </a:cubicBezTo>
                    <a:cubicBezTo>
                      <a:pt x="4804" y="961"/>
                      <a:pt x="5426" y="210"/>
                      <a:pt x="5772" y="0"/>
                    </a:cubicBezTo>
                  </a:path>
                </a:pathLst>
              </a:custGeom>
              <a:noFill/>
              <a:ln w="10795" cap="flat" cmpd="sng" algn="ctr">
                <a:gradFill>
                  <a:gsLst>
                    <a:gs pos="74000">
                      <a:srgbClr val="92D050">
                        <a:shade val="75000"/>
                      </a:srgbClr>
                    </a:gs>
                    <a:gs pos="86000">
                      <a:srgbClr val="00A13A">
                        <a:alpha val="29000"/>
                      </a:srgbClr>
                    </a:gs>
                    <a:gs pos="16000">
                      <a:srgbClr val="00A13A">
                        <a:shade val="75000"/>
                        <a:alpha val="56000"/>
                      </a:srgbClr>
                    </a:gs>
                  </a:gsLst>
                  <a:lin ang="5400000" scaled="1"/>
                </a:gra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" name="Freihandform 19"/>
              <p:cNvSpPr>
                <a:spLocks/>
              </p:cNvSpPr>
              <p:nvPr/>
            </p:nvSpPr>
            <p:spPr bwMode="auto">
              <a:xfrm rot="21435692">
                <a:off x="-14309" y="290003"/>
                <a:ext cx="9175812" cy="530352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732"/>
                  </a:cxn>
                  <a:cxn ang="0">
                    <a:pos x="1638" y="228"/>
                  </a:cxn>
                  <a:cxn ang="0">
                    <a:pos x="4122" y="816"/>
                  </a:cxn>
                  <a:cxn ang="0">
                    <a:pos x="5766" y="0"/>
                  </a:cxn>
                </a:cxnLst>
                <a:rect l="0" t="0" r="0" b="0"/>
                <a:pathLst>
                  <a:path w="5766" h="854">
                    <a:moveTo>
                      <a:pt x="0" y="732"/>
                    </a:moveTo>
                    <a:cubicBezTo>
                      <a:pt x="273" y="647"/>
                      <a:pt x="951" y="214"/>
                      <a:pt x="1638" y="228"/>
                    </a:cubicBezTo>
                    <a:cubicBezTo>
                      <a:pt x="2325" y="242"/>
                      <a:pt x="3434" y="854"/>
                      <a:pt x="4122" y="816"/>
                    </a:cubicBezTo>
                    <a:cubicBezTo>
                      <a:pt x="4810" y="778"/>
                      <a:pt x="5424" y="170"/>
                      <a:pt x="5766" y="0"/>
                    </a:cubicBezTo>
                  </a:path>
                </a:pathLst>
              </a:custGeom>
              <a:noFill/>
              <a:ln w="9525" cap="flat" cmpd="sng" algn="ctr">
                <a:gradFill>
                  <a:gsLst>
                    <a:gs pos="74000">
                      <a:srgbClr val="B0DFA0"/>
                    </a:gs>
                    <a:gs pos="44000">
                      <a:srgbClr val="F8C300"/>
                    </a:gs>
                    <a:gs pos="33000">
                      <a:srgbClr val="00A13A">
                        <a:alpha val="56000"/>
                      </a:srgbClr>
                    </a:gs>
                  </a:gsLst>
                  <a:lin ang="5400000" scaled="1"/>
                </a:gra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21" name="Grafik 20" descr="kvsa_4c_einzelfall.pn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6876256" y="332656"/>
            <a:ext cx="1835696" cy="59158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774" r:id="rId11"/>
    <p:sldLayoutId id="2147483683" r:id="rId12"/>
    <p:sldLayoutId id="2147483684" r:id="rId13"/>
    <p:sldLayoutId id="2147483685" r:id="rId14"/>
    <p:sldLayoutId id="2147483669" r:id="rId15"/>
    <p:sldLayoutId id="2147483777" r:id="rId16"/>
    <p:sldLayoutId id="2147483780" r:id="rId17"/>
    <p:sldLayoutId id="2147483781" r:id="rId18"/>
    <p:sldLayoutId id="2147483782" r:id="rId19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2800" b="0" kern="1200">
          <a:ln>
            <a:noFill/>
          </a:ln>
          <a:solidFill>
            <a:srgbClr val="000000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mailto:j.pfohl@kvsa.komsanet.d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827584" y="2182219"/>
            <a:ext cx="76328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5000" b="1" dirty="0" smtClean="0"/>
              <a:t>Die </a:t>
            </a:r>
            <a:br>
              <a:rPr lang="de-DE" sz="5000" b="1" dirty="0" smtClean="0"/>
            </a:br>
            <a:r>
              <a:rPr lang="de-DE" sz="5000" b="1" dirty="0" smtClean="0"/>
              <a:t>Zusatzversorgungskasse </a:t>
            </a:r>
            <a:br>
              <a:rPr lang="de-DE" sz="5000" b="1" dirty="0" smtClean="0"/>
            </a:br>
            <a:r>
              <a:rPr lang="de-DE" sz="5000" b="1" dirty="0" smtClean="0"/>
              <a:t>Sachsen-Anhalt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>
                <a:solidFill>
                  <a:srgbClr val="001006"/>
                </a:solidFill>
              </a:rPr>
              <a:t>BGH - Entscheidung zum Ausgleichsbetrag 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de-DE" sz="2000" dirty="0" smtClean="0">
                <a:solidFill>
                  <a:srgbClr val="001006"/>
                </a:solidFill>
              </a:rPr>
              <a:t>Ausgleichsbetrag nicht nur als Einmalbetrag</a:t>
            </a:r>
          </a:p>
          <a:p>
            <a:pPr>
              <a:lnSpc>
                <a:spcPct val="15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de-DE" sz="2000" dirty="0" smtClean="0">
                <a:solidFill>
                  <a:srgbClr val="001006"/>
                </a:solidFill>
              </a:rPr>
              <a:t>keine Einbeziehung von Versicherten ohne erfüllte Wartezeit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</a:pPr>
            <a:r>
              <a:rPr lang="de-DE" sz="2000" dirty="0" smtClean="0">
                <a:solidFill>
                  <a:srgbClr val="001006"/>
                </a:solidFill>
              </a:rPr>
              <a:t>transparente Satzungsregelung 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</a:pPr>
            <a:r>
              <a:rPr lang="de-DE" sz="2000" dirty="0" smtClean="0">
                <a:solidFill>
                  <a:srgbClr val="001006"/>
                </a:solidFill>
              </a:rPr>
              <a:t>Vermeidung unangemessener Benachteiligungen der ausgeschiedenen Mitglieder</a:t>
            </a:r>
          </a:p>
          <a:p>
            <a:pPr algn="ctr">
              <a:spcBef>
                <a:spcPts val="1200"/>
              </a:spcBef>
              <a:buNone/>
            </a:pPr>
            <a:endParaRPr lang="de-DE" sz="2400" b="1" dirty="0" smtClean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  <a:buNone/>
            </a:pPr>
            <a:r>
              <a:rPr lang="de-DE" sz="2400" b="1" dirty="0" smtClean="0">
                <a:solidFill>
                  <a:srgbClr val="FF0000"/>
                </a:solidFill>
              </a:rPr>
              <a:t>       =&gt; Umsetzung dieser Anforderungen durch  </a:t>
            </a:r>
          </a:p>
          <a:p>
            <a:pPr>
              <a:spcBef>
                <a:spcPts val="1200"/>
              </a:spcBef>
              <a:buNone/>
            </a:pPr>
            <a:r>
              <a:rPr lang="de-DE" sz="2400" b="1" dirty="0" smtClean="0">
                <a:solidFill>
                  <a:srgbClr val="FF0000"/>
                </a:solidFill>
              </a:rPr>
              <a:t>                Neufassung der Satzung der ZVK</a:t>
            </a:r>
          </a:p>
          <a:p>
            <a:pPr>
              <a:spcBef>
                <a:spcPts val="1200"/>
              </a:spcBef>
            </a:pPr>
            <a:endParaRPr lang="de-DE" sz="2200" dirty="0" smtClean="0">
              <a:solidFill>
                <a:srgbClr val="8DCE18"/>
              </a:solidFill>
            </a:endParaRPr>
          </a:p>
          <a:p>
            <a:pPr>
              <a:spcBef>
                <a:spcPts val="1200"/>
              </a:spcBef>
              <a:buNone/>
            </a:pPr>
            <a:endParaRPr lang="de-DE" sz="2200" dirty="0" smtClean="0">
              <a:solidFill>
                <a:srgbClr val="001006"/>
              </a:solidFill>
            </a:endParaRPr>
          </a:p>
          <a:p>
            <a:pPr>
              <a:buNone/>
            </a:pP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305800" cy="564672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Eckpunkte zur Regelung des finanziellen Ausgleichs</a:t>
            </a:r>
            <a:endParaRPr lang="de-DE" b="1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Drei Alternativen zur Zahlung 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Keine Berücksichtigung von Versicherten ohne erfüllte Wartezeit</a:t>
            </a:r>
          </a:p>
          <a:p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Gleichbehandlung aktiver und ausgeschiedener Mitglieder</a:t>
            </a:r>
          </a:p>
          <a:p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Transparente Berechnungsverfahren und –</a:t>
            </a:r>
            <a:r>
              <a:rPr lang="de-DE" dirty="0" err="1" smtClean="0"/>
              <a:t>parameter</a:t>
            </a:r>
            <a:endParaRPr lang="de-DE" dirty="0" smtClean="0"/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Anrechnung von Kapital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Möglichkeiten zum finanziellen Ausgleich</a:t>
            </a:r>
            <a:endParaRPr lang="de-DE" b="1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/>
            <a:endParaRPr lang="de-DE" dirty="0" smtClean="0"/>
          </a:p>
          <a:p>
            <a:pPr marL="0" indent="0"/>
            <a:r>
              <a:rPr lang="de-DE" dirty="0" smtClean="0"/>
              <a:t>Das ausgeschiedene Mitglied wählt innerhalb von 3 Monaten nach Zugang der Mitteilung über den Wert des finanziellen Ausgleichs eine der folgenden Zahlungsformen:</a:t>
            </a:r>
          </a:p>
          <a:p>
            <a:endParaRPr lang="de-DE" dirty="0" smtClean="0"/>
          </a:p>
          <a:p>
            <a:pPr>
              <a:buFont typeface="Arial" pitchFamily="34" charset="0"/>
              <a:buChar char="•"/>
              <a:tabLst>
                <a:tab pos="2327275" algn="l"/>
              </a:tabLst>
            </a:pPr>
            <a:r>
              <a:rPr lang="de-DE" dirty="0" smtClean="0"/>
              <a:t>Einmalzahlung - § 15a ZVK-Satzung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Ratenzahlung - § 15b ZVK-Satzung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Amortisation - § 15c ZVK-Satzung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Einmalzahlung</a:t>
            </a:r>
            <a:endParaRPr lang="de-DE" b="1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de-DE" dirty="0" smtClean="0"/>
              <a:t>Der nach § 15 ermittelte finanzielle Ausgleich ist in einem Betrag auszugleichen</a:t>
            </a:r>
          </a:p>
          <a:p>
            <a:endParaRPr lang="de-DE" sz="800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Zahlungsform entspricht der bisherigen Satzungsregelung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r>
              <a:rPr lang="de-DE" sz="2400" b="1" dirty="0" smtClean="0">
                <a:solidFill>
                  <a:schemeClr val="accent2"/>
                </a:solidFill>
              </a:rPr>
              <a:t>Das ist neu</a:t>
            </a:r>
            <a:endParaRPr lang="de-DE" dirty="0" smtClean="0"/>
          </a:p>
          <a:p>
            <a:endParaRPr lang="de-DE" sz="800" b="1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es werden nur Versicherte des ausgeschiedenen Mitglieds berücksichtigt, die die Wartezeit erfüllt haben</a:t>
            </a:r>
          </a:p>
          <a:p>
            <a:endParaRPr lang="de-DE" sz="800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die Parameter für die Ermittlung sind im Geschäftsbericht der ZVK veröffentlicht = transparent</a:t>
            </a:r>
          </a:p>
          <a:p>
            <a:endParaRPr lang="de-DE" sz="800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das ausgeschiedene Mitglied wählt selbst diese Form der Zahlung 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Ratenzahlung</a:t>
            </a:r>
            <a:r>
              <a:rPr lang="de-DE" dirty="0" smtClean="0"/>
              <a:t>	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war bisher auf Antrag des ausgeschiedenen Mitglieds möglich</a:t>
            </a:r>
          </a:p>
          <a:p>
            <a:endParaRPr lang="de-DE" dirty="0" smtClean="0"/>
          </a:p>
          <a:p>
            <a:r>
              <a:rPr lang="de-DE" sz="2400" b="1" dirty="0" smtClean="0">
                <a:solidFill>
                  <a:schemeClr val="accent2"/>
                </a:solidFill>
              </a:rPr>
              <a:t>Das ist neu</a:t>
            </a:r>
          </a:p>
          <a:p>
            <a:endParaRPr lang="de-DE" sz="800" dirty="0" smtClean="0">
              <a:solidFill>
                <a:schemeClr val="accent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das ausgeschiedene Mitglied legt die Anzahl der Raten fest - begrenzt auf maximal 20 Jahresraten</a:t>
            </a:r>
          </a:p>
          <a:p>
            <a:endParaRPr lang="de-DE" sz="800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die Rate ist jeweils zum 1. Juli fällig und in gleichmäßigen Jahresraten zzgl. Zinsen zu leisten </a:t>
            </a:r>
          </a:p>
          <a:p>
            <a:endParaRPr lang="de-DE" sz="800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Sonderzahlungen bedürfen einer schriftlichen Vereinbarung zwischen dem ausgeschieden Mitglied und der ZVK, d. h. sind möglich</a:t>
            </a:r>
          </a:p>
          <a:p>
            <a:pPr algn="ctr"/>
            <a:endParaRPr lang="de-DE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Amortisation</a:t>
            </a:r>
            <a:endParaRPr lang="de-DE" b="1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de-DE" sz="2400" b="1" dirty="0" smtClean="0">
                <a:solidFill>
                  <a:schemeClr val="accent2"/>
                </a:solidFill>
              </a:rPr>
              <a:t>Das ist neu</a:t>
            </a:r>
          </a:p>
          <a:p>
            <a:endParaRPr lang="de-DE" sz="900" b="1" dirty="0" smtClean="0">
              <a:solidFill>
                <a:schemeClr val="accent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die </a:t>
            </a:r>
            <a:r>
              <a:rPr lang="de-DE" b="1" u="sng" dirty="0" smtClean="0"/>
              <a:t>nicht ausfinanzierten</a:t>
            </a:r>
            <a:r>
              <a:rPr lang="de-DE" dirty="0" smtClean="0"/>
              <a:t> Versorgungspunkte werden über einen Zeitraum von 20 Jahren beglichen</a:t>
            </a:r>
          </a:p>
          <a:p>
            <a:endParaRPr lang="de-DE" sz="800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der Wert der auszugleichenden Versorgungspunkte wird nach den Regeln des Punktemodells des ATV-K berechnet</a:t>
            </a:r>
          </a:p>
          <a:p>
            <a:endParaRPr lang="de-DE" sz="800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der Punktwert entspricht insofern dem Finanzierungsaufwand der Mitglieder</a:t>
            </a:r>
          </a:p>
          <a:p>
            <a:endParaRPr lang="de-DE" sz="800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der Punktwert kann von jedem durch die im Anhang der ZVK-Satzung dargestellte Tabelle ermittelt werden</a:t>
            </a:r>
          </a:p>
          <a:p>
            <a:endParaRPr lang="de-DE" sz="800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das ausgeschiedene Mitglied erhält jährlich eine Rechnung über die Höhe des jeweiligen Amortisationsbetrages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467544" y="908720"/>
            <a:ext cx="8305800" cy="564672"/>
          </a:xfrm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rgbClr val="000000"/>
                </a:solidFill>
              </a:rPr>
              <a:t>… Finanzierung der Versorgungspunkte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de-DE" dirty="0" smtClean="0"/>
          </a:p>
          <a:p>
            <a:pPr marL="0" indent="0"/>
            <a:r>
              <a:rPr lang="de-DE" dirty="0" smtClean="0"/>
              <a:t>Gemäß § 15 ATV-K wird die Finanzierung von den Zusatzversorgungskassen eigenständig geregelt.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467544" y="3492455"/>
            <a:ext cx="325409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Die Finanzierung in der ZVK des KVSA erfolgt mit Umlagen und Zusatzbeiträgen</a:t>
            </a:r>
          </a:p>
          <a:p>
            <a:endParaRPr lang="de-DE" sz="2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Eingekerbter Richtungspfeil 11"/>
          <p:cNvSpPr/>
          <p:nvPr/>
        </p:nvSpPr>
        <p:spPr>
          <a:xfrm>
            <a:off x="4053344" y="3564638"/>
            <a:ext cx="660132" cy="1272154"/>
          </a:xfrm>
          <a:prstGeom prst="chevron">
            <a:avLst>
              <a:gd name="adj" fmla="val 6231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sp>
      <p:sp>
        <p:nvSpPr>
          <p:cNvPr id="13" name="Eingekerbter Richtungspfeil 12"/>
          <p:cNvSpPr/>
          <p:nvPr/>
        </p:nvSpPr>
        <p:spPr>
          <a:xfrm>
            <a:off x="4631948" y="3588453"/>
            <a:ext cx="660132" cy="1272154"/>
          </a:xfrm>
          <a:prstGeom prst="chevron">
            <a:avLst>
              <a:gd name="adj" fmla="val 6231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3573016"/>
            <a:ext cx="2736304" cy="12875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5" name="Textfeld 14"/>
          <p:cNvSpPr txBox="1"/>
          <p:nvPr/>
        </p:nvSpPr>
        <p:spPr>
          <a:xfrm>
            <a:off x="5868144" y="3747476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>
                <a:latin typeface="Arial" pitchFamily="34" charset="0"/>
                <a:cs typeface="Arial" pitchFamily="34" charset="0"/>
              </a:rPr>
              <a:t>Hebesatz der Kasse</a:t>
            </a:r>
            <a:endParaRPr lang="de-DE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467544" y="980728"/>
            <a:ext cx="8305800" cy="852704"/>
          </a:xfrm>
        </p:spPr>
        <p:txBody>
          <a:bodyPr>
            <a:noAutofit/>
          </a:bodyPr>
          <a:lstStyle/>
          <a:p>
            <a:r>
              <a:rPr lang="de-DE" b="1" dirty="0" smtClean="0">
                <a:solidFill>
                  <a:srgbClr val="000000"/>
                </a:solidFill>
              </a:rPr>
              <a:t>Bewertung von Anwartschaften mit der</a:t>
            </a:r>
            <a:br>
              <a:rPr lang="de-DE" b="1" dirty="0" smtClean="0">
                <a:solidFill>
                  <a:srgbClr val="000000"/>
                </a:solidFill>
              </a:rPr>
            </a:br>
            <a:r>
              <a:rPr lang="de-DE" b="1" dirty="0" smtClean="0">
                <a:solidFill>
                  <a:srgbClr val="000000"/>
                </a:solidFill>
              </a:rPr>
              <a:t>Punkt-Wert-Methode (PWM)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468313" y="2780928"/>
            <a:ext cx="8280400" cy="3169022"/>
          </a:xfrm>
        </p:spPr>
        <p:txBody>
          <a:bodyPr/>
          <a:lstStyle/>
          <a:p>
            <a:pPr marL="2149475" lvl="5" indent="0">
              <a:buClr>
                <a:schemeClr val="accent3"/>
              </a:buClr>
              <a:buSzPct val="95000"/>
              <a:buNone/>
            </a:pPr>
            <a:r>
              <a:rPr lang="de-DE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Der </a:t>
            </a:r>
            <a:r>
              <a:rPr lang="de-DE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Wert</a:t>
            </a:r>
            <a:r>
              <a:rPr lang="de-DE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jedes einzelnen Versorgungs</a:t>
            </a:r>
            <a:r>
              <a:rPr lang="de-DE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punktes</a:t>
            </a:r>
            <a:r>
              <a:rPr lang="de-DE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wird durch Anwendung der Berechnungsformel des ATV-K in Verbindung mit dem Hebesatz der ZVK ermittelt.</a:t>
            </a:r>
          </a:p>
          <a:p>
            <a:endParaRPr lang="de-DE" dirty="0"/>
          </a:p>
        </p:txBody>
      </p:sp>
      <p:sp>
        <p:nvSpPr>
          <p:cNvPr id="11" name="Eingekerbter Richtungspfeil 10"/>
          <p:cNvSpPr/>
          <p:nvPr/>
        </p:nvSpPr>
        <p:spPr>
          <a:xfrm>
            <a:off x="825044" y="3117153"/>
            <a:ext cx="660132" cy="1272154"/>
          </a:xfrm>
          <a:prstGeom prst="chevron">
            <a:avLst>
              <a:gd name="adj" fmla="val 6231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sp>
      <p:sp>
        <p:nvSpPr>
          <p:cNvPr id="12" name="Eingekerbter Richtungspfeil 11"/>
          <p:cNvSpPr/>
          <p:nvPr/>
        </p:nvSpPr>
        <p:spPr>
          <a:xfrm>
            <a:off x="1403648" y="3140968"/>
            <a:ext cx="660132" cy="1272154"/>
          </a:xfrm>
          <a:prstGeom prst="chevron">
            <a:avLst>
              <a:gd name="adj" fmla="val 6231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30352" y="980728"/>
            <a:ext cx="7772400" cy="432048"/>
          </a:xfrm>
        </p:spPr>
        <p:txBody>
          <a:bodyPr/>
          <a:lstStyle/>
          <a:p>
            <a:r>
              <a:rPr lang="de-DE" sz="2800" b="1" dirty="0" smtClean="0">
                <a:solidFill>
                  <a:srgbClr val="000000"/>
                </a:solidFill>
              </a:rPr>
              <a:t>Punkt-Wert-Tabelle</a:t>
            </a:r>
            <a:endParaRPr lang="de-DE" sz="2800" b="1" dirty="0">
              <a:solidFill>
                <a:srgbClr val="000000"/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>
          <a:xfrm>
            <a:off x="530352" y="1484784"/>
            <a:ext cx="8002088" cy="5184576"/>
          </a:xfrm>
        </p:spPr>
        <p:txBody>
          <a:bodyPr>
            <a:normAutofit/>
          </a:bodyPr>
          <a:lstStyle/>
          <a:p>
            <a:endParaRPr lang="de-DE" sz="1800" b="1" dirty="0" smtClean="0">
              <a:solidFill>
                <a:srgbClr val="060C04"/>
              </a:solidFill>
            </a:endParaRPr>
          </a:p>
          <a:p>
            <a:endParaRPr lang="de-DE" sz="1800" b="1" dirty="0" smtClean="0">
              <a:solidFill>
                <a:srgbClr val="060C04"/>
              </a:solidFill>
            </a:endParaRPr>
          </a:p>
          <a:p>
            <a:endParaRPr lang="de-DE" sz="1800" b="1" dirty="0" smtClean="0">
              <a:solidFill>
                <a:srgbClr val="060C04"/>
              </a:solidFill>
            </a:endParaRPr>
          </a:p>
          <a:p>
            <a:endParaRPr lang="de-DE" sz="1800" b="1" dirty="0" smtClean="0">
              <a:solidFill>
                <a:srgbClr val="060C04"/>
              </a:solidFill>
            </a:endParaRPr>
          </a:p>
          <a:p>
            <a:endParaRPr lang="de-DE" sz="1800" b="1" dirty="0" smtClean="0">
              <a:solidFill>
                <a:srgbClr val="060C04"/>
              </a:solidFill>
            </a:endParaRPr>
          </a:p>
          <a:p>
            <a:endParaRPr lang="de-DE" sz="1800" b="1" dirty="0" smtClean="0">
              <a:solidFill>
                <a:srgbClr val="060C04"/>
              </a:solidFill>
            </a:endParaRPr>
          </a:p>
          <a:p>
            <a:endParaRPr lang="de-DE" sz="1800" b="1" dirty="0" smtClean="0">
              <a:solidFill>
                <a:srgbClr val="060C04"/>
              </a:solidFill>
            </a:endParaRPr>
          </a:p>
          <a:p>
            <a:endParaRPr lang="de-DE" sz="1800" b="1" dirty="0" smtClean="0">
              <a:solidFill>
                <a:srgbClr val="060C04"/>
              </a:solidFill>
            </a:endParaRPr>
          </a:p>
          <a:p>
            <a:endParaRPr lang="de-DE" sz="1800" b="1" dirty="0" smtClean="0">
              <a:solidFill>
                <a:srgbClr val="060C04"/>
              </a:solidFill>
            </a:endParaRPr>
          </a:p>
          <a:p>
            <a:endParaRPr lang="de-DE" sz="1800" b="1" dirty="0" smtClean="0">
              <a:solidFill>
                <a:srgbClr val="060C04"/>
              </a:solidFill>
            </a:endParaRPr>
          </a:p>
          <a:p>
            <a:endParaRPr lang="de-DE" sz="1800" b="1" dirty="0" smtClean="0">
              <a:solidFill>
                <a:srgbClr val="060C04"/>
              </a:solidFill>
            </a:endParaRPr>
          </a:p>
          <a:p>
            <a:endParaRPr lang="de-DE" sz="1800" b="1" dirty="0" smtClean="0">
              <a:solidFill>
                <a:srgbClr val="060C04"/>
              </a:solidFill>
            </a:endParaRPr>
          </a:p>
          <a:p>
            <a:endParaRPr lang="de-DE" sz="1600" b="1" dirty="0" smtClean="0">
              <a:solidFill>
                <a:srgbClr val="060C04"/>
              </a:solidFill>
            </a:endParaRPr>
          </a:p>
          <a:p>
            <a:r>
              <a:rPr lang="de-DE" sz="1600" b="1" dirty="0" smtClean="0">
                <a:solidFill>
                  <a:srgbClr val="060C04"/>
                </a:solidFill>
              </a:rPr>
              <a:t>Punktwert  (PW) = Hebesatz (HS) x Referenzentgelt (RE) / Altersfaktor (AF)</a:t>
            </a:r>
          </a:p>
          <a:p>
            <a:r>
              <a:rPr lang="de-DE" sz="1600" b="1" dirty="0" smtClean="0">
                <a:solidFill>
                  <a:srgbClr val="060C04"/>
                </a:solidFill>
              </a:rPr>
              <a:t>                            =         5,5 %        x          12.000,00 €        / AF   </a:t>
            </a:r>
          </a:p>
          <a:p>
            <a:r>
              <a:rPr lang="de-DE" sz="1600" b="1" dirty="0" smtClean="0">
                <a:solidFill>
                  <a:srgbClr val="060C04"/>
                </a:solidFill>
              </a:rPr>
              <a:t>                            =                         660                                  / AF                                 </a:t>
            </a:r>
            <a:r>
              <a:rPr lang="de-DE" sz="1600" dirty="0" smtClean="0"/>
              <a:t>            </a:t>
            </a:r>
            <a:endParaRPr lang="de-DE" sz="1600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/>
        </p:nvGraphicFramePr>
        <p:xfrm>
          <a:off x="467544" y="1556792"/>
          <a:ext cx="8064900" cy="3888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/>
                <a:gridCol w="672075"/>
                <a:gridCol w="672075"/>
                <a:gridCol w="672075"/>
                <a:gridCol w="672075"/>
                <a:gridCol w="672075"/>
                <a:gridCol w="672075"/>
                <a:gridCol w="672075"/>
                <a:gridCol w="672075"/>
                <a:gridCol w="672075"/>
                <a:gridCol w="672075"/>
                <a:gridCol w="672075"/>
              </a:tblGrid>
              <a:tr h="313864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rgbClr val="060C04"/>
                          </a:solidFill>
                          <a:latin typeface="Arial" pitchFamily="34" charset="0"/>
                          <a:cs typeface="Arial" pitchFamily="34" charset="0"/>
                        </a:rPr>
                        <a:t>Alter</a:t>
                      </a:r>
                      <a:endParaRPr lang="de-DE" sz="1200" b="0" dirty="0">
                        <a:solidFill>
                          <a:srgbClr val="060C0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rgbClr val="060C04"/>
                          </a:solidFill>
                          <a:latin typeface="Arial" pitchFamily="34" charset="0"/>
                          <a:cs typeface="Arial" pitchFamily="34" charset="0"/>
                        </a:rPr>
                        <a:t>AF</a:t>
                      </a:r>
                      <a:endParaRPr lang="de-DE" sz="1200" b="0" dirty="0">
                        <a:solidFill>
                          <a:srgbClr val="060C0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b="1" dirty="0" smtClean="0">
                          <a:solidFill>
                            <a:srgbClr val="060C04"/>
                          </a:solidFill>
                          <a:latin typeface="Arial" pitchFamily="34" charset="0"/>
                          <a:cs typeface="Arial" pitchFamily="34" charset="0"/>
                        </a:rPr>
                        <a:t>PW</a:t>
                      </a:r>
                      <a:endParaRPr lang="de-DE" sz="1200" b="1" dirty="0">
                        <a:solidFill>
                          <a:srgbClr val="060C0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rgbClr val="060C04"/>
                          </a:solidFill>
                          <a:latin typeface="Arial" pitchFamily="34" charset="0"/>
                          <a:cs typeface="Arial" pitchFamily="34" charset="0"/>
                        </a:rPr>
                        <a:t>Alter </a:t>
                      </a:r>
                      <a:endParaRPr lang="de-DE" sz="1200" b="0" dirty="0">
                        <a:solidFill>
                          <a:srgbClr val="060C0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rgbClr val="060C04"/>
                          </a:solidFill>
                          <a:latin typeface="Arial" pitchFamily="34" charset="0"/>
                          <a:cs typeface="Arial" pitchFamily="34" charset="0"/>
                        </a:rPr>
                        <a:t>AF</a:t>
                      </a:r>
                      <a:endParaRPr lang="de-DE" sz="1200" b="0" dirty="0">
                        <a:solidFill>
                          <a:srgbClr val="060C0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b="1" dirty="0" smtClean="0">
                          <a:solidFill>
                            <a:srgbClr val="060C04"/>
                          </a:solidFill>
                          <a:latin typeface="Arial" pitchFamily="34" charset="0"/>
                          <a:cs typeface="Arial" pitchFamily="34" charset="0"/>
                        </a:rPr>
                        <a:t>PW</a:t>
                      </a:r>
                      <a:endParaRPr lang="de-DE" sz="1200" b="1" dirty="0">
                        <a:solidFill>
                          <a:srgbClr val="060C0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rgbClr val="060C04"/>
                          </a:solidFill>
                          <a:latin typeface="Arial" pitchFamily="34" charset="0"/>
                          <a:cs typeface="Arial" pitchFamily="34" charset="0"/>
                        </a:rPr>
                        <a:t>Alter</a:t>
                      </a:r>
                      <a:endParaRPr lang="de-DE" sz="1200" b="0" dirty="0">
                        <a:solidFill>
                          <a:srgbClr val="060C0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rgbClr val="060C04"/>
                          </a:solidFill>
                          <a:latin typeface="Arial" pitchFamily="34" charset="0"/>
                          <a:cs typeface="Arial" pitchFamily="34" charset="0"/>
                        </a:rPr>
                        <a:t>AF</a:t>
                      </a:r>
                      <a:endParaRPr lang="de-DE" sz="1200" b="0" dirty="0">
                        <a:solidFill>
                          <a:srgbClr val="060C0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b="1" dirty="0" smtClean="0">
                          <a:solidFill>
                            <a:srgbClr val="060C04"/>
                          </a:solidFill>
                          <a:latin typeface="Arial" pitchFamily="34" charset="0"/>
                          <a:cs typeface="Arial" pitchFamily="34" charset="0"/>
                        </a:rPr>
                        <a:t>PW</a:t>
                      </a:r>
                      <a:endParaRPr lang="de-DE" sz="1200" b="1" dirty="0">
                        <a:solidFill>
                          <a:srgbClr val="060C0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rgbClr val="060C04"/>
                          </a:solidFill>
                          <a:latin typeface="Arial" pitchFamily="34" charset="0"/>
                          <a:cs typeface="Arial" pitchFamily="34" charset="0"/>
                        </a:rPr>
                        <a:t>Alter</a:t>
                      </a:r>
                      <a:endParaRPr lang="de-DE" sz="1200" b="0" dirty="0">
                        <a:solidFill>
                          <a:srgbClr val="060C0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rgbClr val="060C04"/>
                          </a:solidFill>
                          <a:latin typeface="Arial" pitchFamily="34" charset="0"/>
                          <a:cs typeface="Arial" pitchFamily="34" charset="0"/>
                        </a:rPr>
                        <a:t>AF</a:t>
                      </a:r>
                      <a:endParaRPr lang="de-DE" sz="1200" b="0" dirty="0">
                        <a:solidFill>
                          <a:srgbClr val="060C0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b="1" dirty="0" smtClean="0">
                          <a:solidFill>
                            <a:srgbClr val="060C04"/>
                          </a:solidFill>
                          <a:latin typeface="Arial" pitchFamily="34" charset="0"/>
                          <a:cs typeface="Arial" pitchFamily="34" charset="0"/>
                        </a:rPr>
                        <a:t>PW</a:t>
                      </a:r>
                      <a:endParaRPr lang="de-DE" sz="1200" b="1" dirty="0">
                        <a:solidFill>
                          <a:srgbClr val="060C0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7881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3,1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212,90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2,1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314,29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1,5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440,00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1,0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660,00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7881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3,0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220,00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2,0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330,00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1,4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471,43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1,0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660,00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7881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2,9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227,59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2,0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330,00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1,4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471,43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1,0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660,00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7881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2,8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235,71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1,9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347,37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1,3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507,69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56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1,0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660,00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7881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2,7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244,44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1,9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347,37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1,3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507,69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733,33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7881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2,6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253,85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1,8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336,67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46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1,3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507,69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58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733,33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7881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2,5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264,00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1,7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388,24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47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1,2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550,00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733,33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7881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2,4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275,00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1,7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388,24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1,2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550,00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733,33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7881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2,4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275,00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1,6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412,50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1,2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550,00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733,33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7881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2,3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286,96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1,6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412,50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1,1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600,00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0,8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825,00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7881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2,2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300,00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1,6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412,50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51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1,1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600,00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0,8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825,00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7881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2,2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300,00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1,5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440,00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52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1,1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600,00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64 …..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0,8</a:t>
                      </a:r>
                      <a:endParaRPr lang="de-DE" sz="1100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dirty="0" smtClean="0">
                          <a:solidFill>
                            <a:srgbClr val="001006"/>
                          </a:solidFill>
                          <a:latin typeface="Arial" pitchFamily="34" charset="0"/>
                          <a:cs typeface="Arial" pitchFamily="34" charset="0"/>
                        </a:rPr>
                        <a:t>825,00</a:t>
                      </a:r>
                      <a:endParaRPr lang="de-DE" sz="1100" b="1" dirty="0">
                        <a:solidFill>
                          <a:srgbClr val="00100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0" y="1556792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4000" b="1" dirty="0" smtClean="0"/>
              <a:t>Vielen Dank für Ihre </a:t>
            </a:r>
            <a:br>
              <a:rPr lang="de-DE" sz="4000" b="1" dirty="0" smtClean="0"/>
            </a:br>
            <a:r>
              <a:rPr lang="de-DE" sz="4000" b="1" dirty="0" smtClean="0"/>
              <a:t>Aufmerksamkeit!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483768" y="3212976"/>
            <a:ext cx="41764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bg2"/>
                </a:solidFill>
              </a:rPr>
              <a:t>Dörte Flögel, </a:t>
            </a:r>
          </a:p>
          <a:p>
            <a:r>
              <a:rPr lang="de-DE" sz="2000" dirty="0" smtClean="0">
                <a:solidFill>
                  <a:schemeClr val="bg2"/>
                </a:solidFill>
              </a:rPr>
              <a:t>Abteilungsleiterin der ZVK</a:t>
            </a:r>
          </a:p>
          <a:p>
            <a:endParaRPr lang="de-DE" sz="2000" dirty="0" smtClean="0">
              <a:solidFill>
                <a:schemeClr val="bg2"/>
              </a:solidFill>
            </a:endParaRPr>
          </a:p>
          <a:p>
            <a:r>
              <a:rPr lang="de-DE" sz="1400" dirty="0" smtClean="0">
                <a:solidFill>
                  <a:schemeClr val="bg2"/>
                </a:solidFill>
              </a:rPr>
              <a:t>Telefon: 0391 62570-714 </a:t>
            </a:r>
          </a:p>
          <a:p>
            <a:r>
              <a:rPr lang="de-DE" sz="1400" dirty="0" smtClean="0">
                <a:solidFill>
                  <a:schemeClr val="bg2"/>
                </a:solidFill>
              </a:rPr>
              <a:t>E-Mail: d.floegel</a:t>
            </a:r>
            <a:r>
              <a:rPr lang="de-DE" sz="1400" dirty="0" smtClean="0">
                <a:solidFill>
                  <a:schemeClr val="bg2"/>
                </a:solidFill>
                <a:hlinkClick r:id="rId2"/>
              </a:rPr>
              <a:t>@kvsa.komsanet.de</a:t>
            </a:r>
            <a:endParaRPr lang="de-DE" sz="1400" dirty="0" smtClean="0">
              <a:solidFill>
                <a:schemeClr val="bg2"/>
              </a:solidFill>
            </a:endParaRPr>
          </a:p>
          <a:p>
            <a:endParaRPr lang="de-DE" sz="2000" dirty="0" smtClean="0">
              <a:solidFill>
                <a:schemeClr val="bg2"/>
              </a:solidFill>
            </a:endParaRPr>
          </a:p>
          <a:p>
            <a:r>
              <a:rPr lang="de-DE" sz="1400" dirty="0" smtClean="0">
                <a:solidFill>
                  <a:schemeClr val="bg2"/>
                </a:solidFill>
              </a:rPr>
              <a:t>Kommunaler Versorgungsverband Sachsen-Anhalt</a:t>
            </a:r>
          </a:p>
          <a:p>
            <a:r>
              <a:rPr lang="de-DE" sz="1400" dirty="0" smtClean="0">
                <a:solidFill>
                  <a:schemeClr val="bg2"/>
                </a:solidFill>
              </a:rPr>
              <a:t>                 - Zusatzversorgungskasse -</a:t>
            </a:r>
          </a:p>
          <a:p>
            <a:r>
              <a:rPr lang="de-DE" sz="2000" dirty="0" smtClean="0">
                <a:solidFill>
                  <a:schemeClr val="bg2"/>
                </a:solidFill>
              </a:rPr>
              <a:t> </a:t>
            </a:r>
            <a:br>
              <a:rPr lang="de-DE" sz="2000" dirty="0" smtClean="0">
                <a:solidFill>
                  <a:schemeClr val="bg2"/>
                </a:solidFill>
              </a:rPr>
            </a:br>
            <a:endParaRPr lang="de-DE" sz="2000" b="1" dirty="0">
              <a:solidFill>
                <a:schemeClr val="bg2"/>
              </a:solidFill>
            </a:endParaRPr>
          </a:p>
        </p:txBody>
      </p:sp>
      <p:pic>
        <p:nvPicPr>
          <p:cNvPr id="5" name="Grafik 4" descr="DSC_3778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83568" y="3212976"/>
            <a:ext cx="1474315" cy="2066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3" name="AutoShape 251"/>
          <p:cNvSpPr>
            <a:spLocks noChangeArrowheads="1"/>
          </p:cNvSpPr>
          <p:nvPr/>
        </p:nvSpPr>
        <p:spPr bwMode="auto">
          <a:xfrm>
            <a:off x="539552" y="2492896"/>
            <a:ext cx="7920880" cy="3078956"/>
          </a:xfrm>
          <a:prstGeom prst="cube">
            <a:avLst>
              <a:gd name="adj" fmla="val 14560"/>
            </a:avLst>
          </a:prstGeom>
          <a:solidFill>
            <a:schemeClr val="bg2">
              <a:lumMod val="90000"/>
              <a:alpha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3082" name="Text Box 21"/>
          <p:cNvSpPr txBox="1">
            <a:spLocks noChangeArrowheads="1"/>
          </p:cNvSpPr>
          <p:nvPr/>
        </p:nvSpPr>
        <p:spPr bwMode="auto">
          <a:xfrm>
            <a:off x="539553" y="3356992"/>
            <a:ext cx="748883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2438" lvl="1" indent="-273050">
              <a:buClr>
                <a:srgbClr val="009237"/>
              </a:buClr>
              <a:buFont typeface="Arial" pitchFamily="34" charset="0"/>
              <a:buChar char="•"/>
            </a:pPr>
            <a:r>
              <a:rPr lang="de-DE" sz="2000" dirty="0" smtClean="0">
                <a:solidFill>
                  <a:srgbClr val="4D4D4D"/>
                </a:solidFill>
              </a:rPr>
              <a:t>Träger: Zusatzversorgungskasse (ZVK)</a:t>
            </a:r>
          </a:p>
          <a:p>
            <a:pPr marL="452438" lvl="1" indent="-273050">
              <a:buClr>
                <a:srgbClr val="009237"/>
              </a:buClr>
              <a:buFont typeface="Arial" pitchFamily="34" charset="0"/>
              <a:buChar char="•"/>
            </a:pPr>
            <a:endParaRPr lang="de-DE" sz="2000" dirty="0" smtClean="0">
              <a:solidFill>
                <a:srgbClr val="4D4D4D"/>
              </a:solidFill>
            </a:endParaRPr>
          </a:p>
          <a:p>
            <a:pPr marL="452438" lvl="1" indent="-273050">
              <a:buClr>
                <a:srgbClr val="009237"/>
              </a:buClr>
              <a:buFont typeface="Arial" pitchFamily="34" charset="0"/>
              <a:buChar char="•"/>
            </a:pPr>
            <a:r>
              <a:rPr lang="de-DE" sz="2000" dirty="0" smtClean="0">
                <a:solidFill>
                  <a:srgbClr val="4D4D4D"/>
                </a:solidFill>
              </a:rPr>
              <a:t>ZVK = Sonderkasse </a:t>
            </a:r>
            <a:r>
              <a:rPr lang="de-DE" sz="2000" dirty="0">
                <a:solidFill>
                  <a:srgbClr val="4D4D4D"/>
                </a:solidFill>
              </a:rPr>
              <a:t>des Kommunalen Versorgungsverbandes </a:t>
            </a:r>
            <a:r>
              <a:rPr lang="de-DE" sz="2000" dirty="0" smtClean="0">
                <a:solidFill>
                  <a:srgbClr val="4D4D4D"/>
                </a:solidFill>
              </a:rPr>
              <a:t>Sachsen-Anhalt </a:t>
            </a:r>
            <a:r>
              <a:rPr lang="de-DE" sz="2000" dirty="0">
                <a:solidFill>
                  <a:srgbClr val="4D4D4D"/>
                </a:solidFill>
              </a:rPr>
              <a:t/>
            </a:r>
            <a:br>
              <a:rPr lang="de-DE" sz="2000" dirty="0">
                <a:solidFill>
                  <a:srgbClr val="4D4D4D"/>
                </a:solidFill>
              </a:rPr>
            </a:br>
            <a:endParaRPr lang="de-DE" sz="2000" dirty="0" smtClean="0">
              <a:solidFill>
                <a:srgbClr val="4D4D4D"/>
              </a:solidFill>
            </a:endParaRPr>
          </a:p>
          <a:p>
            <a:pPr marL="452438" lvl="1" indent="-273050">
              <a:buClr>
                <a:srgbClr val="009237"/>
              </a:buClr>
              <a:buFont typeface="Arial" pitchFamily="34" charset="0"/>
              <a:buChar char="•"/>
            </a:pPr>
            <a:r>
              <a:rPr lang="de-DE" sz="2000" dirty="0" smtClean="0">
                <a:solidFill>
                  <a:srgbClr val="4D4D4D"/>
                </a:solidFill>
              </a:rPr>
              <a:t>seit 01.01.1997 mit Sitz in Magdeburg</a:t>
            </a:r>
            <a:endParaRPr lang="de-DE" sz="2000" dirty="0">
              <a:solidFill>
                <a:srgbClr val="4D4D4D"/>
              </a:solidFill>
            </a:endParaRPr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539552" y="1268760"/>
            <a:ext cx="7920880" cy="1726852"/>
          </a:xfrm>
          <a:prstGeom prst="cube">
            <a:avLst>
              <a:gd name="adj" fmla="val 25000"/>
            </a:avLst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1095375" y="3160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de-DE"/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950913" y="1720850"/>
            <a:ext cx="24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/>
              <a:t> </a:t>
            </a:r>
          </a:p>
        </p:txBody>
      </p:sp>
      <p:sp>
        <p:nvSpPr>
          <p:cNvPr id="3079" name="Text Box 19"/>
          <p:cNvSpPr txBox="1">
            <a:spLocks noChangeArrowheads="1"/>
          </p:cNvSpPr>
          <p:nvPr/>
        </p:nvSpPr>
        <p:spPr bwMode="auto">
          <a:xfrm>
            <a:off x="611560" y="1844825"/>
            <a:ext cx="734481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2800" b="1" dirty="0" smtClean="0">
                <a:solidFill>
                  <a:srgbClr val="000000"/>
                </a:solidFill>
              </a:rPr>
              <a:t> Zusatzversorgung </a:t>
            </a:r>
            <a:r>
              <a:rPr lang="de-DE" sz="2800" b="1" dirty="0" smtClean="0"/>
              <a:t>= Beamtenversorgung</a:t>
            </a:r>
          </a:p>
          <a:p>
            <a:r>
              <a:rPr lang="de-DE" sz="2800" b="1" dirty="0" smtClean="0"/>
              <a:t>              für </a:t>
            </a:r>
            <a:r>
              <a:rPr lang="de-DE" sz="2800" b="1" dirty="0"/>
              <a:t>die </a:t>
            </a:r>
            <a:r>
              <a:rPr lang="de-DE" sz="2800" b="1" dirty="0" smtClean="0"/>
              <a:t>tariflich Beschäftigten</a:t>
            </a:r>
          </a:p>
          <a:p>
            <a:r>
              <a:rPr lang="de-DE" sz="2800" b="1" dirty="0" smtClean="0"/>
              <a:t>                         </a:t>
            </a:r>
            <a:endParaRPr lang="de-DE" sz="2800" b="1" dirty="0"/>
          </a:p>
        </p:txBody>
      </p:sp>
      <p:sp>
        <p:nvSpPr>
          <p:cNvPr id="3092" name="Text Box 29"/>
          <p:cNvSpPr txBox="1">
            <a:spLocks noChangeArrowheads="1"/>
          </p:cNvSpPr>
          <p:nvPr/>
        </p:nvSpPr>
        <p:spPr bwMode="auto">
          <a:xfrm>
            <a:off x="8782050" y="127000"/>
            <a:ext cx="18415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de-DE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9"/>
          <p:cNvGrpSpPr>
            <a:grpSpLocks/>
          </p:cNvGrpSpPr>
          <p:nvPr/>
        </p:nvGrpSpPr>
        <p:grpSpPr bwMode="auto">
          <a:xfrm>
            <a:off x="971550" y="1916113"/>
            <a:ext cx="7129463" cy="3314700"/>
            <a:chOff x="612" y="1207"/>
            <a:chExt cx="4491" cy="2088"/>
          </a:xfrm>
        </p:grpSpPr>
        <p:sp>
          <p:nvSpPr>
            <p:cNvPr id="5376" name="Rectangle 256"/>
            <p:cNvSpPr>
              <a:spLocks noChangeArrowheads="1"/>
            </p:cNvSpPr>
            <p:nvPr/>
          </p:nvSpPr>
          <p:spPr bwMode="auto">
            <a:xfrm>
              <a:off x="612" y="1207"/>
              <a:ext cx="1497" cy="1044"/>
            </a:xfrm>
            <a:prstGeom prst="rect">
              <a:avLst/>
            </a:prstGeom>
            <a:solidFill>
              <a:srgbClr val="DDDDDD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5377" name="Rectangle 257"/>
            <p:cNvSpPr>
              <a:spLocks noChangeArrowheads="1"/>
            </p:cNvSpPr>
            <p:nvPr/>
          </p:nvSpPr>
          <p:spPr bwMode="auto">
            <a:xfrm>
              <a:off x="612" y="2251"/>
              <a:ext cx="1497" cy="1044"/>
            </a:xfrm>
            <a:prstGeom prst="rect">
              <a:avLst/>
            </a:prstGeom>
            <a:solidFill>
              <a:srgbClr val="DDDDDD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5378" name="Rectangle 258"/>
            <p:cNvSpPr>
              <a:spLocks noChangeArrowheads="1"/>
            </p:cNvSpPr>
            <p:nvPr/>
          </p:nvSpPr>
          <p:spPr bwMode="auto">
            <a:xfrm>
              <a:off x="2109" y="1207"/>
              <a:ext cx="1497" cy="1044"/>
            </a:xfrm>
            <a:prstGeom prst="rect">
              <a:avLst/>
            </a:prstGeom>
            <a:solidFill>
              <a:srgbClr val="DDDDDD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5379" name="Rectangle 259"/>
            <p:cNvSpPr>
              <a:spLocks noChangeArrowheads="1"/>
            </p:cNvSpPr>
            <p:nvPr/>
          </p:nvSpPr>
          <p:spPr bwMode="auto">
            <a:xfrm>
              <a:off x="2109" y="2251"/>
              <a:ext cx="1497" cy="1044"/>
            </a:xfrm>
            <a:prstGeom prst="rect">
              <a:avLst/>
            </a:prstGeom>
            <a:solidFill>
              <a:srgbClr val="DDDDDD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5380" name="Rectangle 260"/>
            <p:cNvSpPr>
              <a:spLocks noChangeArrowheads="1"/>
            </p:cNvSpPr>
            <p:nvPr/>
          </p:nvSpPr>
          <p:spPr bwMode="auto">
            <a:xfrm>
              <a:off x="3606" y="1207"/>
              <a:ext cx="1497" cy="1044"/>
            </a:xfrm>
            <a:prstGeom prst="rect">
              <a:avLst/>
            </a:prstGeom>
            <a:solidFill>
              <a:srgbClr val="DDDDDD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5381" name="Rectangle 261"/>
            <p:cNvSpPr>
              <a:spLocks noChangeArrowheads="1"/>
            </p:cNvSpPr>
            <p:nvPr/>
          </p:nvSpPr>
          <p:spPr bwMode="auto">
            <a:xfrm>
              <a:off x="3606" y="2251"/>
              <a:ext cx="1497" cy="1044"/>
            </a:xfrm>
            <a:prstGeom prst="rect">
              <a:avLst/>
            </a:prstGeom>
            <a:solidFill>
              <a:srgbClr val="DDDDDD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grpSp>
          <p:nvGrpSpPr>
            <p:cNvPr id="3" name="Group 270"/>
            <p:cNvGrpSpPr>
              <a:grpSpLocks/>
            </p:cNvGrpSpPr>
            <p:nvPr/>
          </p:nvGrpSpPr>
          <p:grpSpPr bwMode="auto">
            <a:xfrm>
              <a:off x="1888" y="2575"/>
              <a:ext cx="312" cy="387"/>
              <a:chOff x="1888" y="2575"/>
              <a:chExt cx="312" cy="387"/>
            </a:xfrm>
          </p:grpSpPr>
          <p:sp>
            <p:nvSpPr>
              <p:cNvPr id="5388" name="Freeform 268"/>
              <p:cNvSpPr>
                <a:spLocks/>
              </p:cNvSpPr>
              <p:nvPr/>
            </p:nvSpPr>
            <p:spPr bwMode="auto">
              <a:xfrm>
                <a:off x="1888" y="2575"/>
                <a:ext cx="212" cy="387"/>
              </a:xfrm>
              <a:custGeom>
                <a:avLst/>
                <a:gdLst/>
                <a:ahLst/>
                <a:cxnLst>
                  <a:cxn ang="0">
                    <a:pos x="212" y="47"/>
                  </a:cxn>
                  <a:cxn ang="0">
                    <a:pos x="86" y="23"/>
                  </a:cxn>
                  <a:cxn ang="0">
                    <a:pos x="2" y="185"/>
                  </a:cxn>
                  <a:cxn ang="0">
                    <a:pos x="74" y="365"/>
                  </a:cxn>
                  <a:cxn ang="0">
                    <a:pos x="212" y="317"/>
                  </a:cxn>
                </a:cxnLst>
                <a:rect l="0" t="0" r="r" b="b"/>
                <a:pathLst>
                  <a:path w="212" h="387">
                    <a:moveTo>
                      <a:pt x="212" y="47"/>
                    </a:moveTo>
                    <a:cubicBezTo>
                      <a:pt x="191" y="43"/>
                      <a:pt x="121" y="0"/>
                      <a:pt x="86" y="23"/>
                    </a:cubicBezTo>
                    <a:cubicBezTo>
                      <a:pt x="51" y="46"/>
                      <a:pt x="4" y="128"/>
                      <a:pt x="2" y="185"/>
                    </a:cubicBezTo>
                    <a:cubicBezTo>
                      <a:pt x="0" y="242"/>
                      <a:pt x="39" y="343"/>
                      <a:pt x="74" y="365"/>
                    </a:cubicBezTo>
                    <a:cubicBezTo>
                      <a:pt x="109" y="387"/>
                      <a:pt x="183" y="327"/>
                      <a:pt x="212" y="317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389" name="Rectangle 269"/>
              <p:cNvSpPr>
                <a:spLocks noChangeArrowheads="1"/>
              </p:cNvSpPr>
              <p:nvPr/>
            </p:nvSpPr>
            <p:spPr bwMode="auto">
              <a:xfrm>
                <a:off x="2064" y="2632"/>
                <a:ext cx="136" cy="249"/>
              </a:xfrm>
              <a:prstGeom prst="rect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grpSp>
          <p:nvGrpSpPr>
            <p:cNvPr id="4" name="Group 271"/>
            <p:cNvGrpSpPr>
              <a:grpSpLocks/>
            </p:cNvGrpSpPr>
            <p:nvPr/>
          </p:nvGrpSpPr>
          <p:grpSpPr bwMode="auto">
            <a:xfrm rot="10800000">
              <a:off x="3506" y="2580"/>
              <a:ext cx="312" cy="387"/>
              <a:chOff x="1888" y="2575"/>
              <a:chExt cx="312" cy="387"/>
            </a:xfrm>
          </p:grpSpPr>
          <p:sp>
            <p:nvSpPr>
              <p:cNvPr id="5392" name="Freeform 272"/>
              <p:cNvSpPr>
                <a:spLocks/>
              </p:cNvSpPr>
              <p:nvPr/>
            </p:nvSpPr>
            <p:spPr bwMode="auto">
              <a:xfrm>
                <a:off x="1888" y="2575"/>
                <a:ext cx="212" cy="387"/>
              </a:xfrm>
              <a:custGeom>
                <a:avLst/>
                <a:gdLst/>
                <a:ahLst/>
                <a:cxnLst>
                  <a:cxn ang="0">
                    <a:pos x="212" y="47"/>
                  </a:cxn>
                  <a:cxn ang="0">
                    <a:pos x="86" y="23"/>
                  </a:cxn>
                  <a:cxn ang="0">
                    <a:pos x="2" y="185"/>
                  </a:cxn>
                  <a:cxn ang="0">
                    <a:pos x="74" y="365"/>
                  </a:cxn>
                  <a:cxn ang="0">
                    <a:pos x="212" y="317"/>
                  </a:cxn>
                </a:cxnLst>
                <a:rect l="0" t="0" r="r" b="b"/>
                <a:pathLst>
                  <a:path w="212" h="387">
                    <a:moveTo>
                      <a:pt x="212" y="47"/>
                    </a:moveTo>
                    <a:cubicBezTo>
                      <a:pt x="191" y="43"/>
                      <a:pt x="121" y="0"/>
                      <a:pt x="86" y="23"/>
                    </a:cubicBezTo>
                    <a:cubicBezTo>
                      <a:pt x="51" y="46"/>
                      <a:pt x="4" y="128"/>
                      <a:pt x="2" y="185"/>
                    </a:cubicBezTo>
                    <a:cubicBezTo>
                      <a:pt x="0" y="242"/>
                      <a:pt x="39" y="343"/>
                      <a:pt x="74" y="365"/>
                    </a:cubicBezTo>
                    <a:cubicBezTo>
                      <a:pt x="109" y="387"/>
                      <a:pt x="183" y="327"/>
                      <a:pt x="212" y="317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393" name="Rectangle 273"/>
              <p:cNvSpPr>
                <a:spLocks noChangeArrowheads="1"/>
              </p:cNvSpPr>
              <p:nvPr/>
            </p:nvSpPr>
            <p:spPr bwMode="auto">
              <a:xfrm>
                <a:off x="2064" y="2632"/>
                <a:ext cx="136" cy="249"/>
              </a:xfrm>
              <a:prstGeom prst="rect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grpSp>
          <p:nvGrpSpPr>
            <p:cNvPr id="5" name="Group 274"/>
            <p:cNvGrpSpPr>
              <a:grpSpLocks/>
            </p:cNvGrpSpPr>
            <p:nvPr/>
          </p:nvGrpSpPr>
          <p:grpSpPr bwMode="auto">
            <a:xfrm rot="10800000">
              <a:off x="2018" y="1525"/>
              <a:ext cx="312" cy="387"/>
              <a:chOff x="1888" y="2575"/>
              <a:chExt cx="312" cy="387"/>
            </a:xfrm>
          </p:grpSpPr>
          <p:sp>
            <p:nvSpPr>
              <p:cNvPr id="5395" name="Freeform 275"/>
              <p:cNvSpPr>
                <a:spLocks/>
              </p:cNvSpPr>
              <p:nvPr/>
            </p:nvSpPr>
            <p:spPr bwMode="auto">
              <a:xfrm>
                <a:off x="1888" y="2575"/>
                <a:ext cx="212" cy="387"/>
              </a:xfrm>
              <a:custGeom>
                <a:avLst/>
                <a:gdLst/>
                <a:ahLst/>
                <a:cxnLst>
                  <a:cxn ang="0">
                    <a:pos x="212" y="47"/>
                  </a:cxn>
                  <a:cxn ang="0">
                    <a:pos x="86" y="23"/>
                  </a:cxn>
                  <a:cxn ang="0">
                    <a:pos x="2" y="185"/>
                  </a:cxn>
                  <a:cxn ang="0">
                    <a:pos x="74" y="365"/>
                  </a:cxn>
                  <a:cxn ang="0">
                    <a:pos x="212" y="317"/>
                  </a:cxn>
                </a:cxnLst>
                <a:rect l="0" t="0" r="r" b="b"/>
                <a:pathLst>
                  <a:path w="212" h="387">
                    <a:moveTo>
                      <a:pt x="212" y="47"/>
                    </a:moveTo>
                    <a:cubicBezTo>
                      <a:pt x="191" y="43"/>
                      <a:pt x="121" y="0"/>
                      <a:pt x="86" y="23"/>
                    </a:cubicBezTo>
                    <a:cubicBezTo>
                      <a:pt x="51" y="46"/>
                      <a:pt x="4" y="128"/>
                      <a:pt x="2" y="185"/>
                    </a:cubicBezTo>
                    <a:cubicBezTo>
                      <a:pt x="0" y="242"/>
                      <a:pt x="39" y="343"/>
                      <a:pt x="74" y="365"/>
                    </a:cubicBezTo>
                    <a:cubicBezTo>
                      <a:pt x="109" y="387"/>
                      <a:pt x="183" y="327"/>
                      <a:pt x="212" y="317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396" name="Rectangle 276"/>
              <p:cNvSpPr>
                <a:spLocks noChangeArrowheads="1"/>
              </p:cNvSpPr>
              <p:nvPr/>
            </p:nvSpPr>
            <p:spPr bwMode="auto">
              <a:xfrm>
                <a:off x="2064" y="2632"/>
                <a:ext cx="136" cy="249"/>
              </a:xfrm>
              <a:prstGeom prst="rect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grpSp>
          <p:nvGrpSpPr>
            <p:cNvPr id="6" name="Group 277"/>
            <p:cNvGrpSpPr>
              <a:grpSpLocks/>
            </p:cNvGrpSpPr>
            <p:nvPr/>
          </p:nvGrpSpPr>
          <p:grpSpPr bwMode="auto">
            <a:xfrm rot="16200000">
              <a:off x="2646" y="2122"/>
              <a:ext cx="312" cy="387"/>
              <a:chOff x="1888" y="2575"/>
              <a:chExt cx="312" cy="387"/>
            </a:xfrm>
          </p:grpSpPr>
          <p:sp>
            <p:nvSpPr>
              <p:cNvPr id="5398" name="Freeform 278"/>
              <p:cNvSpPr>
                <a:spLocks/>
              </p:cNvSpPr>
              <p:nvPr/>
            </p:nvSpPr>
            <p:spPr bwMode="auto">
              <a:xfrm>
                <a:off x="1888" y="2575"/>
                <a:ext cx="212" cy="387"/>
              </a:xfrm>
              <a:custGeom>
                <a:avLst/>
                <a:gdLst/>
                <a:ahLst/>
                <a:cxnLst>
                  <a:cxn ang="0">
                    <a:pos x="212" y="47"/>
                  </a:cxn>
                  <a:cxn ang="0">
                    <a:pos x="86" y="23"/>
                  </a:cxn>
                  <a:cxn ang="0">
                    <a:pos x="2" y="185"/>
                  </a:cxn>
                  <a:cxn ang="0">
                    <a:pos x="74" y="365"/>
                  </a:cxn>
                  <a:cxn ang="0">
                    <a:pos x="212" y="317"/>
                  </a:cxn>
                </a:cxnLst>
                <a:rect l="0" t="0" r="r" b="b"/>
                <a:pathLst>
                  <a:path w="212" h="387">
                    <a:moveTo>
                      <a:pt x="212" y="47"/>
                    </a:moveTo>
                    <a:cubicBezTo>
                      <a:pt x="191" y="43"/>
                      <a:pt x="121" y="0"/>
                      <a:pt x="86" y="23"/>
                    </a:cubicBezTo>
                    <a:cubicBezTo>
                      <a:pt x="51" y="46"/>
                      <a:pt x="4" y="128"/>
                      <a:pt x="2" y="185"/>
                    </a:cubicBezTo>
                    <a:cubicBezTo>
                      <a:pt x="0" y="242"/>
                      <a:pt x="39" y="343"/>
                      <a:pt x="74" y="365"/>
                    </a:cubicBezTo>
                    <a:cubicBezTo>
                      <a:pt x="109" y="387"/>
                      <a:pt x="183" y="327"/>
                      <a:pt x="212" y="317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399" name="Rectangle 279"/>
              <p:cNvSpPr>
                <a:spLocks noChangeArrowheads="1"/>
              </p:cNvSpPr>
              <p:nvPr/>
            </p:nvSpPr>
            <p:spPr bwMode="auto">
              <a:xfrm>
                <a:off x="2064" y="2632"/>
                <a:ext cx="136" cy="249"/>
              </a:xfrm>
              <a:prstGeom prst="rect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grpSp>
          <p:nvGrpSpPr>
            <p:cNvPr id="7" name="Group 280"/>
            <p:cNvGrpSpPr>
              <a:grpSpLocks/>
            </p:cNvGrpSpPr>
            <p:nvPr/>
          </p:nvGrpSpPr>
          <p:grpSpPr bwMode="auto">
            <a:xfrm rot="10800000">
              <a:off x="3515" y="1525"/>
              <a:ext cx="312" cy="387"/>
              <a:chOff x="1888" y="2575"/>
              <a:chExt cx="312" cy="387"/>
            </a:xfrm>
          </p:grpSpPr>
          <p:sp>
            <p:nvSpPr>
              <p:cNvPr id="5401" name="Freeform 281"/>
              <p:cNvSpPr>
                <a:spLocks/>
              </p:cNvSpPr>
              <p:nvPr/>
            </p:nvSpPr>
            <p:spPr bwMode="auto">
              <a:xfrm>
                <a:off x="1888" y="2575"/>
                <a:ext cx="212" cy="387"/>
              </a:xfrm>
              <a:custGeom>
                <a:avLst/>
                <a:gdLst/>
                <a:ahLst/>
                <a:cxnLst>
                  <a:cxn ang="0">
                    <a:pos x="212" y="47"/>
                  </a:cxn>
                  <a:cxn ang="0">
                    <a:pos x="86" y="23"/>
                  </a:cxn>
                  <a:cxn ang="0">
                    <a:pos x="2" y="185"/>
                  </a:cxn>
                  <a:cxn ang="0">
                    <a:pos x="74" y="365"/>
                  </a:cxn>
                  <a:cxn ang="0">
                    <a:pos x="212" y="317"/>
                  </a:cxn>
                </a:cxnLst>
                <a:rect l="0" t="0" r="r" b="b"/>
                <a:pathLst>
                  <a:path w="212" h="387">
                    <a:moveTo>
                      <a:pt x="212" y="47"/>
                    </a:moveTo>
                    <a:cubicBezTo>
                      <a:pt x="191" y="43"/>
                      <a:pt x="121" y="0"/>
                      <a:pt x="86" y="23"/>
                    </a:cubicBezTo>
                    <a:cubicBezTo>
                      <a:pt x="51" y="46"/>
                      <a:pt x="4" y="128"/>
                      <a:pt x="2" y="185"/>
                    </a:cubicBezTo>
                    <a:cubicBezTo>
                      <a:pt x="0" y="242"/>
                      <a:pt x="39" y="343"/>
                      <a:pt x="74" y="365"/>
                    </a:cubicBezTo>
                    <a:cubicBezTo>
                      <a:pt x="109" y="387"/>
                      <a:pt x="183" y="327"/>
                      <a:pt x="212" y="317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402" name="Rectangle 282"/>
              <p:cNvSpPr>
                <a:spLocks noChangeArrowheads="1"/>
              </p:cNvSpPr>
              <p:nvPr/>
            </p:nvSpPr>
            <p:spPr bwMode="auto">
              <a:xfrm>
                <a:off x="2064" y="2632"/>
                <a:ext cx="136" cy="249"/>
              </a:xfrm>
              <a:prstGeom prst="rect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grpSp>
          <p:nvGrpSpPr>
            <p:cNvPr id="8" name="Group 283"/>
            <p:cNvGrpSpPr>
              <a:grpSpLocks/>
            </p:cNvGrpSpPr>
            <p:nvPr/>
          </p:nvGrpSpPr>
          <p:grpSpPr bwMode="auto">
            <a:xfrm rot="5400000">
              <a:off x="1149" y="1986"/>
              <a:ext cx="312" cy="387"/>
              <a:chOff x="1888" y="2575"/>
              <a:chExt cx="312" cy="387"/>
            </a:xfrm>
          </p:grpSpPr>
          <p:sp>
            <p:nvSpPr>
              <p:cNvPr id="5404" name="Freeform 284"/>
              <p:cNvSpPr>
                <a:spLocks/>
              </p:cNvSpPr>
              <p:nvPr/>
            </p:nvSpPr>
            <p:spPr bwMode="auto">
              <a:xfrm>
                <a:off x="1888" y="2575"/>
                <a:ext cx="212" cy="387"/>
              </a:xfrm>
              <a:custGeom>
                <a:avLst/>
                <a:gdLst/>
                <a:ahLst/>
                <a:cxnLst>
                  <a:cxn ang="0">
                    <a:pos x="212" y="47"/>
                  </a:cxn>
                  <a:cxn ang="0">
                    <a:pos x="86" y="23"/>
                  </a:cxn>
                  <a:cxn ang="0">
                    <a:pos x="2" y="185"/>
                  </a:cxn>
                  <a:cxn ang="0">
                    <a:pos x="74" y="365"/>
                  </a:cxn>
                  <a:cxn ang="0">
                    <a:pos x="212" y="317"/>
                  </a:cxn>
                </a:cxnLst>
                <a:rect l="0" t="0" r="r" b="b"/>
                <a:pathLst>
                  <a:path w="212" h="387">
                    <a:moveTo>
                      <a:pt x="212" y="47"/>
                    </a:moveTo>
                    <a:cubicBezTo>
                      <a:pt x="191" y="43"/>
                      <a:pt x="121" y="0"/>
                      <a:pt x="86" y="23"/>
                    </a:cubicBezTo>
                    <a:cubicBezTo>
                      <a:pt x="51" y="46"/>
                      <a:pt x="4" y="128"/>
                      <a:pt x="2" y="185"/>
                    </a:cubicBezTo>
                    <a:cubicBezTo>
                      <a:pt x="0" y="242"/>
                      <a:pt x="39" y="343"/>
                      <a:pt x="74" y="365"/>
                    </a:cubicBezTo>
                    <a:cubicBezTo>
                      <a:pt x="109" y="387"/>
                      <a:pt x="183" y="327"/>
                      <a:pt x="212" y="317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405" name="Rectangle 285"/>
              <p:cNvSpPr>
                <a:spLocks noChangeArrowheads="1"/>
              </p:cNvSpPr>
              <p:nvPr/>
            </p:nvSpPr>
            <p:spPr bwMode="auto">
              <a:xfrm>
                <a:off x="2064" y="2632"/>
                <a:ext cx="136" cy="249"/>
              </a:xfrm>
              <a:prstGeom prst="rect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grpSp>
          <p:nvGrpSpPr>
            <p:cNvPr id="9" name="Group 286"/>
            <p:cNvGrpSpPr>
              <a:grpSpLocks/>
            </p:cNvGrpSpPr>
            <p:nvPr/>
          </p:nvGrpSpPr>
          <p:grpSpPr bwMode="auto">
            <a:xfrm rot="16200000">
              <a:off x="4233" y="2122"/>
              <a:ext cx="312" cy="387"/>
              <a:chOff x="1888" y="2575"/>
              <a:chExt cx="312" cy="387"/>
            </a:xfrm>
          </p:grpSpPr>
          <p:sp>
            <p:nvSpPr>
              <p:cNvPr id="5407" name="Freeform 287"/>
              <p:cNvSpPr>
                <a:spLocks/>
              </p:cNvSpPr>
              <p:nvPr/>
            </p:nvSpPr>
            <p:spPr bwMode="auto">
              <a:xfrm>
                <a:off x="1888" y="2575"/>
                <a:ext cx="212" cy="387"/>
              </a:xfrm>
              <a:custGeom>
                <a:avLst/>
                <a:gdLst/>
                <a:ahLst/>
                <a:cxnLst>
                  <a:cxn ang="0">
                    <a:pos x="212" y="47"/>
                  </a:cxn>
                  <a:cxn ang="0">
                    <a:pos x="86" y="23"/>
                  </a:cxn>
                  <a:cxn ang="0">
                    <a:pos x="2" y="185"/>
                  </a:cxn>
                  <a:cxn ang="0">
                    <a:pos x="74" y="365"/>
                  </a:cxn>
                  <a:cxn ang="0">
                    <a:pos x="212" y="317"/>
                  </a:cxn>
                </a:cxnLst>
                <a:rect l="0" t="0" r="r" b="b"/>
                <a:pathLst>
                  <a:path w="212" h="387">
                    <a:moveTo>
                      <a:pt x="212" y="47"/>
                    </a:moveTo>
                    <a:cubicBezTo>
                      <a:pt x="191" y="43"/>
                      <a:pt x="121" y="0"/>
                      <a:pt x="86" y="23"/>
                    </a:cubicBezTo>
                    <a:cubicBezTo>
                      <a:pt x="51" y="46"/>
                      <a:pt x="4" y="128"/>
                      <a:pt x="2" y="185"/>
                    </a:cubicBezTo>
                    <a:cubicBezTo>
                      <a:pt x="0" y="242"/>
                      <a:pt x="39" y="343"/>
                      <a:pt x="74" y="365"/>
                    </a:cubicBezTo>
                    <a:cubicBezTo>
                      <a:pt x="109" y="387"/>
                      <a:pt x="183" y="327"/>
                      <a:pt x="212" y="317"/>
                    </a:cubicBezTo>
                  </a:path>
                </a:pathLst>
              </a:custGeom>
              <a:noFill/>
              <a:ln w="3175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5408" name="Rectangle 288"/>
              <p:cNvSpPr>
                <a:spLocks noChangeArrowheads="1"/>
              </p:cNvSpPr>
              <p:nvPr/>
            </p:nvSpPr>
            <p:spPr bwMode="auto">
              <a:xfrm>
                <a:off x="2064" y="2632"/>
                <a:ext cx="136" cy="249"/>
              </a:xfrm>
              <a:prstGeom prst="rect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sp>
        <p:nvSpPr>
          <p:cNvPr id="5366" name="Text Box 246"/>
          <p:cNvSpPr txBox="1">
            <a:spLocks noChangeArrowheads="1"/>
          </p:cNvSpPr>
          <p:nvPr/>
        </p:nvSpPr>
        <p:spPr bwMode="auto">
          <a:xfrm>
            <a:off x="3635375" y="2133600"/>
            <a:ext cx="19446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70000"/>
              </a:spcBef>
              <a:buFont typeface="Wingdings" pitchFamily="2" charset="2"/>
              <a:buNone/>
            </a:pPr>
            <a:r>
              <a:rPr lang="de-DE" b="1" dirty="0">
                <a:solidFill>
                  <a:srgbClr val="333333"/>
                </a:solidFill>
              </a:rPr>
              <a:t>Altersvorsorge-Tarifvertrag-Kommunal </a:t>
            </a:r>
            <a:r>
              <a:rPr lang="de-DE" b="1" dirty="0">
                <a:solidFill>
                  <a:srgbClr val="009237"/>
                </a:solidFill>
              </a:rPr>
              <a:t>(ATV-K)</a:t>
            </a:r>
          </a:p>
        </p:txBody>
      </p:sp>
      <p:sp>
        <p:nvSpPr>
          <p:cNvPr id="5365" name="Text Box 245"/>
          <p:cNvSpPr txBox="1">
            <a:spLocks noChangeArrowheads="1"/>
          </p:cNvSpPr>
          <p:nvPr/>
        </p:nvSpPr>
        <p:spPr bwMode="auto">
          <a:xfrm>
            <a:off x="1042988" y="2133600"/>
            <a:ext cx="21605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dirty="0">
                <a:solidFill>
                  <a:srgbClr val="333333"/>
                </a:solidFill>
              </a:rPr>
              <a:t>Tarifvertrag des öffentlichen Dienstes </a:t>
            </a:r>
            <a:r>
              <a:rPr lang="de-DE" b="1" dirty="0">
                <a:solidFill>
                  <a:srgbClr val="009237"/>
                </a:solidFill>
              </a:rPr>
              <a:t>(</a:t>
            </a:r>
            <a:r>
              <a:rPr lang="de-DE" b="1" dirty="0" err="1">
                <a:solidFill>
                  <a:srgbClr val="009237"/>
                </a:solidFill>
              </a:rPr>
              <a:t>TVöD</a:t>
            </a:r>
            <a:r>
              <a:rPr lang="de-DE" b="1" dirty="0">
                <a:solidFill>
                  <a:srgbClr val="009237"/>
                </a:solidFill>
              </a:rPr>
              <a:t>)</a:t>
            </a:r>
          </a:p>
        </p:txBody>
      </p:sp>
      <p:sp>
        <p:nvSpPr>
          <p:cNvPr id="5369" name="Text Box 249"/>
          <p:cNvSpPr txBox="1">
            <a:spLocks noChangeArrowheads="1"/>
          </p:cNvSpPr>
          <p:nvPr/>
        </p:nvSpPr>
        <p:spPr bwMode="auto">
          <a:xfrm>
            <a:off x="971550" y="3716338"/>
            <a:ext cx="2160588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de-DE" b="1" dirty="0">
                <a:solidFill>
                  <a:srgbClr val="333333"/>
                </a:solidFill>
              </a:rPr>
              <a:t>Gesetz über den kommunalen</a:t>
            </a:r>
          </a:p>
          <a:p>
            <a:pPr algn="ctr"/>
            <a:r>
              <a:rPr lang="de-DE" b="1" dirty="0">
                <a:solidFill>
                  <a:srgbClr val="333333"/>
                </a:solidFill>
              </a:rPr>
              <a:t>Versorgungs-verband </a:t>
            </a:r>
            <a:br>
              <a:rPr lang="de-DE" b="1" dirty="0">
                <a:solidFill>
                  <a:srgbClr val="333333"/>
                </a:solidFill>
              </a:rPr>
            </a:br>
            <a:r>
              <a:rPr lang="de-DE" b="1" dirty="0">
                <a:solidFill>
                  <a:srgbClr val="333333"/>
                </a:solidFill>
              </a:rPr>
              <a:t>Sachsen-Anhalt</a:t>
            </a:r>
          </a:p>
        </p:txBody>
      </p:sp>
      <p:sp>
        <p:nvSpPr>
          <p:cNvPr id="5367" name="Text Box 247"/>
          <p:cNvSpPr txBox="1">
            <a:spLocks noChangeArrowheads="1"/>
          </p:cNvSpPr>
          <p:nvPr/>
        </p:nvSpPr>
        <p:spPr bwMode="auto">
          <a:xfrm>
            <a:off x="3708400" y="4076700"/>
            <a:ext cx="16557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dirty="0">
                <a:solidFill>
                  <a:srgbClr val="333333"/>
                </a:solidFill>
              </a:rPr>
              <a:t>Betriebs-</a:t>
            </a:r>
            <a:r>
              <a:rPr lang="de-DE" b="1" dirty="0" err="1">
                <a:solidFill>
                  <a:srgbClr val="333333"/>
                </a:solidFill>
              </a:rPr>
              <a:t>rentengesetz</a:t>
            </a:r>
            <a:r>
              <a:rPr lang="de-DE" b="1" dirty="0">
                <a:solidFill>
                  <a:srgbClr val="333333"/>
                </a:solidFill>
              </a:rPr>
              <a:t> </a:t>
            </a:r>
            <a:r>
              <a:rPr lang="de-DE" b="1" dirty="0">
                <a:solidFill>
                  <a:srgbClr val="009237"/>
                </a:solidFill>
              </a:rPr>
              <a:t>(BetrAVG)</a:t>
            </a:r>
          </a:p>
        </p:txBody>
      </p:sp>
      <p:sp>
        <p:nvSpPr>
          <p:cNvPr id="5372" name="Text Box 252"/>
          <p:cNvSpPr txBox="1">
            <a:spLocks noChangeArrowheads="1"/>
          </p:cNvSpPr>
          <p:nvPr/>
        </p:nvSpPr>
        <p:spPr bwMode="auto">
          <a:xfrm>
            <a:off x="6156176" y="2156606"/>
            <a:ext cx="1727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70000"/>
              </a:spcBef>
              <a:buFont typeface="Wingdings" pitchFamily="2" charset="2"/>
              <a:buNone/>
            </a:pPr>
            <a:r>
              <a:rPr lang="de-DE" b="1" dirty="0">
                <a:solidFill>
                  <a:srgbClr val="333333"/>
                </a:solidFill>
              </a:rPr>
              <a:t>Satzung der </a:t>
            </a:r>
            <a:r>
              <a:rPr lang="de-DE" b="1" dirty="0" err="1">
                <a:solidFill>
                  <a:srgbClr val="333333"/>
                </a:solidFill>
              </a:rPr>
              <a:t>Zusatzversor-gungskasse</a:t>
            </a:r>
            <a:endParaRPr lang="de-DE" b="1" dirty="0">
              <a:solidFill>
                <a:srgbClr val="333333"/>
              </a:solidFill>
            </a:endParaRPr>
          </a:p>
        </p:txBody>
      </p:sp>
      <p:sp>
        <p:nvSpPr>
          <p:cNvPr id="5373" name="Text Box 253"/>
          <p:cNvSpPr txBox="1">
            <a:spLocks noChangeArrowheads="1"/>
          </p:cNvSpPr>
          <p:nvPr/>
        </p:nvSpPr>
        <p:spPr bwMode="auto">
          <a:xfrm>
            <a:off x="5938838" y="3933825"/>
            <a:ext cx="20891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70000"/>
              </a:spcBef>
              <a:buFont typeface="Wingdings" pitchFamily="2" charset="2"/>
              <a:buNone/>
            </a:pPr>
            <a:r>
              <a:rPr lang="de-DE" b="1" dirty="0">
                <a:solidFill>
                  <a:srgbClr val="333333"/>
                </a:solidFill>
              </a:rPr>
              <a:t>Allgemeine Versicherungs-</a:t>
            </a:r>
            <a:r>
              <a:rPr lang="de-DE" b="1" dirty="0" err="1">
                <a:solidFill>
                  <a:srgbClr val="333333"/>
                </a:solidFill>
              </a:rPr>
              <a:t>bedingungen</a:t>
            </a:r>
            <a:r>
              <a:rPr lang="de-DE" b="1" dirty="0">
                <a:solidFill>
                  <a:srgbClr val="333333"/>
                </a:solidFill>
              </a:rPr>
              <a:t> </a:t>
            </a:r>
            <a:r>
              <a:rPr lang="de-DE" b="1" dirty="0">
                <a:solidFill>
                  <a:srgbClr val="009237"/>
                </a:solidFill>
              </a:rPr>
              <a:t>(AVB)</a:t>
            </a:r>
          </a:p>
        </p:txBody>
      </p:sp>
      <p:sp>
        <p:nvSpPr>
          <p:cNvPr id="37" name="Titel 36"/>
          <p:cNvSpPr>
            <a:spLocks noGrp="1"/>
          </p:cNvSpPr>
          <p:nvPr>
            <p:ph type="title"/>
          </p:nvPr>
        </p:nvSpPr>
        <p:spPr>
          <a:xfrm>
            <a:off x="467544" y="980728"/>
            <a:ext cx="8305800" cy="564672"/>
          </a:xfrm>
        </p:spPr>
        <p:txBody>
          <a:bodyPr>
            <a:normAutofit/>
          </a:bodyPr>
          <a:lstStyle/>
          <a:p>
            <a:r>
              <a:rPr lang="de-DE" b="1" dirty="0" smtClean="0"/>
              <a:t>Rechtsgrundlagen</a:t>
            </a:r>
            <a:endParaRPr lang="de-DE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feil nach rechts 12"/>
          <p:cNvSpPr/>
          <p:nvPr/>
        </p:nvSpPr>
        <p:spPr>
          <a:xfrm rot="2653728">
            <a:off x="1735159" y="2748133"/>
            <a:ext cx="2304256" cy="648072"/>
          </a:xfrm>
          <a:prstGeom prst="rightArrow">
            <a:avLst/>
          </a:prstGeom>
          <a:solidFill>
            <a:srgbClr val="73D37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Pfeil nach rechts 14"/>
          <p:cNvSpPr/>
          <p:nvPr/>
        </p:nvSpPr>
        <p:spPr>
          <a:xfrm rot="18946272" flipH="1">
            <a:off x="5047527" y="2748134"/>
            <a:ext cx="2304256" cy="648072"/>
          </a:xfrm>
          <a:prstGeom prst="rightArrow">
            <a:avLst/>
          </a:prstGeom>
          <a:solidFill>
            <a:srgbClr val="3FC56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Mitgliedschaftsvoraussetzung</a:t>
            </a:r>
            <a:endParaRPr lang="de-DE" b="1" dirty="0"/>
          </a:p>
        </p:txBody>
      </p:sp>
      <p:sp>
        <p:nvSpPr>
          <p:cNvPr id="6" name="Ellipse 5"/>
          <p:cNvSpPr/>
          <p:nvPr/>
        </p:nvSpPr>
        <p:spPr>
          <a:xfrm>
            <a:off x="3154821" y="3764532"/>
            <a:ext cx="2736304" cy="2736304"/>
          </a:xfrm>
          <a:prstGeom prst="ellipse">
            <a:avLst/>
          </a:prstGeom>
          <a:solidFill>
            <a:srgbClr val="CB5C2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Text Box 228"/>
          <p:cNvSpPr txBox="1">
            <a:spLocks noChangeArrowheads="1"/>
          </p:cNvSpPr>
          <p:nvPr/>
        </p:nvSpPr>
        <p:spPr bwMode="auto">
          <a:xfrm>
            <a:off x="2867558" y="4129796"/>
            <a:ext cx="3311599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000" b="1" u="sng" dirty="0">
                <a:solidFill>
                  <a:schemeClr val="bg1"/>
                </a:solidFill>
              </a:rPr>
              <a:t>Mitgliedschaft </a:t>
            </a:r>
            <a:r>
              <a:rPr lang="de-DE" sz="2000" b="1" u="sng" dirty="0" smtClean="0">
                <a:solidFill>
                  <a:schemeClr val="bg1"/>
                </a:solidFill>
              </a:rPr>
              <a:t/>
            </a:r>
            <a:br>
              <a:rPr lang="de-DE" sz="2000" b="1" u="sng" dirty="0" smtClean="0">
                <a:solidFill>
                  <a:schemeClr val="bg1"/>
                </a:solidFill>
              </a:rPr>
            </a:br>
            <a:r>
              <a:rPr lang="de-DE" sz="2000" b="1" u="sng" dirty="0" smtClean="0">
                <a:solidFill>
                  <a:schemeClr val="bg1"/>
                </a:solidFill>
              </a:rPr>
              <a:t>nur </a:t>
            </a:r>
            <a:r>
              <a:rPr lang="de-DE" sz="2000" b="1" u="sng" dirty="0">
                <a:solidFill>
                  <a:schemeClr val="bg1"/>
                </a:solidFill>
              </a:rPr>
              <a:t>für</a:t>
            </a:r>
            <a:r>
              <a:rPr lang="de-DE" sz="2000" b="1" dirty="0">
                <a:solidFill>
                  <a:schemeClr val="bg1"/>
                </a:solidFill>
              </a:rPr>
              <a:t> </a:t>
            </a:r>
            <a:r>
              <a:rPr lang="de-DE" sz="2000" b="1" dirty="0" smtClean="0">
                <a:solidFill>
                  <a:schemeClr val="bg1"/>
                </a:solidFill>
              </a:rPr>
              <a:t>kommunale Arbeitgeber </a:t>
            </a:r>
            <a:r>
              <a:rPr lang="de-DE" sz="2000" b="1" dirty="0">
                <a:solidFill>
                  <a:schemeClr val="bg1"/>
                </a:solidFill>
              </a:rPr>
              <a:t>des öffentlichen und </a:t>
            </a:r>
            <a:r>
              <a:rPr lang="de-DE" sz="2000" b="1" dirty="0" smtClean="0">
                <a:solidFill>
                  <a:schemeClr val="bg1"/>
                </a:solidFill>
              </a:rPr>
              <a:t/>
            </a:r>
            <a:br>
              <a:rPr lang="de-DE" sz="2000" b="1" dirty="0" smtClean="0">
                <a:solidFill>
                  <a:schemeClr val="bg1"/>
                </a:solidFill>
              </a:rPr>
            </a:br>
            <a:r>
              <a:rPr lang="de-DE" sz="2000" b="1" dirty="0" smtClean="0">
                <a:solidFill>
                  <a:schemeClr val="bg1"/>
                </a:solidFill>
              </a:rPr>
              <a:t>kirchlichen </a:t>
            </a:r>
            <a:r>
              <a:rPr lang="de-DE" sz="2000" b="1" dirty="0">
                <a:solidFill>
                  <a:schemeClr val="bg1"/>
                </a:solidFill>
              </a:rPr>
              <a:t>Dienstes möglich</a:t>
            </a:r>
          </a:p>
        </p:txBody>
      </p:sp>
      <p:sp>
        <p:nvSpPr>
          <p:cNvPr id="9" name="Text Box 233"/>
          <p:cNvSpPr txBox="1">
            <a:spLocks noChangeArrowheads="1"/>
          </p:cNvSpPr>
          <p:nvPr/>
        </p:nvSpPr>
        <p:spPr bwMode="auto">
          <a:xfrm>
            <a:off x="4716016" y="1820316"/>
            <a:ext cx="3528392" cy="1021556"/>
          </a:xfrm>
          <a:prstGeom prst="roundRect">
            <a:avLst/>
          </a:prstGeom>
          <a:solidFill>
            <a:srgbClr val="3FC562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  <a:flatTx/>
          </a:bodyPr>
          <a:lstStyle/>
          <a:p>
            <a:pPr algn="ctr">
              <a:spcBef>
                <a:spcPct val="50000"/>
              </a:spcBef>
            </a:pPr>
            <a:r>
              <a:rPr lang="de-DE" dirty="0">
                <a:solidFill>
                  <a:schemeClr val="bg1"/>
                </a:solidFill>
              </a:rPr>
              <a:t>Gemeinden, Gemeindeverbände </a:t>
            </a:r>
            <a:r>
              <a:rPr lang="de-DE" dirty="0" smtClean="0">
                <a:solidFill>
                  <a:schemeClr val="bg1"/>
                </a:solidFill>
              </a:rPr>
              <a:t>und </a:t>
            </a:r>
            <a:r>
              <a:rPr lang="de-DE" dirty="0">
                <a:solidFill>
                  <a:schemeClr val="bg1"/>
                </a:solidFill>
              </a:rPr>
              <a:t>sonstige Gebietskörperschaften</a:t>
            </a:r>
          </a:p>
        </p:txBody>
      </p:sp>
      <p:sp>
        <p:nvSpPr>
          <p:cNvPr id="10" name="Text Box 234"/>
          <p:cNvSpPr txBox="1">
            <a:spLocks noChangeArrowheads="1"/>
          </p:cNvSpPr>
          <p:nvPr/>
        </p:nvSpPr>
        <p:spPr bwMode="auto">
          <a:xfrm>
            <a:off x="827584" y="1820316"/>
            <a:ext cx="3528367" cy="1021556"/>
          </a:xfrm>
          <a:prstGeom prst="roundRect">
            <a:avLst/>
          </a:prstGeom>
          <a:solidFill>
            <a:srgbClr val="73D37C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  <a:flatTx/>
          </a:bodyPr>
          <a:lstStyle/>
          <a:p>
            <a:pPr algn="ctr">
              <a:spcBef>
                <a:spcPct val="50000"/>
              </a:spcBef>
            </a:pPr>
            <a:r>
              <a:rPr lang="de-DE" dirty="0">
                <a:solidFill>
                  <a:schemeClr val="bg1"/>
                </a:solidFill>
              </a:rPr>
              <a:t>Körperschaften, selbstständige Anstalten und Stiftungen des öffentlichen Rechts</a:t>
            </a:r>
          </a:p>
        </p:txBody>
      </p:sp>
      <p:sp>
        <p:nvSpPr>
          <p:cNvPr id="12" name="Pfeil nach rechts 11"/>
          <p:cNvSpPr/>
          <p:nvPr/>
        </p:nvSpPr>
        <p:spPr>
          <a:xfrm rot="683604">
            <a:off x="1012908" y="3697711"/>
            <a:ext cx="2304256" cy="648072"/>
          </a:xfrm>
          <a:prstGeom prst="rightArrow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8" name="Text Box 232"/>
          <p:cNvSpPr txBox="1">
            <a:spLocks noChangeArrowheads="1"/>
          </p:cNvSpPr>
          <p:nvPr/>
        </p:nvSpPr>
        <p:spPr bwMode="auto">
          <a:xfrm>
            <a:off x="395536" y="3476500"/>
            <a:ext cx="2016223" cy="1328023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  <a:flatTx/>
          </a:bodyPr>
          <a:lstStyle/>
          <a:p>
            <a:pPr algn="ctr">
              <a:spcBef>
                <a:spcPct val="50000"/>
              </a:spcBef>
            </a:pPr>
            <a:r>
              <a:rPr lang="de-DE" dirty="0">
                <a:solidFill>
                  <a:schemeClr val="bg1"/>
                </a:solidFill>
              </a:rPr>
              <a:t>Mitglieder </a:t>
            </a:r>
            <a:r>
              <a:rPr lang="de-DE" dirty="0" smtClean="0">
                <a:solidFill>
                  <a:schemeClr val="bg1"/>
                </a:solidFill>
              </a:rPr>
              <a:t/>
            </a:r>
            <a:br>
              <a:rPr lang="de-DE" dirty="0" smtClean="0">
                <a:solidFill>
                  <a:schemeClr val="bg1"/>
                </a:solidFill>
              </a:rPr>
            </a:br>
            <a:r>
              <a:rPr lang="de-DE" dirty="0" smtClean="0">
                <a:solidFill>
                  <a:schemeClr val="bg1"/>
                </a:solidFill>
              </a:rPr>
              <a:t>kommunaler Arbeitgeber-verbände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2" name="Pfeil nach rechts 21"/>
          <p:cNvSpPr/>
          <p:nvPr/>
        </p:nvSpPr>
        <p:spPr>
          <a:xfrm rot="20916396" flipH="1">
            <a:off x="5765435" y="3769719"/>
            <a:ext cx="2304256" cy="648072"/>
          </a:xfrm>
          <a:prstGeom prst="rightArrow">
            <a:avLst/>
          </a:prstGeom>
          <a:solidFill>
            <a:srgbClr val="32B87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 Box 235"/>
          <p:cNvSpPr txBox="1">
            <a:spLocks noChangeArrowheads="1"/>
          </p:cNvSpPr>
          <p:nvPr/>
        </p:nvSpPr>
        <p:spPr bwMode="auto">
          <a:xfrm>
            <a:off x="6660232" y="3476689"/>
            <a:ext cx="2016000" cy="1328023"/>
          </a:xfrm>
          <a:prstGeom prst="roundRect">
            <a:avLst/>
          </a:prstGeom>
          <a:solidFill>
            <a:srgbClr val="32B87B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  <a:flatTx/>
          </a:bodyPr>
          <a:lstStyle/>
          <a:p>
            <a:pPr algn="ctr">
              <a:spcBef>
                <a:spcPct val="50000"/>
              </a:spcBef>
            </a:pPr>
            <a:r>
              <a:rPr lang="de-DE" dirty="0">
                <a:solidFill>
                  <a:schemeClr val="bg1"/>
                </a:solidFill>
              </a:rPr>
              <a:t>juristische Personen </a:t>
            </a:r>
            <a:r>
              <a:rPr lang="de-DE" dirty="0" smtClean="0">
                <a:solidFill>
                  <a:schemeClr val="bg1"/>
                </a:solidFill>
              </a:rPr>
              <a:t/>
            </a:r>
            <a:br>
              <a:rPr lang="de-DE" dirty="0" smtClean="0">
                <a:solidFill>
                  <a:schemeClr val="bg1"/>
                </a:solidFill>
              </a:rPr>
            </a:br>
            <a:r>
              <a:rPr lang="de-DE" dirty="0" smtClean="0">
                <a:solidFill>
                  <a:schemeClr val="bg1"/>
                </a:solidFill>
              </a:rPr>
              <a:t>des </a:t>
            </a:r>
            <a:br>
              <a:rPr lang="de-DE" dirty="0" smtClean="0">
                <a:solidFill>
                  <a:schemeClr val="bg1"/>
                </a:solidFill>
              </a:rPr>
            </a:br>
            <a:r>
              <a:rPr lang="de-DE" dirty="0" smtClean="0">
                <a:solidFill>
                  <a:schemeClr val="bg1"/>
                </a:solidFill>
              </a:rPr>
              <a:t>Privatrechts</a:t>
            </a: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21" name="Text Box 4"/>
          <p:cNvSpPr>
            <a:spLocks noChangeArrowheads="1"/>
          </p:cNvSpPr>
          <p:nvPr/>
        </p:nvSpPr>
        <p:spPr bwMode="auto">
          <a:xfrm>
            <a:off x="539552" y="1052736"/>
            <a:ext cx="619268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de-DE" sz="2800" b="1" dirty="0" smtClean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Wie werden die Leistungen der Versicherten finanziert?</a:t>
            </a:r>
            <a:endParaRPr lang="de-DE" sz="2800" b="1" dirty="0">
              <a:solidFill>
                <a:schemeClr val="tx2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60" name="Text Box 236"/>
          <p:cNvSpPr txBox="1">
            <a:spLocks noChangeArrowheads="1"/>
          </p:cNvSpPr>
          <p:nvPr/>
        </p:nvSpPr>
        <p:spPr bwMode="auto">
          <a:xfrm>
            <a:off x="6661150" y="806450"/>
            <a:ext cx="136842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500">
                <a:solidFill>
                  <a:schemeClr val="bg1"/>
                </a:solidFill>
              </a:rPr>
              <a:t>Betriebsrente</a:t>
            </a:r>
          </a:p>
        </p:txBody>
      </p:sp>
      <p:grpSp>
        <p:nvGrpSpPr>
          <p:cNvPr id="2" name="Group 243"/>
          <p:cNvGrpSpPr>
            <a:grpSpLocks/>
          </p:cNvGrpSpPr>
          <p:nvPr/>
        </p:nvGrpSpPr>
        <p:grpSpPr bwMode="auto">
          <a:xfrm>
            <a:off x="5724526" y="3861755"/>
            <a:ext cx="3132137" cy="831482"/>
            <a:chOff x="3606" y="2325"/>
            <a:chExt cx="1973" cy="577"/>
          </a:xfrm>
        </p:grpSpPr>
        <p:sp>
          <p:nvSpPr>
            <p:cNvPr id="10257" name="Text Box 239"/>
            <p:cNvSpPr txBox="1">
              <a:spLocks noChangeArrowheads="1"/>
            </p:cNvSpPr>
            <p:nvPr/>
          </p:nvSpPr>
          <p:spPr bwMode="auto">
            <a:xfrm>
              <a:off x="4241" y="2325"/>
              <a:ext cx="725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3200" b="1" dirty="0">
                  <a:solidFill>
                    <a:srgbClr val="009237"/>
                  </a:solidFill>
                </a:rPr>
                <a:t>=</a:t>
              </a:r>
            </a:p>
          </p:txBody>
        </p:sp>
        <p:sp>
          <p:nvSpPr>
            <p:cNvPr id="10258" name="Text Box 240"/>
            <p:cNvSpPr txBox="1">
              <a:spLocks noChangeArrowheads="1"/>
            </p:cNvSpPr>
            <p:nvPr/>
          </p:nvSpPr>
          <p:spPr bwMode="auto">
            <a:xfrm>
              <a:off x="3606" y="2624"/>
              <a:ext cx="1973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000" b="1" dirty="0">
                  <a:solidFill>
                    <a:srgbClr val="009237"/>
                  </a:solidFill>
                </a:rPr>
                <a:t>Arbeitnehmerbeitrag</a:t>
              </a:r>
            </a:p>
          </p:txBody>
        </p:sp>
      </p:grpSp>
      <p:grpSp>
        <p:nvGrpSpPr>
          <p:cNvPr id="3" name="Group 232"/>
          <p:cNvGrpSpPr>
            <a:grpSpLocks/>
          </p:cNvGrpSpPr>
          <p:nvPr/>
        </p:nvGrpSpPr>
        <p:grpSpPr bwMode="auto">
          <a:xfrm>
            <a:off x="323528" y="2276872"/>
            <a:ext cx="8280400" cy="2159730"/>
            <a:chOff x="204" y="1026"/>
            <a:chExt cx="5216" cy="1435"/>
          </a:xfrm>
        </p:grpSpPr>
        <p:sp>
          <p:nvSpPr>
            <p:cNvPr id="10249" name="AutoShape 6"/>
            <p:cNvSpPr>
              <a:spLocks noChangeArrowheads="1"/>
            </p:cNvSpPr>
            <p:nvPr/>
          </p:nvSpPr>
          <p:spPr bwMode="auto">
            <a:xfrm>
              <a:off x="204" y="1026"/>
              <a:ext cx="1905" cy="390"/>
            </a:xfrm>
            <a:prstGeom prst="cube">
              <a:avLst>
                <a:gd name="adj" fmla="val 25000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de-DE" dirty="0">
                <a:solidFill>
                  <a:schemeClr val="bg1"/>
                </a:solidFill>
              </a:endParaRPr>
            </a:p>
          </p:txBody>
        </p:sp>
        <p:sp>
          <p:nvSpPr>
            <p:cNvPr id="10250" name="Text Box 7"/>
            <p:cNvSpPr txBox="1">
              <a:spLocks noChangeArrowheads="1"/>
            </p:cNvSpPr>
            <p:nvPr/>
          </p:nvSpPr>
          <p:spPr bwMode="auto">
            <a:xfrm>
              <a:off x="249" y="1117"/>
              <a:ext cx="1769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sz="2400" dirty="0">
                  <a:solidFill>
                    <a:schemeClr val="bg1"/>
                  </a:solidFill>
                </a:rPr>
                <a:t>Arbeitgeber</a:t>
              </a:r>
            </a:p>
          </p:txBody>
        </p:sp>
        <p:sp>
          <p:nvSpPr>
            <p:cNvPr id="10251" name="AutoShape 8"/>
            <p:cNvSpPr>
              <a:spLocks noChangeArrowheads="1"/>
            </p:cNvSpPr>
            <p:nvPr/>
          </p:nvSpPr>
          <p:spPr bwMode="auto">
            <a:xfrm>
              <a:off x="3515" y="1026"/>
              <a:ext cx="1905" cy="390"/>
            </a:xfrm>
            <a:prstGeom prst="cube">
              <a:avLst>
                <a:gd name="adj" fmla="val 25000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de-DE"/>
            </a:p>
          </p:txBody>
        </p:sp>
        <p:sp>
          <p:nvSpPr>
            <p:cNvPr id="10252" name="Text Box 9"/>
            <p:cNvSpPr txBox="1">
              <a:spLocks noChangeArrowheads="1"/>
            </p:cNvSpPr>
            <p:nvPr/>
          </p:nvSpPr>
          <p:spPr bwMode="auto">
            <a:xfrm>
              <a:off x="3515" y="1117"/>
              <a:ext cx="1769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sz="2400" dirty="0" smtClean="0">
                  <a:solidFill>
                    <a:schemeClr val="bg1"/>
                  </a:solidFill>
                </a:rPr>
                <a:t>Versicherte/r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10253" name="Text Box 10"/>
            <p:cNvSpPr txBox="1">
              <a:spLocks noChangeArrowheads="1"/>
            </p:cNvSpPr>
            <p:nvPr/>
          </p:nvSpPr>
          <p:spPr bwMode="auto">
            <a:xfrm>
              <a:off x="385" y="1888"/>
              <a:ext cx="2177" cy="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000" dirty="0"/>
                <a:t> 1,5 % </a:t>
              </a:r>
              <a:r>
                <a:rPr lang="de-DE" sz="2000" dirty="0" smtClean="0"/>
                <a:t>ggf. 1,75 % </a:t>
              </a:r>
              <a:r>
                <a:rPr lang="de-DE" sz="2000" dirty="0"/>
                <a:t>Umlage</a:t>
              </a:r>
            </a:p>
            <a:p>
              <a:pPr>
                <a:spcBef>
                  <a:spcPct val="50000"/>
                </a:spcBef>
              </a:pPr>
              <a:r>
                <a:rPr lang="de-DE" sz="2000" dirty="0"/>
                <a:t> 2 % Zusatzbeitrag</a:t>
              </a:r>
            </a:p>
          </p:txBody>
        </p:sp>
        <p:sp>
          <p:nvSpPr>
            <p:cNvPr id="10254" name="Text Box 11"/>
            <p:cNvSpPr txBox="1">
              <a:spLocks noChangeArrowheads="1"/>
            </p:cNvSpPr>
            <p:nvPr/>
          </p:nvSpPr>
          <p:spPr bwMode="auto">
            <a:xfrm>
              <a:off x="3651" y="1839"/>
              <a:ext cx="1497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sz="2000" dirty="0" smtClean="0"/>
                <a:t>2 </a:t>
              </a:r>
              <a:r>
                <a:rPr lang="de-DE" sz="2000" dirty="0"/>
                <a:t>% Zusatzbeitrag</a:t>
              </a:r>
            </a:p>
          </p:txBody>
        </p:sp>
      </p:grpSp>
      <p:pic>
        <p:nvPicPr>
          <p:cNvPr id="20" name="Picture 239" descr="MC900437527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4581128"/>
            <a:ext cx="3603625" cy="178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Konsequenzen des Ausstiegs				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 marL="1341438" indent="-273050">
              <a:buNone/>
            </a:pPr>
            <a:endParaRPr lang="de-DE" sz="2400" b="1" dirty="0" smtClean="0"/>
          </a:p>
          <a:p>
            <a:pPr marL="1341438" indent="-273050">
              <a:buNone/>
            </a:pPr>
            <a:r>
              <a:rPr lang="de-DE" sz="2400" b="1" dirty="0" smtClean="0"/>
              <a:t>Finanzieller Ausgleich für bestehende Mitglieder</a:t>
            </a:r>
          </a:p>
          <a:p>
            <a:pPr>
              <a:buNone/>
            </a:pPr>
            <a:endParaRPr lang="de-DE" sz="1400" dirty="0" smtClean="0"/>
          </a:p>
          <a:p>
            <a:pPr marL="1887538" lvl="3" indent="-209550">
              <a:buNone/>
            </a:pPr>
            <a:endParaRPr lang="de-DE" sz="2400" b="1" dirty="0" smtClean="0"/>
          </a:p>
          <a:p>
            <a:pPr marL="1971675" lvl="3" indent="-209550">
              <a:buNone/>
            </a:pPr>
            <a:endParaRPr lang="de-DE" sz="1600" b="1" dirty="0" smtClean="0"/>
          </a:p>
          <a:p>
            <a:pPr marL="1971675" lvl="3" indent="-209550">
              <a:buNone/>
            </a:pPr>
            <a:endParaRPr lang="de-DE" sz="1600" b="1" dirty="0" smtClean="0"/>
          </a:p>
          <a:p>
            <a:pPr marL="1971675" lvl="3" indent="-209550">
              <a:buNone/>
            </a:pPr>
            <a:endParaRPr lang="de-DE" b="1" dirty="0" smtClean="0"/>
          </a:p>
          <a:p>
            <a:pPr marL="1971675" lvl="3" indent="-209550">
              <a:buNone/>
            </a:pPr>
            <a:endParaRPr lang="de-DE" b="1" dirty="0" smtClean="0"/>
          </a:p>
          <a:p>
            <a:pPr algn="ctr">
              <a:buNone/>
            </a:pPr>
            <a:endParaRPr lang="de-DE" dirty="0"/>
          </a:p>
        </p:txBody>
      </p:sp>
      <p:sp>
        <p:nvSpPr>
          <p:cNvPr id="6" name="Freihandform 5"/>
          <p:cNvSpPr/>
          <p:nvPr/>
        </p:nvSpPr>
        <p:spPr>
          <a:xfrm>
            <a:off x="467544" y="1628800"/>
            <a:ext cx="1098351" cy="1098351"/>
          </a:xfrm>
          <a:custGeom>
            <a:avLst/>
            <a:gdLst>
              <a:gd name="connsiteX0" fmla="*/ 0 w 1098351"/>
              <a:gd name="connsiteY0" fmla="*/ 549176 h 1098351"/>
              <a:gd name="connsiteX1" fmla="*/ 160850 w 1098351"/>
              <a:gd name="connsiteY1" fmla="*/ 160850 h 1098351"/>
              <a:gd name="connsiteX2" fmla="*/ 549176 w 1098351"/>
              <a:gd name="connsiteY2" fmla="*/ 1 h 1098351"/>
              <a:gd name="connsiteX3" fmla="*/ 937502 w 1098351"/>
              <a:gd name="connsiteY3" fmla="*/ 160851 h 1098351"/>
              <a:gd name="connsiteX4" fmla="*/ 1098351 w 1098351"/>
              <a:gd name="connsiteY4" fmla="*/ 549177 h 1098351"/>
              <a:gd name="connsiteX5" fmla="*/ 937501 w 1098351"/>
              <a:gd name="connsiteY5" fmla="*/ 937503 h 1098351"/>
              <a:gd name="connsiteX6" fmla="*/ 549175 w 1098351"/>
              <a:gd name="connsiteY6" fmla="*/ 1098353 h 1098351"/>
              <a:gd name="connsiteX7" fmla="*/ 160849 w 1098351"/>
              <a:gd name="connsiteY7" fmla="*/ 937503 h 1098351"/>
              <a:gd name="connsiteX8" fmla="*/ -1 w 1098351"/>
              <a:gd name="connsiteY8" fmla="*/ 549177 h 1098351"/>
              <a:gd name="connsiteX9" fmla="*/ 0 w 1098351"/>
              <a:gd name="connsiteY9" fmla="*/ 549176 h 1098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98351" h="1098351">
                <a:moveTo>
                  <a:pt x="0" y="549176"/>
                </a:moveTo>
                <a:cubicBezTo>
                  <a:pt x="0" y="403525"/>
                  <a:pt x="57860" y="263840"/>
                  <a:pt x="160850" y="160850"/>
                </a:cubicBezTo>
                <a:cubicBezTo>
                  <a:pt x="263841" y="57860"/>
                  <a:pt x="403526" y="0"/>
                  <a:pt x="549176" y="1"/>
                </a:cubicBezTo>
                <a:cubicBezTo>
                  <a:pt x="694827" y="1"/>
                  <a:pt x="834512" y="57861"/>
                  <a:pt x="937502" y="160851"/>
                </a:cubicBezTo>
                <a:cubicBezTo>
                  <a:pt x="1040492" y="263842"/>
                  <a:pt x="1098352" y="403527"/>
                  <a:pt x="1098351" y="549177"/>
                </a:cubicBezTo>
                <a:cubicBezTo>
                  <a:pt x="1098351" y="694828"/>
                  <a:pt x="1040492" y="834513"/>
                  <a:pt x="937501" y="937503"/>
                </a:cubicBezTo>
                <a:cubicBezTo>
                  <a:pt x="834510" y="1040493"/>
                  <a:pt x="694825" y="1098353"/>
                  <a:pt x="549175" y="1098353"/>
                </a:cubicBezTo>
                <a:cubicBezTo>
                  <a:pt x="403524" y="1098353"/>
                  <a:pt x="263839" y="1040493"/>
                  <a:pt x="160849" y="937503"/>
                </a:cubicBezTo>
                <a:cubicBezTo>
                  <a:pt x="57859" y="834512"/>
                  <a:pt x="-1" y="694827"/>
                  <a:pt x="-1" y="549177"/>
                </a:cubicBezTo>
                <a:lnTo>
                  <a:pt x="0" y="54917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0060" tIns="190060" rIns="190060" bIns="19006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z="2300" kern="1200"/>
          </a:p>
        </p:txBody>
      </p:sp>
      <p:sp>
        <p:nvSpPr>
          <p:cNvPr id="7" name="Gleichschenkliges Dreieck 6"/>
          <p:cNvSpPr/>
          <p:nvPr/>
        </p:nvSpPr>
        <p:spPr>
          <a:xfrm rot="8435391">
            <a:off x="1308706" y="2711983"/>
            <a:ext cx="384423" cy="300668"/>
          </a:xfrm>
          <a:prstGeom prst="triangle">
            <a:avLst/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Freihandform 7"/>
          <p:cNvSpPr/>
          <p:nvPr/>
        </p:nvSpPr>
        <p:spPr>
          <a:xfrm>
            <a:off x="1619672" y="3068960"/>
            <a:ext cx="432048" cy="432048"/>
          </a:xfrm>
          <a:custGeom>
            <a:avLst/>
            <a:gdLst>
              <a:gd name="connsiteX0" fmla="*/ 0 w 732600"/>
              <a:gd name="connsiteY0" fmla="*/ 366300 h 732600"/>
              <a:gd name="connsiteX1" fmla="*/ 107287 w 732600"/>
              <a:gd name="connsiteY1" fmla="*/ 107287 h 732600"/>
              <a:gd name="connsiteX2" fmla="*/ 366300 w 732600"/>
              <a:gd name="connsiteY2" fmla="*/ 1 h 732600"/>
              <a:gd name="connsiteX3" fmla="*/ 625313 w 732600"/>
              <a:gd name="connsiteY3" fmla="*/ 107288 h 732600"/>
              <a:gd name="connsiteX4" fmla="*/ 732599 w 732600"/>
              <a:gd name="connsiteY4" fmla="*/ 366301 h 732600"/>
              <a:gd name="connsiteX5" fmla="*/ 625312 w 732600"/>
              <a:gd name="connsiteY5" fmla="*/ 625314 h 732600"/>
              <a:gd name="connsiteX6" fmla="*/ 366299 w 732600"/>
              <a:gd name="connsiteY6" fmla="*/ 732601 h 732600"/>
              <a:gd name="connsiteX7" fmla="*/ 107286 w 732600"/>
              <a:gd name="connsiteY7" fmla="*/ 625314 h 732600"/>
              <a:gd name="connsiteX8" fmla="*/ -1 w 732600"/>
              <a:gd name="connsiteY8" fmla="*/ 366301 h 732600"/>
              <a:gd name="connsiteX9" fmla="*/ 0 w 732600"/>
              <a:gd name="connsiteY9" fmla="*/ 366300 h 73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2600" h="732600">
                <a:moveTo>
                  <a:pt x="0" y="366300"/>
                </a:moveTo>
                <a:cubicBezTo>
                  <a:pt x="0" y="269151"/>
                  <a:pt x="38592" y="175981"/>
                  <a:pt x="107287" y="107287"/>
                </a:cubicBezTo>
                <a:cubicBezTo>
                  <a:pt x="175982" y="38592"/>
                  <a:pt x="269152" y="0"/>
                  <a:pt x="366300" y="1"/>
                </a:cubicBezTo>
                <a:cubicBezTo>
                  <a:pt x="463449" y="1"/>
                  <a:pt x="556619" y="38593"/>
                  <a:pt x="625313" y="107288"/>
                </a:cubicBezTo>
                <a:cubicBezTo>
                  <a:pt x="694008" y="175983"/>
                  <a:pt x="732600" y="269153"/>
                  <a:pt x="732599" y="366301"/>
                </a:cubicBezTo>
                <a:cubicBezTo>
                  <a:pt x="732599" y="463450"/>
                  <a:pt x="694007" y="556620"/>
                  <a:pt x="625312" y="625314"/>
                </a:cubicBezTo>
                <a:cubicBezTo>
                  <a:pt x="556617" y="694009"/>
                  <a:pt x="463447" y="732601"/>
                  <a:pt x="366299" y="732601"/>
                </a:cubicBezTo>
                <a:cubicBezTo>
                  <a:pt x="269150" y="732601"/>
                  <a:pt x="175980" y="694009"/>
                  <a:pt x="107286" y="625314"/>
                </a:cubicBezTo>
                <a:cubicBezTo>
                  <a:pt x="38591" y="556619"/>
                  <a:pt x="-1" y="463449"/>
                  <a:pt x="-1" y="366301"/>
                </a:cubicBezTo>
                <a:lnTo>
                  <a:pt x="0" y="36630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6337" tIns="126337" rIns="126337" bIns="126337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z="1500" kern="1200"/>
          </a:p>
        </p:txBody>
      </p:sp>
      <p:sp>
        <p:nvSpPr>
          <p:cNvPr id="9" name="Gleichschenkliges Dreieck 8"/>
          <p:cNvSpPr/>
          <p:nvPr/>
        </p:nvSpPr>
        <p:spPr>
          <a:xfrm rot="10800000">
            <a:off x="1734215" y="3680649"/>
            <a:ext cx="226712" cy="177318"/>
          </a:xfrm>
          <a:prstGeom prst="triangle">
            <a:avLst/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Freihandform 9"/>
          <p:cNvSpPr/>
          <p:nvPr/>
        </p:nvSpPr>
        <p:spPr>
          <a:xfrm>
            <a:off x="1619672" y="4005064"/>
            <a:ext cx="432048" cy="432048"/>
          </a:xfrm>
          <a:custGeom>
            <a:avLst/>
            <a:gdLst>
              <a:gd name="connsiteX0" fmla="*/ 0 w 732600"/>
              <a:gd name="connsiteY0" fmla="*/ 366300 h 732600"/>
              <a:gd name="connsiteX1" fmla="*/ 107287 w 732600"/>
              <a:gd name="connsiteY1" fmla="*/ 107287 h 732600"/>
              <a:gd name="connsiteX2" fmla="*/ 366300 w 732600"/>
              <a:gd name="connsiteY2" fmla="*/ 1 h 732600"/>
              <a:gd name="connsiteX3" fmla="*/ 625313 w 732600"/>
              <a:gd name="connsiteY3" fmla="*/ 107288 h 732600"/>
              <a:gd name="connsiteX4" fmla="*/ 732599 w 732600"/>
              <a:gd name="connsiteY4" fmla="*/ 366301 h 732600"/>
              <a:gd name="connsiteX5" fmla="*/ 625312 w 732600"/>
              <a:gd name="connsiteY5" fmla="*/ 625314 h 732600"/>
              <a:gd name="connsiteX6" fmla="*/ 366299 w 732600"/>
              <a:gd name="connsiteY6" fmla="*/ 732601 h 732600"/>
              <a:gd name="connsiteX7" fmla="*/ 107286 w 732600"/>
              <a:gd name="connsiteY7" fmla="*/ 625314 h 732600"/>
              <a:gd name="connsiteX8" fmla="*/ -1 w 732600"/>
              <a:gd name="connsiteY8" fmla="*/ 366301 h 732600"/>
              <a:gd name="connsiteX9" fmla="*/ 0 w 732600"/>
              <a:gd name="connsiteY9" fmla="*/ 366300 h 73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2600" h="732600">
                <a:moveTo>
                  <a:pt x="0" y="366300"/>
                </a:moveTo>
                <a:cubicBezTo>
                  <a:pt x="0" y="269151"/>
                  <a:pt x="38592" y="175981"/>
                  <a:pt x="107287" y="107287"/>
                </a:cubicBezTo>
                <a:cubicBezTo>
                  <a:pt x="175982" y="38592"/>
                  <a:pt x="269152" y="0"/>
                  <a:pt x="366300" y="1"/>
                </a:cubicBezTo>
                <a:cubicBezTo>
                  <a:pt x="463449" y="1"/>
                  <a:pt x="556619" y="38593"/>
                  <a:pt x="625313" y="107288"/>
                </a:cubicBezTo>
                <a:cubicBezTo>
                  <a:pt x="694008" y="175983"/>
                  <a:pt x="732600" y="269153"/>
                  <a:pt x="732599" y="366301"/>
                </a:cubicBezTo>
                <a:cubicBezTo>
                  <a:pt x="732599" y="463450"/>
                  <a:pt x="694007" y="556620"/>
                  <a:pt x="625312" y="625314"/>
                </a:cubicBezTo>
                <a:cubicBezTo>
                  <a:pt x="556617" y="694009"/>
                  <a:pt x="463447" y="732601"/>
                  <a:pt x="366299" y="732601"/>
                </a:cubicBezTo>
                <a:cubicBezTo>
                  <a:pt x="269150" y="732601"/>
                  <a:pt x="175980" y="694009"/>
                  <a:pt x="107286" y="625314"/>
                </a:cubicBezTo>
                <a:cubicBezTo>
                  <a:pt x="38591" y="556619"/>
                  <a:pt x="-1" y="463449"/>
                  <a:pt x="-1" y="366301"/>
                </a:cubicBezTo>
                <a:lnTo>
                  <a:pt x="0" y="36630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6337" tIns="126337" rIns="126337" bIns="126337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z="1500" kern="1200"/>
          </a:p>
        </p:txBody>
      </p:sp>
      <p:sp>
        <p:nvSpPr>
          <p:cNvPr id="26" name="Gleichschenkliges Dreieck 25"/>
          <p:cNvSpPr/>
          <p:nvPr/>
        </p:nvSpPr>
        <p:spPr>
          <a:xfrm rot="10800000">
            <a:off x="1722341" y="4581128"/>
            <a:ext cx="226712" cy="177318"/>
          </a:xfrm>
          <a:prstGeom prst="triangle">
            <a:avLst/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Freihandform 26"/>
          <p:cNvSpPr/>
          <p:nvPr/>
        </p:nvSpPr>
        <p:spPr>
          <a:xfrm>
            <a:off x="1619672" y="4869160"/>
            <a:ext cx="432048" cy="432048"/>
          </a:xfrm>
          <a:custGeom>
            <a:avLst/>
            <a:gdLst>
              <a:gd name="connsiteX0" fmla="*/ 0 w 732600"/>
              <a:gd name="connsiteY0" fmla="*/ 366300 h 732600"/>
              <a:gd name="connsiteX1" fmla="*/ 107287 w 732600"/>
              <a:gd name="connsiteY1" fmla="*/ 107287 h 732600"/>
              <a:gd name="connsiteX2" fmla="*/ 366300 w 732600"/>
              <a:gd name="connsiteY2" fmla="*/ 1 h 732600"/>
              <a:gd name="connsiteX3" fmla="*/ 625313 w 732600"/>
              <a:gd name="connsiteY3" fmla="*/ 107288 h 732600"/>
              <a:gd name="connsiteX4" fmla="*/ 732599 w 732600"/>
              <a:gd name="connsiteY4" fmla="*/ 366301 h 732600"/>
              <a:gd name="connsiteX5" fmla="*/ 625312 w 732600"/>
              <a:gd name="connsiteY5" fmla="*/ 625314 h 732600"/>
              <a:gd name="connsiteX6" fmla="*/ 366299 w 732600"/>
              <a:gd name="connsiteY6" fmla="*/ 732601 h 732600"/>
              <a:gd name="connsiteX7" fmla="*/ 107286 w 732600"/>
              <a:gd name="connsiteY7" fmla="*/ 625314 h 732600"/>
              <a:gd name="connsiteX8" fmla="*/ -1 w 732600"/>
              <a:gd name="connsiteY8" fmla="*/ 366301 h 732600"/>
              <a:gd name="connsiteX9" fmla="*/ 0 w 732600"/>
              <a:gd name="connsiteY9" fmla="*/ 366300 h 73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2600" h="732600">
                <a:moveTo>
                  <a:pt x="0" y="366300"/>
                </a:moveTo>
                <a:cubicBezTo>
                  <a:pt x="0" y="269151"/>
                  <a:pt x="38592" y="175981"/>
                  <a:pt x="107287" y="107287"/>
                </a:cubicBezTo>
                <a:cubicBezTo>
                  <a:pt x="175982" y="38592"/>
                  <a:pt x="269152" y="0"/>
                  <a:pt x="366300" y="1"/>
                </a:cubicBezTo>
                <a:cubicBezTo>
                  <a:pt x="463449" y="1"/>
                  <a:pt x="556619" y="38593"/>
                  <a:pt x="625313" y="107288"/>
                </a:cubicBezTo>
                <a:cubicBezTo>
                  <a:pt x="694008" y="175983"/>
                  <a:pt x="732600" y="269153"/>
                  <a:pt x="732599" y="366301"/>
                </a:cubicBezTo>
                <a:cubicBezTo>
                  <a:pt x="732599" y="463450"/>
                  <a:pt x="694007" y="556620"/>
                  <a:pt x="625312" y="625314"/>
                </a:cubicBezTo>
                <a:cubicBezTo>
                  <a:pt x="556617" y="694009"/>
                  <a:pt x="463447" y="732601"/>
                  <a:pt x="366299" y="732601"/>
                </a:cubicBezTo>
                <a:cubicBezTo>
                  <a:pt x="269150" y="732601"/>
                  <a:pt x="175980" y="694009"/>
                  <a:pt x="107286" y="625314"/>
                </a:cubicBezTo>
                <a:cubicBezTo>
                  <a:pt x="38591" y="556619"/>
                  <a:pt x="-1" y="463449"/>
                  <a:pt x="-1" y="366301"/>
                </a:cubicBezTo>
                <a:lnTo>
                  <a:pt x="0" y="36630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6337" tIns="126337" rIns="126337" bIns="126337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z="1500" kern="1200"/>
          </a:p>
        </p:txBody>
      </p:sp>
      <p:sp>
        <p:nvSpPr>
          <p:cNvPr id="28" name="Textfeld 27"/>
          <p:cNvSpPr txBox="1"/>
          <p:nvPr/>
        </p:nvSpPr>
        <p:spPr>
          <a:xfrm>
            <a:off x="2123728" y="306896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/>
            <a:r>
              <a:rPr lang="de-DE" b="1" dirty="0" smtClean="0"/>
              <a:t>Warum?</a:t>
            </a:r>
            <a:endParaRPr lang="de-DE" dirty="0"/>
          </a:p>
        </p:txBody>
      </p:sp>
      <p:sp>
        <p:nvSpPr>
          <p:cNvPr id="29" name="Textfeld 28"/>
          <p:cNvSpPr txBox="1"/>
          <p:nvPr/>
        </p:nvSpPr>
        <p:spPr>
          <a:xfrm>
            <a:off x="2123728" y="400506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/>
            <a:r>
              <a:rPr lang="de-DE" b="1" dirty="0" smtClean="0"/>
              <a:t>Was ist das?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2123728" y="486916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/>
            <a:r>
              <a:rPr lang="de-DE" b="1" dirty="0" smtClean="0"/>
              <a:t>Muss das sein?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305800" cy="564672"/>
          </a:xfrm>
        </p:spPr>
        <p:txBody>
          <a:bodyPr/>
          <a:lstStyle/>
          <a:p>
            <a:r>
              <a:rPr lang="de-DE" b="1" dirty="0" smtClean="0"/>
              <a:t>Warum?	</a:t>
            </a:r>
            <a:endParaRPr lang="de-DE" b="1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Schutz der </a:t>
            </a:r>
            <a:r>
              <a:rPr lang="de-DE" b="1" dirty="0" smtClean="0"/>
              <a:t>Solidargemeinschaft</a:t>
            </a:r>
          </a:p>
          <a:p>
            <a:pPr>
              <a:buFont typeface="Arial" pitchFamily="34" charset="0"/>
              <a:buChar char="•"/>
            </a:pPr>
            <a:endParaRPr lang="de-DE" b="1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Erworbene Anwartschaften der Arbeitnehmer des ausgeschiedenen Mitglieds sind nicht ausfinanziert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Leistungsversprechen / Finanzierung des Leistungssystems muss gewährleistet werden</a:t>
            </a:r>
          </a:p>
          <a:p>
            <a:pPr>
              <a:buFont typeface="Arial" pitchFamily="34" charset="0"/>
              <a:buChar char="•"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305800" cy="564672"/>
          </a:xfrm>
        </p:spPr>
        <p:txBody>
          <a:bodyPr/>
          <a:lstStyle/>
          <a:p>
            <a:r>
              <a:rPr lang="de-DE" b="1" dirty="0" smtClean="0"/>
              <a:t>Was ist das?</a:t>
            </a:r>
            <a:endParaRPr lang="de-DE" b="1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Barwert aller auf dem ausscheidenden Mitglied lastenden Verpflichtungen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Ermittlung nach versicherungsmathematischen Grundsätzen unter Verwendung von den im Geschäftsbericht der ZVK veröffentlichten Parametern (Rechnungszins, Sterbetafeln und Verwaltungskosten)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Stichtag für Ermittlung = Zeitpunkt der Beendigung der Mitgliedschaft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305800" cy="564672"/>
          </a:xfrm>
        </p:spPr>
        <p:txBody>
          <a:bodyPr/>
          <a:lstStyle/>
          <a:p>
            <a:r>
              <a:rPr lang="de-DE" b="1" dirty="0" smtClean="0"/>
              <a:t>Muss das sein?</a:t>
            </a:r>
            <a:endParaRPr lang="de-DE" b="1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Wenn die Mitgliedschaft beendet wird, ja denn:</a:t>
            </a:r>
          </a:p>
          <a:p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der finanzielle Ausgleich dient der Finanzierung der erworbenen Ansprüche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der Schutz der Solidargemeinschaft als „Rückversicherer“ besteht nicht mehr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die verbleibenden Lasten sind vom Verursacher - ausscheidendes Mitglied - zu tragen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sterfolie KVSA">
  <a:themeElements>
    <a:clrScheme name="Benutzerdefiniert 133">
      <a:dk1>
        <a:srgbClr val="262626"/>
      </a:dk1>
      <a:lt1>
        <a:srgbClr val="FFFFFF"/>
      </a:lt1>
      <a:dk2>
        <a:srgbClr val="262626"/>
      </a:dk2>
      <a:lt2>
        <a:srgbClr val="E4F4DF"/>
      </a:lt2>
      <a:accent1>
        <a:srgbClr val="92D050"/>
      </a:accent1>
      <a:accent2>
        <a:srgbClr val="00A13A"/>
      </a:accent2>
      <a:accent3>
        <a:srgbClr val="F8C300"/>
      </a:accent3>
      <a:accent4>
        <a:srgbClr val="B0DFA0"/>
      </a:accent4>
      <a:accent5>
        <a:srgbClr val="9AD688"/>
      </a:accent5>
      <a:accent6>
        <a:srgbClr val="A5C249"/>
      </a:accent6>
      <a:hlink>
        <a:srgbClr val="11220B"/>
      </a:hlink>
      <a:folHlink>
        <a:srgbClr val="11220B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Masterfolie KVSA</Template>
  <TotalTime>0</TotalTime>
  <Words>804</Words>
  <Application>Microsoft Office PowerPoint</Application>
  <PresentationFormat>Bildschirmpräsentation (4:3)</PresentationFormat>
  <Paragraphs>323</Paragraphs>
  <Slides>19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0" baseType="lpstr">
      <vt:lpstr>Masterfolie KVSA</vt:lpstr>
      <vt:lpstr>Die  Zusatzversorgungskasse  Sachsen-Anhalt </vt:lpstr>
      <vt:lpstr>Folie 2</vt:lpstr>
      <vt:lpstr>Rechtsgrundlagen</vt:lpstr>
      <vt:lpstr>Mitgliedschaftsvoraussetzung</vt:lpstr>
      <vt:lpstr>Folie 5</vt:lpstr>
      <vt:lpstr>Konsequenzen des Ausstiegs    </vt:lpstr>
      <vt:lpstr>Warum? </vt:lpstr>
      <vt:lpstr>Was ist das?</vt:lpstr>
      <vt:lpstr>Muss das sein?</vt:lpstr>
      <vt:lpstr>BGH - Entscheidung zum Ausgleichsbetrag </vt:lpstr>
      <vt:lpstr>Eckpunkte zur Regelung des finanziellen Ausgleichs</vt:lpstr>
      <vt:lpstr>Möglichkeiten zum finanziellen Ausgleich</vt:lpstr>
      <vt:lpstr>Einmalzahlung</vt:lpstr>
      <vt:lpstr>Ratenzahlung </vt:lpstr>
      <vt:lpstr>Amortisation</vt:lpstr>
      <vt:lpstr>… Finanzierung der Versorgungspunkte</vt:lpstr>
      <vt:lpstr>Bewertung von Anwartschaften mit der Punkt-Wert-Methode (PWM) </vt:lpstr>
      <vt:lpstr>Punkt-Wert-Tabelle</vt:lpstr>
      <vt:lpstr>Vielen Dank für Ihre  Aufmerksamkeit!</vt:lpstr>
    </vt:vector>
  </TitlesOfParts>
  <Company>Versorgungsverband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Lorenz</dc:creator>
  <cp:lastModifiedBy>flögel</cp:lastModifiedBy>
  <cp:revision>1254</cp:revision>
  <dcterms:created xsi:type="dcterms:W3CDTF">2013-05-03T09:30:02Z</dcterms:created>
  <dcterms:modified xsi:type="dcterms:W3CDTF">2014-10-30T07:53:13Z</dcterms:modified>
</cp:coreProperties>
</file>