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1B1C1-B1CD-4E01-9C5D-160E421F517B}" type="datetimeFigureOut">
              <a:rPr lang="de-DE" smtClean="0"/>
              <a:t>26.09.2022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9B224-6E95-4C3C-9C48-E29F6B3865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233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F1AA-DF34-4D98-A507-FDCEE020B04D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34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7E8C-E5C5-45A7-BB20-95001A23F93B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89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F17C-C80C-4FD1-ACB2-FB9E13379446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73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9981-F322-4212-929B-8B8DDD43901A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314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9AA-02C6-4D82-9AF2-F8C723A6A050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6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6CF-8D58-4651-8A59-68ACE3E87D53}" type="datetime1">
              <a:rPr lang="de-DE" smtClean="0"/>
              <a:t>26.09.2022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41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6DB34-C98A-43B0-91AB-D5AA8C3C4294}" type="datetime1">
              <a:rPr lang="de-DE" smtClean="0"/>
              <a:t>26.09.2022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1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9FCE4-219D-4366-9E26-FC6B0060187A}" type="datetime1">
              <a:rPr lang="de-DE" smtClean="0"/>
              <a:t>26.09.2022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11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BE17-4823-48A7-9767-B7D15B8644C6}" type="datetime1">
              <a:rPr lang="de-DE" smtClean="0"/>
              <a:t>26.09.2022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04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D759-D9F4-40DB-91DF-BC399F513864}" type="datetime1">
              <a:rPr lang="de-DE" smtClean="0"/>
              <a:t>26.09.2022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2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605C-DFD4-4F5D-8BB7-8ABE62F27A5D}" type="datetime1">
              <a:rPr lang="de-DE" smtClean="0"/>
              <a:t>26.09.2022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90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2D417-43FD-43AF-AD43-71948FC6E31F}" type="datetime1">
              <a:rPr lang="de-DE" smtClean="0"/>
              <a:t>26.09.2022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Digitalisierung der öffentlichen Verwaltung in Sachsen-Anhalt; Zusammenarbeit mit dem Land (Stand: 26.09.2022)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29439-2CA3-4584-9161-8C6CB3A36F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756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027799"/>
            <a:ext cx="9144000" cy="2387600"/>
          </a:xfrm>
        </p:spPr>
        <p:txBody>
          <a:bodyPr>
            <a:noAutofit/>
          </a:bodyPr>
          <a:lstStyle/>
          <a:p>
            <a:r>
              <a:rPr lang="de-DE" sz="4400" dirty="0"/>
              <a:t>Digitalisierung der öffentlichen Verwaltung in Sachsen-Anhalt;</a:t>
            </a:r>
            <a:br>
              <a:rPr lang="de-DE" sz="4400" dirty="0"/>
            </a:br>
            <a:r>
              <a:rPr lang="de-DE" sz="4400" dirty="0"/>
              <a:t>Zusammenarbeit mit dem Land </a:t>
            </a:r>
            <a:r>
              <a:rPr lang="de-DE" sz="4400" dirty="0" smtClean="0"/>
              <a:t/>
            </a:r>
            <a:br>
              <a:rPr lang="de-DE" sz="4400" dirty="0" smtClean="0"/>
            </a:br>
            <a:r>
              <a:rPr lang="de-DE" sz="4400" dirty="0" smtClean="0"/>
              <a:t>– Sachstandsbericht</a:t>
            </a:r>
            <a:endParaRPr lang="de-DE" sz="4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704698"/>
            <a:ext cx="9144000" cy="969962"/>
          </a:xfrm>
        </p:spPr>
        <p:txBody>
          <a:bodyPr/>
          <a:lstStyle/>
          <a:p>
            <a:r>
              <a:rPr lang="de-DE" dirty="0" smtClean="0"/>
              <a:t>Erster Beigeordneter </a:t>
            </a:r>
            <a:r>
              <a:rPr lang="de-DE" dirty="0"/>
              <a:t>Heiko </a:t>
            </a:r>
            <a:r>
              <a:rPr lang="de-DE" dirty="0" smtClean="0"/>
              <a:t>Liebenehm</a:t>
            </a:r>
            <a:r>
              <a:rPr lang="de-DE" dirty="0"/>
              <a:t>,</a:t>
            </a:r>
          </a:p>
          <a:p>
            <a:r>
              <a:rPr lang="de-DE" dirty="0" smtClean="0"/>
              <a:t>Städte- </a:t>
            </a:r>
            <a:r>
              <a:rPr lang="de-DE" dirty="0"/>
              <a:t>und Gemeindebund </a:t>
            </a:r>
            <a:r>
              <a:rPr lang="de-DE" dirty="0" smtClean="0"/>
              <a:t>Sachsen-Anhalt</a:t>
            </a:r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155" y="285247"/>
            <a:ext cx="1137844" cy="1153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93694" y="475129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/>
              <a:t>Gemeinsame Arbeitskreissitzung KITU/SGSA </a:t>
            </a:r>
            <a:br>
              <a:rPr lang="de-DE" i="1" dirty="0" smtClean="0"/>
            </a:br>
            <a:r>
              <a:rPr lang="de-DE" i="1" dirty="0" smtClean="0"/>
              <a:t>am 28. September 2022 in Seeland, Ortsteil Nachterstedt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7065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600" dirty="0" smtClean="0"/>
              <a:t>Zielvergleich Land – Kommunen</a:t>
            </a:r>
          </a:p>
          <a:p>
            <a:pPr marL="0" indent="0">
              <a:buNone/>
            </a:pPr>
            <a:r>
              <a:rPr lang="de-DE" b="1" dirty="0" smtClean="0"/>
              <a:t>Was ist bislang geschehen?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358775" indent="-358775">
              <a:buFont typeface="Symbol" panose="05050102010706020507" pitchFamily="18" charset="2"/>
              <a:buChar char="-"/>
            </a:pPr>
            <a:r>
              <a:rPr lang="de-DE" dirty="0"/>
              <a:t>Seit Ende 2021 </a:t>
            </a:r>
            <a:r>
              <a:rPr lang="de-DE" dirty="0" smtClean="0"/>
              <a:t>- Sechs Gespräche </a:t>
            </a:r>
            <a:r>
              <a:rPr lang="de-DE" dirty="0"/>
              <a:t>zwischen den </a:t>
            </a:r>
            <a:r>
              <a:rPr lang="de-DE" dirty="0" smtClean="0"/>
              <a:t>Kommunalen </a:t>
            </a:r>
            <a:r>
              <a:rPr lang="de-DE" dirty="0"/>
              <a:t>Spitzenverbänden und dem CIO des </a:t>
            </a:r>
            <a:r>
              <a:rPr lang="de-DE" dirty="0" smtClean="0"/>
              <a:t>Landes</a:t>
            </a:r>
          </a:p>
          <a:p>
            <a:pPr lvl="1"/>
            <a:r>
              <a:rPr lang="de-DE" dirty="0" smtClean="0"/>
              <a:t>Schwerpunkt</a:t>
            </a:r>
            <a:r>
              <a:rPr lang="de-DE" dirty="0"/>
              <a:t>: </a:t>
            </a:r>
            <a:r>
              <a:rPr lang="de-DE" dirty="0" smtClean="0"/>
              <a:t>Struktur der Zusammenarbeit </a:t>
            </a:r>
            <a:r>
              <a:rPr lang="de-DE" dirty="0"/>
              <a:t>zwischen Land und Kommunen</a:t>
            </a:r>
          </a:p>
          <a:p>
            <a:pPr marL="358775" indent="-358775"/>
            <a:endParaRPr lang="de-DE" dirty="0"/>
          </a:p>
          <a:p>
            <a:pPr marL="358775" indent="-358775">
              <a:buFont typeface="Symbol" panose="05050102010706020507" pitchFamily="18" charset="2"/>
              <a:buChar char="-"/>
            </a:pPr>
            <a:r>
              <a:rPr lang="de-DE" dirty="0" smtClean="0"/>
              <a:t>Workshop </a:t>
            </a:r>
            <a:r>
              <a:rPr lang="de-DE" dirty="0"/>
              <a:t>des MID am </a:t>
            </a:r>
            <a:r>
              <a:rPr lang="de-DE" dirty="0" smtClean="0"/>
              <a:t>1. September 2022 (u. a. 3 </a:t>
            </a:r>
            <a:r>
              <a:rPr lang="de-DE" dirty="0"/>
              <a:t>Landkreise, </a:t>
            </a:r>
            <a:r>
              <a:rPr lang="de-DE" dirty="0" smtClean="0"/>
              <a:t>3 </a:t>
            </a:r>
            <a:r>
              <a:rPr lang="de-DE" dirty="0"/>
              <a:t>kreisfreie Städte</a:t>
            </a:r>
            <a:r>
              <a:rPr lang="de-DE" dirty="0" smtClean="0"/>
              <a:t>, 3 kreisangehörige Kommunen)</a:t>
            </a:r>
          </a:p>
          <a:p>
            <a:pPr lvl="1"/>
            <a:r>
              <a:rPr lang="de-DE" dirty="0" smtClean="0"/>
              <a:t>Zusammenarbeit </a:t>
            </a:r>
            <a:r>
              <a:rPr lang="de-DE" dirty="0"/>
              <a:t>Land/Kommunen</a:t>
            </a:r>
          </a:p>
          <a:p>
            <a:pPr lvl="1"/>
            <a:r>
              <a:rPr lang="de-DE" dirty="0" smtClean="0"/>
              <a:t>OZG-Umsetzung</a:t>
            </a:r>
          </a:p>
          <a:p>
            <a:pPr lvl="1"/>
            <a:r>
              <a:rPr lang="de-DE" dirty="0"/>
              <a:t>Erwartungshaltung, Aufgaben, Zusammenarbeitsstruktur, mögliche </a:t>
            </a:r>
            <a:r>
              <a:rPr lang="de-DE" dirty="0" smtClean="0"/>
              <a:t>Projekte</a:t>
            </a:r>
          </a:p>
          <a:p>
            <a:pPr lvl="1"/>
            <a:r>
              <a:rPr lang="de-DE" dirty="0" smtClean="0"/>
              <a:t>nachfolgend</a:t>
            </a:r>
            <a:r>
              <a:rPr lang="de-DE" dirty="0"/>
              <a:t>: Erweiterung </a:t>
            </a:r>
            <a:r>
              <a:rPr lang="de-DE" dirty="0" smtClean="0"/>
              <a:t>Teilnehmerkreis auf </a:t>
            </a:r>
            <a:r>
              <a:rPr lang="de-DE" dirty="0"/>
              <a:t>20 Kommunen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1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Grundsatzbeschluss des </a:t>
            </a:r>
            <a:r>
              <a:rPr lang="de-DE" b="1" dirty="0" smtClean="0"/>
              <a:t>SGSA-Präsidiums </a:t>
            </a:r>
            <a:r>
              <a:rPr lang="de-DE" b="1" dirty="0"/>
              <a:t>am 11. Juli 2022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447675" indent="-447675">
              <a:buNone/>
            </a:pPr>
            <a:r>
              <a:rPr lang="de-DE" dirty="0" smtClean="0"/>
              <a:t>1.	Die </a:t>
            </a:r>
            <a:r>
              <a:rPr lang="de-DE" dirty="0"/>
              <a:t>Landesregierung ist aufgefordert, </a:t>
            </a:r>
            <a:r>
              <a:rPr lang="de-DE" dirty="0" smtClean="0"/>
              <a:t>zeitnah und </a:t>
            </a:r>
            <a:r>
              <a:rPr lang="de-DE" dirty="0"/>
              <a:t>unter Einbeziehung der </a:t>
            </a:r>
            <a:r>
              <a:rPr lang="de-DE" dirty="0" smtClean="0"/>
              <a:t>kommunalen Belange </a:t>
            </a:r>
            <a:r>
              <a:rPr lang="de-DE" dirty="0"/>
              <a:t>eine Strategie zur Digitalisierung der öffentlichen Verwaltung in Sachsen-Anhalt zu entwickeln.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38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Grundsatzbeschluss des </a:t>
            </a:r>
            <a:r>
              <a:rPr lang="de-DE" b="1" dirty="0" smtClean="0"/>
              <a:t>SGSA-Präsidiums </a:t>
            </a:r>
            <a:r>
              <a:rPr lang="de-DE" b="1" dirty="0"/>
              <a:t>am 11. Juli 2022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447675" indent="-447675">
              <a:buNone/>
            </a:pPr>
            <a:r>
              <a:rPr lang="de-DE" dirty="0" smtClean="0"/>
              <a:t>2.	Landtag </a:t>
            </a:r>
            <a:r>
              <a:rPr lang="de-DE" dirty="0"/>
              <a:t>und Landesregierung sind aufgefordert, die Kommunen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bei </a:t>
            </a:r>
            <a:r>
              <a:rPr lang="de-DE" dirty="0"/>
              <a:t>der Digitalisierung finanziell wirksam und nachhaltig zu </a:t>
            </a:r>
            <a:r>
              <a:rPr lang="de-DE" dirty="0" smtClean="0"/>
              <a:t>unterstützen, um ihrer </a:t>
            </a:r>
            <a:r>
              <a:rPr lang="de-DE" dirty="0"/>
              <a:t>herausragenden Bedeutung für die Umsetzung von Digitalisierungsvorhaben gerecht zu werden.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3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Grundsatzbeschluss des </a:t>
            </a:r>
            <a:r>
              <a:rPr lang="de-DE" b="1" dirty="0" smtClean="0"/>
              <a:t>SGSA-Präsidiums </a:t>
            </a:r>
            <a:r>
              <a:rPr lang="de-DE" b="1" dirty="0"/>
              <a:t>am 11. Juli 2022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447675" indent="-447675">
              <a:buNone/>
            </a:pPr>
            <a:r>
              <a:rPr lang="de-DE" dirty="0" smtClean="0"/>
              <a:t>3.	Die </a:t>
            </a:r>
            <a:r>
              <a:rPr lang="de-DE" dirty="0"/>
              <a:t>vom Ministerium für Infrastruktur und </a:t>
            </a:r>
            <a:r>
              <a:rPr lang="de-DE" dirty="0" smtClean="0"/>
              <a:t>Digitales </a:t>
            </a:r>
            <a:r>
              <a:rPr lang="de-DE" dirty="0"/>
              <a:t>favorisierte Errichtung </a:t>
            </a:r>
            <a:r>
              <a:rPr lang="de-DE" dirty="0" smtClean="0"/>
              <a:t>eines IT-Verbundes </a:t>
            </a:r>
            <a:r>
              <a:rPr lang="de-DE" dirty="0"/>
              <a:t>als Anstalt öffentlichen Rechts (einschließlich möglicher Zwischenschritte) neben der </a:t>
            </a:r>
            <a:r>
              <a:rPr lang="de-DE" dirty="0" smtClean="0"/>
              <a:t>Kommunalen IT-UNION eG wird </a:t>
            </a:r>
            <a:r>
              <a:rPr lang="de-DE" dirty="0"/>
              <a:t>abgelehnt.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4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Grundsatzbeschluss des </a:t>
            </a:r>
            <a:r>
              <a:rPr lang="de-DE" b="1" dirty="0" smtClean="0"/>
              <a:t>SGSA-Präsidiums </a:t>
            </a:r>
            <a:r>
              <a:rPr lang="de-DE" b="1" dirty="0"/>
              <a:t>am 11. Juli 2022</a:t>
            </a:r>
          </a:p>
          <a:p>
            <a:pPr marL="0" indent="0">
              <a:buNone/>
            </a:pPr>
            <a:endParaRPr lang="de-DE" dirty="0" smtClean="0"/>
          </a:p>
          <a:p>
            <a:pPr marL="514350" indent="-514350">
              <a:buAutoNum type="arabicPeriod" startAt="4"/>
            </a:pPr>
            <a:r>
              <a:rPr lang="de-DE" smtClean="0"/>
              <a:t>Für </a:t>
            </a:r>
            <a:r>
              <a:rPr lang="de-DE" dirty="0"/>
              <a:t>die technische Umsetzung und die Beratung im Rahmen der Digitalisierung in den Städten, Gemeinden und Verbandsgemeinden kommt der Interkommunalen Zusammenarbeit in der </a:t>
            </a:r>
            <a:r>
              <a:rPr lang="de-DE" dirty="0" smtClean="0"/>
              <a:t>Kommunalen IT-UNION eG </a:t>
            </a:r>
            <a:r>
              <a:rPr lang="de-DE" dirty="0"/>
              <a:t>entscheidende Bedeutung zu. </a:t>
            </a:r>
            <a:br>
              <a:rPr lang="de-DE" dirty="0"/>
            </a:br>
            <a:r>
              <a:rPr lang="de-DE" dirty="0" smtClean="0"/>
              <a:t>Um die </a:t>
            </a:r>
            <a:r>
              <a:rPr lang="de-DE" dirty="0"/>
              <a:t>sich daraus ergebenden Aufgaben wahrnehmen zu können, ist ihre Weiterentwicklung und Ertüchtigung unter Beteiligung des Landes erforderlich.</a:t>
            </a:r>
          </a:p>
          <a:p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19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smtClean="0"/>
              <a:t>Wie sollte es weitergehen?</a:t>
            </a:r>
          </a:p>
          <a:p>
            <a:pPr marL="0" indent="0">
              <a:buNone/>
            </a:pPr>
            <a:endParaRPr lang="de-DE" sz="400" dirty="0"/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Beitritt des Landes zur KITU</a:t>
            </a:r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regelmäßige, umfassende Informationen des Landes zu den Digitalisierungsaktivitäten (Bringschuld)</a:t>
            </a:r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Abstimmung der weiteren Umsetzung auf Augenhöhe (u. a. Auswahl der EfA-Lösungen für Sachsen-Anhalt und Kosten der Nachnutzung, Standardisierung)</a:t>
            </a:r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klare, verbindliche Regelungen zur finanziellen Förderung (einschl. Backend und IT-Sicherheit)</a:t>
            </a:r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Intensivierung der interkommunalen Zusammenarbeit, </a:t>
            </a:r>
            <a:br>
              <a:rPr lang="de-DE" dirty="0" smtClean="0"/>
            </a:br>
            <a:r>
              <a:rPr lang="de-DE" dirty="0" smtClean="0"/>
              <a:t>Fort- und Weiterentwicklung der </a:t>
            </a:r>
            <a:r>
              <a:rPr lang="de-DE" dirty="0" err="1" smtClean="0"/>
              <a:t>KITU</a:t>
            </a:r>
            <a:endParaRPr lang="de-DE" dirty="0" smtClean="0"/>
          </a:p>
          <a:p>
            <a:pPr marL="447675" indent="-447675">
              <a:buFont typeface="Symbol" panose="05050102010706020507" pitchFamily="18" charset="2"/>
              <a:buChar char="-"/>
            </a:pPr>
            <a:r>
              <a:rPr lang="de-DE" dirty="0" smtClean="0"/>
              <a:t>Fort- und Weiterbildung der </a:t>
            </a:r>
            <a:r>
              <a:rPr lang="de-DE" smtClean="0"/>
              <a:t>Beschäftigten intensivieren – </a:t>
            </a:r>
            <a:r>
              <a:rPr lang="de-DE" dirty="0" smtClean="0"/>
              <a:t>digitale </a:t>
            </a:r>
            <a:r>
              <a:rPr lang="de-DE" smtClean="0"/>
              <a:t>Kompetenz schaffen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55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67031"/>
            <a:ext cx="10515600" cy="1325563"/>
          </a:xfrm>
        </p:spPr>
        <p:txBody>
          <a:bodyPr/>
          <a:lstStyle/>
          <a:p>
            <a:pPr algn="ctr"/>
            <a:r>
              <a:rPr lang="de-DE" dirty="0" smtClean="0"/>
              <a:t>Vielen Dank für Ihre Aufmerksamkeit.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60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dirty="0"/>
              <a:t>Ausgangslage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Kommunen wollen ihre Verwaltungsleistungen </a:t>
            </a:r>
            <a:r>
              <a:rPr lang="de-DE" dirty="0" smtClean="0"/>
              <a:t>digitalisieren</a:t>
            </a:r>
          </a:p>
          <a:p>
            <a:pPr marL="0" indent="0">
              <a:buNone/>
            </a:pPr>
            <a:endParaRPr lang="de-DE" dirty="0"/>
          </a:p>
          <a:p>
            <a:pPr marL="806450" lvl="1" indent="-349250">
              <a:buFont typeface="Symbol" panose="05050102010706020507" pitchFamily="18" charset="2"/>
              <a:buChar char="-"/>
            </a:pPr>
            <a:r>
              <a:rPr lang="de-DE" dirty="0" smtClean="0"/>
              <a:t>im </a:t>
            </a:r>
            <a:r>
              <a:rPr lang="de-DE" dirty="0"/>
              <a:t>Interesse von Bürgerschaft und Wirtschaft</a:t>
            </a:r>
          </a:p>
          <a:p>
            <a:pPr marL="806450" lvl="1" indent="-349250">
              <a:buFont typeface="Symbol" panose="05050102010706020507" pitchFamily="18" charset="2"/>
              <a:buChar char="-"/>
            </a:pPr>
            <a:r>
              <a:rPr lang="de-DE" dirty="0" smtClean="0"/>
              <a:t>vor </a:t>
            </a:r>
            <a:r>
              <a:rPr lang="de-DE" dirty="0"/>
              <a:t>dem Hintergrund der </a:t>
            </a:r>
            <a:r>
              <a:rPr lang="de-DE" dirty="0" smtClean="0"/>
              <a:t>demografischen </a:t>
            </a:r>
            <a:r>
              <a:rPr lang="de-DE" dirty="0"/>
              <a:t>Entwicklung</a:t>
            </a:r>
          </a:p>
          <a:p>
            <a:pPr marL="806450" lvl="1" indent="-349250">
              <a:buFont typeface="Symbol" panose="05050102010706020507" pitchFamily="18" charset="2"/>
              <a:buChar char="-"/>
            </a:pPr>
            <a:r>
              <a:rPr lang="de-DE" dirty="0" smtClean="0"/>
              <a:t>mit </a:t>
            </a:r>
            <a:r>
              <a:rPr lang="de-DE" dirty="0"/>
              <a:t>Blick auf die </a:t>
            </a:r>
            <a:r>
              <a:rPr lang="de-DE" dirty="0" smtClean="0"/>
              <a:t>Arbeitgeberattraktivität</a:t>
            </a:r>
          </a:p>
          <a:p>
            <a:pPr marL="806450" lvl="1" indent="-349250">
              <a:buFont typeface="Symbol" panose="05050102010706020507" pitchFamily="18" charset="2"/>
              <a:buChar char="-"/>
            </a:pPr>
            <a:r>
              <a:rPr lang="de-DE" dirty="0" smtClean="0"/>
              <a:t>um effizienter zu werden.</a:t>
            </a:r>
          </a:p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r>
              <a:rPr lang="de-DE" sz="2000" dirty="0" smtClean="0"/>
              <a:t>Grenzen setzt die Leistungsfähigkeit (Personal, Know-how, Finanzmittel).</a:t>
            </a:r>
            <a:endParaRPr lang="de-DE" sz="20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5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de-DE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de-DE" sz="4000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de-DE" sz="40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de-DE" sz="4000" b="1" dirty="0" smtClean="0"/>
              <a:t>Stand </a:t>
            </a:r>
            <a:r>
              <a:rPr lang="de-DE" sz="4000" b="1" dirty="0"/>
              <a:t>der </a:t>
            </a:r>
            <a:r>
              <a:rPr lang="de-DE" sz="4000" b="1" dirty="0" smtClean="0"/>
              <a:t>Digitalisierung</a:t>
            </a:r>
            <a:br>
              <a:rPr lang="de-DE" sz="4000" b="1" dirty="0" smtClean="0"/>
            </a:br>
            <a:r>
              <a:rPr lang="de-DE" sz="3600" b="1" dirty="0" smtClean="0"/>
              <a:t>(Schlaglichter)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6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b="1" dirty="0" smtClean="0"/>
              <a:t>DStGB-Umfrage </a:t>
            </a:r>
            <a:r>
              <a:rPr lang="de-DE" b="1" dirty="0"/>
              <a:t>Zukunftsradar digitale Kommune 2022 </a:t>
            </a:r>
            <a:r>
              <a:rPr lang="de-DE" b="1" smtClean="0"/>
              <a:t>(Juni 2022)</a:t>
            </a:r>
            <a:endParaRPr lang="de-DE" b="1" dirty="0" smtClean="0"/>
          </a:p>
          <a:p>
            <a:pPr marL="0" indent="0">
              <a:buNone/>
            </a:pPr>
            <a:endParaRPr lang="de-DE" dirty="0"/>
          </a:p>
          <a:p>
            <a:pPr marL="358775" indent="-358775"/>
            <a:r>
              <a:rPr lang="de-DE" dirty="0" smtClean="0"/>
              <a:t>66 </a:t>
            </a:r>
            <a:r>
              <a:rPr lang="de-DE" dirty="0"/>
              <a:t>% der Kommunen in Sachsen-Anhalt fühlen sich nicht ausreichend auf Herausforderungen der Digitalisierung vorbereitet</a:t>
            </a:r>
          </a:p>
          <a:p>
            <a:pPr marL="358775" indent="-358775"/>
            <a:r>
              <a:rPr lang="de-DE" dirty="0"/>
              <a:t>90 % der Kommunen in Sachsen-Anhalt verfügen nicht über eine Digitalisierungsstrategie</a:t>
            </a:r>
          </a:p>
          <a:p>
            <a:pPr marL="358775" indent="-358775"/>
            <a:r>
              <a:rPr lang="de-DE" dirty="0"/>
              <a:t>89 % aller Kommunen schätzen den Nutzen der Digitalisierung als hoch oder sehr hoch ein</a:t>
            </a:r>
          </a:p>
          <a:p>
            <a:pPr marL="358775" indent="-358775"/>
            <a:r>
              <a:rPr lang="de-DE" dirty="0" smtClean="0"/>
              <a:t>93 </a:t>
            </a:r>
            <a:r>
              <a:rPr lang="de-DE" dirty="0"/>
              <a:t>% </a:t>
            </a:r>
            <a:r>
              <a:rPr lang="de-DE" dirty="0" smtClean="0"/>
              <a:t>aller </a:t>
            </a:r>
            <a:r>
              <a:rPr lang="de-DE" dirty="0"/>
              <a:t>Kommunen schätzen die Personalausstattung als schlecht ein bzw. sehen akuten Handlungsbedarf</a:t>
            </a:r>
          </a:p>
          <a:p>
            <a:pPr marL="358775" indent="-358775"/>
            <a:r>
              <a:rPr lang="de-DE" dirty="0"/>
              <a:t>77 % </a:t>
            </a:r>
            <a:r>
              <a:rPr lang="de-DE" dirty="0" smtClean="0"/>
              <a:t>aller </a:t>
            </a:r>
            <a:r>
              <a:rPr lang="de-DE" dirty="0"/>
              <a:t>Kommunen </a:t>
            </a:r>
            <a:r>
              <a:rPr lang="de-DE" dirty="0" smtClean="0"/>
              <a:t>sehen </a:t>
            </a:r>
            <a:r>
              <a:rPr lang="de-DE" dirty="0"/>
              <a:t>als Voraussetzungen für die Digitalisierung zusätzliche Finanzmittel und eine stärkere Vernetzung mit anderen </a:t>
            </a:r>
            <a:r>
              <a:rPr lang="de-DE" dirty="0" smtClean="0"/>
              <a:t>Kommunen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4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Deutscher </a:t>
            </a:r>
            <a:r>
              <a:rPr lang="de-DE" b="1" dirty="0"/>
              <a:t>Beamtenbund – Bürgerbefragung öffentlicher Dienst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(</a:t>
            </a:r>
            <a:r>
              <a:rPr lang="de-DE" b="1" dirty="0"/>
              <a:t>August 2022</a:t>
            </a:r>
            <a:r>
              <a:rPr lang="de-DE" b="1" dirty="0" smtClean="0"/>
              <a:t>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smtClean="0"/>
              <a:t>Wichtigste </a:t>
            </a:r>
            <a:r>
              <a:rPr lang="de-DE" dirty="0"/>
              <a:t>Aufgaben des Staates sind nach Klimaschutz (53 %)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/>
              <a:t>Verbesserung von Infrastruktur und Verkehr (45 %)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</a:t>
            </a:r>
            <a:r>
              <a:rPr lang="de-DE" dirty="0"/>
              <a:t>Modernisierung und </a:t>
            </a:r>
            <a:r>
              <a:rPr lang="de-DE" dirty="0" smtClean="0"/>
              <a:t>Digitalisierung </a:t>
            </a:r>
            <a:r>
              <a:rPr lang="de-DE" dirty="0"/>
              <a:t>des öffentlichen Dienstes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/>
              <a:t>44 </a:t>
            </a:r>
            <a:r>
              <a:rPr lang="de-DE" dirty="0" smtClean="0"/>
              <a:t>%).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55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IT-Sicherheit </a:t>
            </a:r>
            <a:r>
              <a:rPr lang="de-DE" b="1" dirty="0"/>
              <a:t>der Kommunen in Sachsen-Anhalt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(KITU-Umfrage - </a:t>
            </a:r>
            <a:r>
              <a:rPr lang="de-DE" b="1" dirty="0"/>
              <a:t>Herbst 2021</a:t>
            </a:r>
            <a:r>
              <a:rPr lang="de-DE" b="1" dirty="0" smtClean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358775" indent="-358775"/>
            <a:r>
              <a:rPr lang="de-DE" dirty="0"/>
              <a:t>29 % der Kommunen haben </a:t>
            </a:r>
            <a:r>
              <a:rPr lang="de-DE" dirty="0" smtClean="0"/>
              <a:t>einen </a:t>
            </a:r>
            <a:r>
              <a:rPr lang="de-DE" dirty="0"/>
              <a:t>Informationssicherheitsbeauftragten </a:t>
            </a:r>
            <a:r>
              <a:rPr lang="de-DE" dirty="0" smtClean="0"/>
              <a:t>benannt</a:t>
            </a:r>
            <a:endParaRPr lang="de-DE" dirty="0"/>
          </a:p>
          <a:p>
            <a:pPr marL="358775" indent="-358775"/>
            <a:r>
              <a:rPr lang="de-DE" dirty="0"/>
              <a:t>23 % der Kommunen haben eine Cyberversicherung abgeschlossen</a:t>
            </a:r>
          </a:p>
          <a:p>
            <a:pPr marL="358775" indent="-358775"/>
            <a:r>
              <a:rPr lang="de-DE" dirty="0"/>
              <a:t>8 % der Kommunen verfügen über eine </a:t>
            </a:r>
            <a:r>
              <a:rPr lang="de-DE" dirty="0" smtClean="0"/>
              <a:t>Informationssicherheitsleitlinie</a:t>
            </a:r>
            <a:endParaRPr lang="de-DE" dirty="0"/>
          </a:p>
          <a:p>
            <a:pPr marL="358775" indent="-358775"/>
            <a:r>
              <a:rPr lang="de-DE" dirty="0"/>
              <a:t>12 % der Kommunen verfügen über ein </a:t>
            </a:r>
            <a:r>
              <a:rPr lang="de-DE" dirty="0" smtClean="0"/>
              <a:t>IT-Sicherheitskonzept</a:t>
            </a:r>
            <a:endParaRPr lang="de-DE" dirty="0"/>
          </a:p>
          <a:p>
            <a:pPr marL="358775" indent="-358775"/>
            <a:r>
              <a:rPr lang="de-DE" dirty="0"/>
              <a:t>4 % der Kommunen betreiben ein Informationssicherheits-Managementsystem (ISMS</a:t>
            </a:r>
            <a:r>
              <a:rPr lang="de-DE" dirty="0" smtClean="0"/>
              <a:t>)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24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Trendreport </a:t>
            </a:r>
            <a:r>
              <a:rPr lang="de-DE" b="1" dirty="0" smtClean="0"/>
              <a:t>„Digitaler Staat“, </a:t>
            </a:r>
            <a:r>
              <a:rPr lang="de-DE" b="1" dirty="0" err="1" smtClean="0"/>
              <a:t>PROGNOS</a:t>
            </a:r>
            <a:r>
              <a:rPr lang="de-DE" b="1" dirty="0" smtClean="0"/>
              <a:t> AG (September </a:t>
            </a:r>
            <a:r>
              <a:rPr lang="de-DE" b="1" dirty="0"/>
              <a:t>2022) </a:t>
            </a:r>
            <a:endParaRPr lang="de-DE" b="1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Die </a:t>
            </a:r>
            <a:r>
              <a:rPr lang="de-DE" dirty="0"/>
              <a:t>größten Potenziale der Interkommunalen Zusammenarbeit im Zusammenhang mit der Gestaltung der digitalen Transformation sind neue Impulse (83 % der Befragten</a:t>
            </a:r>
            <a:r>
              <a:rPr lang="de-DE" dirty="0" smtClean="0"/>
              <a:t>), </a:t>
            </a:r>
            <a:r>
              <a:rPr lang="de-DE" dirty="0"/>
              <a:t>Standardisierung (84 % der Befragten</a:t>
            </a:r>
            <a:r>
              <a:rPr lang="de-DE" dirty="0" smtClean="0"/>
              <a:t>), Kompetenzaufbau </a:t>
            </a:r>
            <a:r>
              <a:rPr lang="de-DE" dirty="0"/>
              <a:t>(83 % der Befragten</a:t>
            </a:r>
            <a:r>
              <a:rPr lang="de-DE" dirty="0" smtClean="0"/>
              <a:t>), Aufbau </a:t>
            </a:r>
            <a:r>
              <a:rPr lang="de-DE" dirty="0"/>
              <a:t>gemeinsamer Strukturen (62 % der Befragten</a:t>
            </a:r>
            <a:r>
              <a:rPr lang="de-DE" dirty="0" smtClean="0"/>
              <a:t>).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7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Zielvergleich Land - Kommunen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447675" indent="-447675">
              <a:buAutoNum type="arabicPeriod"/>
            </a:pPr>
            <a:r>
              <a:rPr lang="de-DE" b="1" dirty="0" smtClean="0"/>
              <a:t>SGSA</a:t>
            </a:r>
          </a:p>
          <a:p>
            <a:pPr marL="0" indent="0">
              <a:buNone/>
            </a:pP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Entwicklung </a:t>
            </a:r>
            <a:r>
              <a:rPr lang="de-DE" dirty="0"/>
              <a:t>einer </a:t>
            </a:r>
            <a:r>
              <a:rPr lang="de-DE" sz="2800" b="1" dirty="0" smtClean="0"/>
              <a:t>Landesstrategie</a:t>
            </a:r>
            <a:r>
              <a:rPr lang="de-DE" dirty="0" smtClean="0"/>
              <a:t> zur </a:t>
            </a:r>
            <a:r>
              <a:rPr lang="de-DE" dirty="0" smtClean="0"/>
              <a:t>Verwaltungsdigitalisierung </a:t>
            </a:r>
            <a:r>
              <a:rPr lang="de-DE" dirty="0" smtClean="0"/>
              <a:t>unter </a:t>
            </a:r>
            <a:r>
              <a:rPr lang="de-DE" dirty="0"/>
              <a:t>Beteiligung der Kommunen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klare </a:t>
            </a:r>
            <a:r>
              <a:rPr lang="de-DE" dirty="0"/>
              <a:t>Regelungen zur </a:t>
            </a:r>
            <a:r>
              <a:rPr lang="de-DE" sz="2800" b="1" dirty="0"/>
              <a:t>dauerhaften finanziellen Förderung/Unterstützung</a:t>
            </a:r>
            <a:r>
              <a:rPr lang="de-DE" dirty="0"/>
              <a:t> </a:t>
            </a:r>
            <a:r>
              <a:rPr lang="de-DE" dirty="0" smtClean="0"/>
              <a:t>der Kommunen </a:t>
            </a:r>
            <a:r>
              <a:rPr lang="de-DE" dirty="0"/>
              <a:t>im Rahmen der Digitalisierung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notwendige </a:t>
            </a:r>
            <a:r>
              <a:rPr lang="de-DE" sz="2800" b="1" dirty="0"/>
              <a:t>Standardisierung</a:t>
            </a:r>
            <a:r>
              <a:rPr lang="de-DE" dirty="0"/>
              <a:t> vorantreiben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Klärung </a:t>
            </a:r>
            <a:r>
              <a:rPr lang="de-DE" dirty="0"/>
              <a:t>der Frage, ob die </a:t>
            </a:r>
            <a:r>
              <a:rPr lang="de-DE" sz="2800" b="1" dirty="0" smtClean="0"/>
              <a:t>KITU</a:t>
            </a:r>
            <a:r>
              <a:rPr lang="de-DE" dirty="0" smtClean="0"/>
              <a:t> </a:t>
            </a:r>
            <a:r>
              <a:rPr lang="de-DE" dirty="0"/>
              <a:t>die Funktion des kommunalen </a:t>
            </a:r>
            <a:r>
              <a:rPr lang="de-DE" dirty="0" smtClean="0"/>
              <a:t>IT-Dienstleisters </a:t>
            </a:r>
            <a:r>
              <a:rPr lang="de-DE" dirty="0"/>
              <a:t>im Rahmen der </a:t>
            </a:r>
            <a:r>
              <a:rPr lang="de-DE" sz="2800" b="1" dirty="0"/>
              <a:t>OZG-Umsetzung</a:t>
            </a:r>
            <a:r>
              <a:rPr lang="de-DE" dirty="0"/>
              <a:t> </a:t>
            </a:r>
            <a:r>
              <a:rPr lang="de-DE" dirty="0" smtClean="0"/>
              <a:t>übernehmen soll. </a:t>
            </a: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200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2636"/>
            <a:ext cx="10515600" cy="4814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Zielvergleich Land - Kommunen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447675" indent="-447675">
              <a:buNone/>
            </a:pPr>
            <a:r>
              <a:rPr lang="de-DE" b="1" dirty="0" smtClean="0"/>
              <a:t>2.	Ministerium </a:t>
            </a:r>
            <a:r>
              <a:rPr lang="de-DE" b="1" dirty="0"/>
              <a:t>für Infrastruktur und </a:t>
            </a:r>
            <a:r>
              <a:rPr lang="de-DE" b="1" dirty="0" smtClean="0"/>
              <a:t>Digitales (MID)</a:t>
            </a:r>
            <a:endParaRPr lang="de-DE" b="1" dirty="0"/>
          </a:p>
          <a:p>
            <a:pPr marL="0" indent="0">
              <a:buNone/>
            </a:pPr>
            <a:endParaRPr lang="de-DE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Intensivierung </a:t>
            </a:r>
            <a:r>
              <a:rPr lang="de-DE" dirty="0"/>
              <a:t>der Partnerschaft zwischen Land und Kommunen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Umsetzung </a:t>
            </a:r>
            <a:r>
              <a:rPr lang="de-DE" dirty="0"/>
              <a:t>des Onlinezugangsgesetzes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IT-Sicherheit</a:t>
            </a: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Schaffung </a:t>
            </a:r>
            <a:r>
              <a:rPr lang="de-DE" dirty="0"/>
              <a:t>der Voraussetzungen für eine konsolidierte, standardisierte </a:t>
            </a:r>
            <a:r>
              <a:rPr lang="de-DE" dirty="0" smtClean="0"/>
              <a:t>IT-Landschaft </a:t>
            </a:r>
            <a:r>
              <a:rPr lang="de-DE" dirty="0"/>
              <a:t>in Sachsen-Anhalt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Unterstützung </a:t>
            </a:r>
            <a:r>
              <a:rPr lang="de-DE" dirty="0"/>
              <a:t>und Beratung der </a:t>
            </a:r>
            <a:r>
              <a:rPr lang="de-DE" dirty="0" smtClean="0"/>
              <a:t>Kommunen. </a:t>
            </a:r>
            <a:endParaRPr lang="de-DE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62" y="339035"/>
            <a:ext cx="841337" cy="853271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>
                <a:solidFill>
                  <a:schemeClr val="tx1"/>
                </a:solidFill>
              </a:rPr>
              <a:t>Digitalisierung der öffentlichen Verwaltung in Sachsen-Anhalt; Zusammenarbeit mit dem Land (Stand: 26.09.2022)</a:t>
            </a:r>
            <a:endParaRPr lang="de-DE" i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29439-2CA3-4584-9161-8C6CB3A36F0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31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990</Words>
  <Application>Microsoft Office PowerPoint</Application>
  <PresentationFormat>Breitbild</PresentationFormat>
  <Paragraphs>119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Office</vt:lpstr>
      <vt:lpstr>Digitalisierung der öffentlichen Verwaltung in Sachsen-Anhalt; Zusammenarbeit mit dem Land  – Sachstandsbericht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Ihre Aufmerksamkeit.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Digitalisierung der öffentlichen Verwaltung in Sachsen-Anhalt; Zusammenarbeit mit dem Land  – Sachstandsbericht</dc:title>
  <dc:creator>Cornelia Boy</dc:creator>
  <cp:lastModifiedBy>Elke Thurmann</cp:lastModifiedBy>
  <cp:revision>47</cp:revision>
  <cp:lastPrinted>2022-09-16T08:15:35Z</cp:lastPrinted>
  <dcterms:created xsi:type="dcterms:W3CDTF">2022-09-15T10:35:29Z</dcterms:created>
  <dcterms:modified xsi:type="dcterms:W3CDTF">2022-09-26T07:03:13Z</dcterms:modified>
</cp:coreProperties>
</file>