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8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300"/>
            </a:lvl1pPr>
          </a:lstStyle>
          <a:p>
            <a:fld id="{C3321EFD-68E7-4798-9212-DF7D5FFE8962}" type="datetimeFigureOut">
              <a:rPr lang="de-DE" smtClean="0"/>
              <a:t>05.01.2023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6" rIns="95553" bIns="47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3" tIns="47776" rIns="95553" bIns="4777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300"/>
            </a:lvl1pPr>
          </a:lstStyle>
          <a:p>
            <a:fld id="{2492A6AF-195F-4204-94F8-188AFB2BD9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00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2CF8-3304-4EA6-8A35-B85FFC0E07D0}" type="datetime1">
              <a:rPr lang="de-DE" smtClean="0"/>
              <a:t>05.01.2023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0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E948-74EE-45AA-8845-2E869E75627A}" type="datetime1">
              <a:rPr lang="de-DE" smtClean="0"/>
              <a:t>05.01.2023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2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E0F4-FB93-43F8-B44A-181A7FACEF2A}" type="datetime1">
              <a:rPr lang="de-DE" smtClean="0"/>
              <a:t>05.01.2023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20BD-D4DB-49B5-8F4C-668AA0E2297B}" type="datetime1">
              <a:rPr lang="de-DE" smtClean="0"/>
              <a:t>05.01.2023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2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2DF99-2035-4E6F-A322-39965B544D40}" type="datetime1">
              <a:rPr lang="de-DE" smtClean="0"/>
              <a:t>05.01.2023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1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A8AF-EEF5-42A2-83E9-BEF6856392C8}" type="datetime1">
              <a:rPr lang="de-DE" smtClean="0"/>
              <a:t>05.01.2023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8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E10E-8B83-47D2-80E8-4AE62C029341}" type="datetime1">
              <a:rPr lang="de-DE" smtClean="0"/>
              <a:t>05.01.2023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91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26D9-92FD-408A-BA69-CB63AC3566B7}" type="datetime1">
              <a:rPr lang="de-DE" smtClean="0"/>
              <a:t>05.01.2023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8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BBD-59DE-4633-AD1F-65E6A0B274B8}" type="datetime1">
              <a:rPr lang="de-DE" smtClean="0"/>
              <a:t>05.01.2023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7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35CD-110C-4704-BD19-032E5F81738C}" type="datetime1">
              <a:rPr lang="de-DE" smtClean="0"/>
              <a:t>05.01.2023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2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305CB-02B6-49D7-94DD-C845D05A2C74}" type="datetime1">
              <a:rPr lang="de-DE" smtClean="0"/>
              <a:t>05.01.2023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0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73D0-F7FC-40FE-BD5F-0F0A8BE9866F}" type="datetime1">
              <a:rPr lang="de-DE" smtClean="0"/>
              <a:t>05.01.2023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25AFD-6698-46EB-8326-738E1740B5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99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37720" y="2276872"/>
            <a:ext cx="4750296" cy="904181"/>
          </a:xfrm>
        </p:spPr>
        <p:txBody>
          <a:bodyPr/>
          <a:lstStyle/>
          <a:p>
            <a:r>
              <a:rPr lang="de-DE" u="sng" dirty="0" smtClean="0"/>
              <a:t>SGSA-Portrait</a:t>
            </a:r>
            <a:endParaRPr lang="de-DE" u="sng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198984"/>
          </a:xfrm>
        </p:spPr>
        <p:txBody>
          <a:bodyPr/>
          <a:lstStyle/>
          <a:p>
            <a:r>
              <a:rPr lang="de-DE" dirty="0" smtClean="0"/>
              <a:t>Der Städte- und Gemeindebund Sachsen-Anhalt stellt sich vor</a:t>
            </a:r>
            <a:endParaRPr lang="de-DE" dirty="0"/>
          </a:p>
        </p:txBody>
      </p:sp>
      <p:pic>
        <p:nvPicPr>
          <p:cNvPr id="4" name="Picture 17" descr="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150"/>
            <a:ext cx="1061691" cy="10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5896" y="623731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Stand: </a:t>
            </a:r>
            <a:r>
              <a:rPr lang="de-DE" sz="1600" dirty="0"/>
              <a:t>5</a:t>
            </a:r>
            <a:r>
              <a:rPr lang="de-DE" sz="1600" dirty="0" smtClean="0"/>
              <a:t>. </a:t>
            </a:r>
            <a:r>
              <a:rPr lang="de-DE" sz="1600" dirty="0" smtClean="0"/>
              <a:t>Januar 2023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7254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10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8968" y="4159638"/>
            <a:ext cx="50402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latin typeface="+mn-lt"/>
                <a:cs typeface="+mn-cs"/>
              </a:rPr>
              <a:t>   Hierzu </a:t>
            </a:r>
            <a:r>
              <a:rPr lang="de-DE" sz="2000" dirty="0">
                <a:latin typeface="+mn-lt"/>
                <a:cs typeface="+mn-cs"/>
              </a:rPr>
              <a:t>gehören neben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tagesaktuellen Informationen </a:t>
            </a:r>
            <a:r>
              <a:rPr lang="de-DE" sz="2000" dirty="0" smtClean="0">
                <a:latin typeface="+mn-lt"/>
                <a:cs typeface="+mn-cs"/>
              </a:rPr>
              <a:t>u</a:t>
            </a:r>
            <a:r>
              <a:rPr lang="de-DE" sz="2000" dirty="0">
                <a:latin typeface="+mn-lt"/>
                <a:cs typeface="+mn-cs"/>
              </a:rPr>
              <a:t>. a. </a:t>
            </a:r>
            <a:r>
              <a:rPr lang="de-DE" sz="2000" dirty="0" smtClean="0">
                <a:latin typeface="+mn-lt"/>
                <a:cs typeface="+mn-cs"/>
              </a:rPr>
              <a:t>E-Mail-Rundschreiben, eine </a:t>
            </a:r>
            <a:r>
              <a:rPr lang="de-DE" sz="2000" dirty="0">
                <a:latin typeface="+mn-lt"/>
                <a:cs typeface="+mn-cs"/>
              </a:rPr>
              <a:t>Rechtsprechungssammlung, </a:t>
            </a:r>
            <a:r>
              <a:rPr lang="de-DE" sz="2000" dirty="0" smtClean="0">
                <a:latin typeface="+mn-lt"/>
                <a:cs typeface="+mn-cs"/>
              </a:rPr>
              <a:t>Sitzungsunterlagen</a:t>
            </a:r>
            <a:r>
              <a:rPr lang="de-DE" sz="2000" dirty="0">
                <a:latin typeface="+mn-lt"/>
                <a:cs typeface="+mn-cs"/>
              </a:rPr>
              <a:t>, </a:t>
            </a:r>
            <a:r>
              <a:rPr lang="de-DE" sz="2000" dirty="0" smtClean="0">
                <a:latin typeface="+mn-lt"/>
                <a:cs typeface="+mn-cs"/>
              </a:rPr>
              <a:t>Satzungsmuster, Rahmenverträge</a:t>
            </a:r>
            <a:r>
              <a:rPr lang="de-DE" sz="2000" dirty="0">
                <a:latin typeface="+mn-lt"/>
                <a:cs typeface="+mn-cs"/>
              </a:rPr>
              <a:t>, </a:t>
            </a:r>
            <a:r>
              <a:rPr lang="de-DE" sz="2000" dirty="0" smtClean="0">
                <a:latin typeface="+mn-lt"/>
                <a:cs typeface="+mn-cs"/>
              </a:rPr>
              <a:t>Stellungnahmen sowie die Kommunalnachrichten Sachsen-Anhalt (KNSA). 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19872" y="1965422"/>
            <a:ext cx="5192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 Gemeinsam</a:t>
            </a:r>
            <a:r>
              <a:rPr lang="de-DE" sz="2000" dirty="0" smtClean="0">
                <a:latin typeface="+mn-lt"/>
                <a:cs typeface="+mn-cs"/>
              </a:rPr>
              <a:t> </a:t>
            </a:r>
            <a:r>
              <a:rPr lang="de-DE" sz="2000" dirty="0">
                <a:latin typeface="+mn-lt"/>
                <a:cs typeface="+mn-cs"/>
              </a:rPr>
              <a:t>mit dem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Landkreistag</a:t>
            </a:r>
            <a:r>
              <a:rPr lang="de-DE" sz="2000" dirty="0">
                <a:latin typeface="+mn-lt"/>
                <a:cs typeface="+mn-cs"/>
              </a:rPr>
              <a:t> Sachsen-Anhalt stellt der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SGSA</a:t>
            </a:r>
            <a:r>
              <a:rPr lang="de-DE" sz="2000" dirty="0">
                <a:latin typeface="+mn-lt"/>
                <a:cs typeface="+mn-cs"/>
              </a:rPr>
              <a:t> Informationen für die </a:t>
            </a:r>
            <a:r>
              <a:rPr lang="de-DE" sz="2000" dirty="0" smtClean="0">
                <a:latin typeface="+mn-lt"/>
                <a:cs typeface="+mn-cs"/>
              </a:rPr>
              <a:t>Internetöffentlichkeit </a:t>
            </a:r>
            <a:r>
              <a:rPr lang="de-DE" sz="2000" dirty="0">
                <a:latin typeface="+mn-lt"/>
                <a:cs typeface="+mn-cs"/>
              </a:rPr>
              <a:t>und in seinem </a:t>
            </a:r>
            <a:r>
              <a:rPr lang="de-DE" sz="2000" dirty="0" smtClean="0">
                <a:latin typeface="+mn-lt"/>
                <a:cs typeface="+mn-cs"/>
              </a:rPr>
              <a:t>Intranet für </a:t>
            </a:r>
            <a:r>
              <a:rPr lang="de-DE" sz="2000" dirty="0">
                <a:latin typeface="+mn-lt"/>
                <a:cs typeface="+mn-cs"/>
              </a:rPr>
              <a:t>die Mitgliedschaft bereit.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59632" y="62068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www.kommunales-sachsen-anhalt.de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Portal der Kommunen in </a:t>
            </a:r>
            <a:r>
              <a:rPr lang="de-DE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Sachsen-Anhalt</a:t>
            </a:r>
            <a:endParaRPr lang="de-DE" sz="2400" dirty="0"/>
          </a:p>
        </p:txBody>
      </p:sp>
      <p:pic>
        <p:nvPicPr>
          <p:cNvPr id="11" name="Grafik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53674" y="1544511"/>
            <a:ext cx="2392045" cy="2532380"/>
          </a:xfrm>
          <a:prstGeom prst="rect">
            <a:avLst/>
          </a:prstGeom>
        </p:spPr>
      </p:pic>
      <p:pic>
        <p:nvPicPr>
          <p:cNvPr id="16" name="Grafik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136" y="3864154"/>
            <a:ext cx="2404745" cy="23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2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858837" y="2924944"/>
            <a:ext cx="7426325" cy="3024286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de-DE" sz="2000" dirty="0" smtClean="0"/>
              <a:t>   Der Städte- und Gemeindebund Sachsen-Anhalt ist der </a:t>
            </a:r>
            <a:r>
              <a:rPr lang="de-DE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Kommunale Spitzenverband </a:t>
            </a:r>
            <a:r>
              <a:rPr lang="de-DE" sz="2000" dirty="0" smtClean="0"/>
              <a:t>der Städte, Gemeinden und Verbandsgemeinden in Sachsen-Anhalt. Die außerordentliche Mitgliedschaft können Zweckverbände erwerben.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de-DE" sz="2000" dirty="0" smtClean="0"/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de-DE" sz="2000" dirty="0" smtClean="0"/>
              <a:t>    Der </a:t>
            </a:r>
            <a:r>
              <a:rPr lang="de-DE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Verband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000" dirty="0" smtClean="0"/>
              <a:t>hat das Wohl seiner Mitglieder zu fördern, ihre gemeinschaftlichen Interessen zu wahren, sich für sie einzusetzen und den gegenseitigen Erfahrungsaustausch zu pflegen. Der Verband arbeitet parteipolitisch neutral.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76056" y="1340768"/>
            <a:ext cx="284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SGSA-Portrait</a:t>
            </a:r>
            <a:endParaRPr lang="de-DE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X:\User\Boy\cvoP\20Jahre_SGSA_088_(Foto_Andreas_Lande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16206"/>
            <a:ext cx="2402458" cy="17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1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3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899960" y="2348880"/>
            <a:ext cx="3924629" cy="237626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2000" dirty="0" smtClean="0"/>
              <a:t>  Die Landesgeschäftsstelle </a:t>
            </a:r>
            <a:br>
              <a:rPr lang="de-DE" sz="2000" dirty="0" smtClean="0"/>
            </a:br>
            <a:r>
              <a:rPr lang="de-DE" sz="2000" dirty="0" smtClean="0"/>
              <a:t>hat ihren Sitz in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de-DE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2000" dirty="0" smtClean="0"/>
              <a:t>39104 Magdeburg, Sternstr</a:t>
            </a:r>
            <a:r>
              <a:rPr lang="de-DE" sz="2000" dirty="0"/>
              <a:t>. </a:t>
            </a:r>
            <a:r>
              <a:rPr lang="de-DE" sz="2000" dirty="0" smtClean="0"/>
              <a:t>3</a:t>
            </a:r>
            <a:endParaRPr lang="de-DE" sz="20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2000" dirty="0" smtClean="0"/>
              <a:t>Tel. 0391 5924 300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2000" dirty="0" smtClean="0"/>
              <a:t>Fax 0391 5924 444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2000" dirty="0" smtClean="0"/>
              <a:t>E-Mail: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post@sgsa.info</a:t>
            </a:r>
          </a:p>
        </p:txBody>
      </p:sp>
      <p:pic>
        <p:nvPicPr>
          <p:cNvPr id="7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017"/>
            <a:ext cx="8994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918059" y="9080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SGSA-Portrait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989274" y="5013176"/>
            <a:ext cx="696710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de-DE" sz="2000" dirty="0" smtClean="0"/>
              <a:t>   Sie wird vom Landesgeschäftsführer geleitet und ist in Referate gegliedert, die das kommunale </a:t>
            </a:r>
            <a:r>
              <a:rPr lang="de-DE" sz="2000" smtClean="0"/>
              <a:t>Aufgabenspektrum widerspiegeln. 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1816066" y="1732166"/>
            <a:ext cx="19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Sitz des Verbandes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99" y="2430180"/>
            <a:ext cx="2676104" cy="201622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84827" y="447282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latin typeface="Calibri" panose="020F0502020204030204" pitchFamily="34" charset="0"/>
              </a:rPr>
              <a:t>© Cornelia Boy-Liebenehm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36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4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94604" y="1988840"/>
            <a:ext cx="7754792" cy="1823278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de-DE" sz="2000" dirty="0" smtClean="0"/>
              <a:t>Der Verband hat insbesondere folgende Aufgaben:   </a:t>
            </a:r>
            <a:br>
              <a:rPr lang="de-DE" sz="2000" dirty="0" smtClean="0"/>
            </a:br>
            <a:endParaRPr lang="de-DE" sz="20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sz="2000" dirty="0"/>
              <a:t>den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Selbstverwaltungsgedanken</a:t>
            </a:r>
            <a:r>
              <a:rPr lang="de-DE" sz="2000" dirty="0"/>
              <a:t> zu pflegen und für die verfassungsmäßigen Rechte der gemeindlichen Selbstverwaltung und ihren Ausbau </a:t>
            </a:r>
            <a:r>
              <a:rPr lang="de-DE" sz="2000" dirty="0" smtClean="0"/>
              <a:t>einzutreten,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18059" y="9080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SGSA-Portrait</a:t>
            </a:r>
            <a:endParaRPr lang="de-D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017"/>
            <a:ext cx="8994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827584" y="3838861"/>
            <a:ext cx="4475253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algn="r">
              <a:defRPr/>
            </a:pPr>
            <a:r>
              <a:rPr lang="de-DE" sz="2000" dirty="0" smtClean="0"/>
              <a:t>die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gemeinsamen Interessen der Verbandsmitglieder </a:t>
            </a:r>
            <a:r>
              <a:rPr lang="de-DE" sz="2000" dirty="0" smtClean="0"/>
              <a:t>gegenüber Landtag, Landesregierung,  sonstigen Institutionen sowie gegenüber der Öffentlichkeit zu vertreten, </a:t>
            </a:r>
          </a:p>
        </p:txBody>
      </p:sp>
      <p:pic>
        <p:nvPicPr>
          <p:cNvPr id="12" name="Grafik 11" descr="C:\boy\Neuer Ordner komsanet\20Jahre_SGSA_001_(Foto_Andreas_Lander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859" y="3856960"/>
            <a:ext cx="2305235" cy="1732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9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5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48675" y="1844824"/>
            <a:ext cx="7200800" cy="1287904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sz="2000" dirty="0" smtClean="0"/>
              <a:t>den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Erfahrungsaustausch</a:t>
            </a:r>
            <a:r>
              <a:rPr lang="de-DE" sz="2000" dirty="0"/>
              <a:t> unter </a:t>
            </a:r>
            <a:r>
              <a:rPr lang="de-DE" sz="2000" dirty="0" smtClean="0"/>
              <a:t>den Verbandsmitgliedern und </a:t>
            </a:r>
            <a:r>
              <a:rPr lang="de-DE" sz="2000" dirty="0"/>
              <a:t>eine möglichst einhellige Meinungsbildung </a:t>
            </a:r>
            <a:r>
              <a:rPr lang="de-DE" sz="2000" dirty="0" smtClean="0"/>
              <a:t>zu </a:t>
            </a:r>
            <a:r>
              <a:rPr lang="de-DE" sz="2000" dirty="0"/>
              <a:t>fördern, </a:t>
            </a:r>
            <a:endParaRPr lang="de-DE" sz="2000" dirty="0" smtClean="0"/>
          </a:p>
        </p:txBody>
      </p:sp>
      <p:pic>
        <p:nvPicPr>
          <p:cNvPr id="7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017"/>
            <a:ext cx="8994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932040" y="868823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SGSA-Portrait</a:t>
            </a:r>
            <a:endParaRPr lang="de-D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X:\User\Boy\cvoP\20Jahre_SGSA_153_(Foto_Andreas_Lander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83" y="2962654"/>
            <a:ext cx="2736834" cy="13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1259632" y="4977172"/>
            <a:ext cx="7200800" cy="79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defRPr/>
            </a:pPr>
            <a:r>
              <a:rPr lang="de-DE" sz="2000" dirty="0" smtClean="0"/>
              <a:t>die </a:t>
            </a:r>
            <a:r>
              <a:rPr lang="de-DE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Zusammenarbeit</a:t>
            </a:r>
            <a:r>
              <a:rPr lang="de-DE" sz="2000" dirty="0" smtClean="0"/>
              <a:t> mit den kommunalen Fach- und Spitzenverbänden auf Bundes- und Landesebene zu pflegen. </a:t>
            </a:r>
          </a:p>
        </p:txBody>
      </p:sp>
    </p:spTree>
    <p:extLst>
      <p:ext uri="{BB962C8B-B14F-4D97-AF65-F5344CB8AC3E}">
        <p14:creationId xmlns:p14="http://schemas.microsoft.com/office/powerpoint/2010/main" val="42037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6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1259632" y="2643188"/>
            <a:ext cx="2881313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Deutscher Städte- </a:t>
            </a:r>
            <a:b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und Gemeindebund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eaLnBrk="1" hangingPunct="1"/>
            <a:r>
              <a:rPr lang="de-DE" dirty="0" smtClean="0">
                <a:latin typeface="+mn-lt"/>
              </a:rPr>
              <a:t>Mitgliedsverbände </a:t>
            </a:r>
          </a:p>
          <a:p>
            <a:pPr algn="ctr" eaLnBrk="1" hangingPunct="1"/>
            <a:r>
              <a:rPr lang="de-DE" dirty="0" smtClean="0">
                <a:latin typeface="+mn-lt"/>
              </a:rPr>
              <a:t>auf Landesebene</a:t>
            </a:r>
            <a:endParaRPr lang="de-DE" dirty="0">
              <a:latin typeface="+mn-lt"/>
            </a:endParaRPr>
          </a:p>
        </p:txBody>
      </p:sp>
      <p:sp>
        <p:nvSpPr>
          <p:cNvPr id="10" name="Textfeld 2"/>
          <p:cNvSpPr txBox="1">
            <a:spLocks noChangeArrowheads="1"/>
          </p:cNvSpPr>
          <p:nvPr/>
        </p:nvSpPr>
        <p:spPr bwMode="auto">
          <a:xfrm>
            <a:off x="5004048" y="2639511"/>
            <a:ext cx="2881313" cy="12003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Deutscher Städtetag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eaLnBrk="1" hangingPunct="1"/>
            <a:r>
              <a:rPr lang="de-DE" dirty="0" smtClean="0">
                <a:latin typeface="+mn-lt"/>
              </a:rPr>
              <a:t>Mitgliedsstädte und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Mitgliedsverbände </a:t>
            </a:r>
          </a:p>
          <a:p>
            <a:pPr algn="ctr" eaLnBrk="1" hangingPunct="1"/>
            <a:r>
              <a:rPr lang="de-DE" dirty="0" smtClean="0">
                <a:latin typeface="+mn-lt"/>
              </a:rPr>
              <a:t>auf Landesebene</a:t>
            </a:r>
            <a:endParaRPr lang="de-DE" dirty="0">
              <a:latin typeface="+mn-lt"/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3095625" y="4293096"/>
            <a:ext cx="2952750" cy="1477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SGSA </a:t>
            </a:r>
          </a:p>
          <a:p>
            <a:pPr algn="ctr" eaLnBrk="1" hangingPunct="1"/>
            <a:r>
              <a:rPr lang="de-DE" dirty="0" smtClean="0">
                <a:latin typeface="+mn-lt"/>
              </a:rPr>
              <a:t>Städte, Gemeinden, Verbandsgemeinden, Zweckverbände </a:t>
            </a:r>
          </a:p>
          <a:p>
            <a:pPr algn="ctr" eaLnBrk="1" hangingPunct="1"/>
            <a:r>
              <a:rPr lang="de-DE" dirty="0" smtClean="0">
                <a:latin typeface="+mn-lt"/>
              </a:rPr>
              <a:t>in Sachsen-Anhalt</a:t>
            </a:r>
            <a:endParaRPr lang="de-DE" dirty="0">
              <a:latin typeface="+mn-lt"/>
            </a:endParaRPr>
          </a:p>
        </p:txBody>
      </p:sp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1701547" y="1797050"/>
            <a:ext cx="5740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Interessenbündelung auf Bundesebene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3707904" y="3843517"/>
            <a:ext cx="0" cy="45144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932040" y="89812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SGSA-Portrait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436096" y="3839840"/>
            <a:ext cx="0" cy="45144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017"/>
            <a:ext cx="8994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7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91369" y="1484784"/>
            <a:ext cx="7561262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Gremien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latin typeface="+mn-lt"/>
                <a:cs typeface="+mn-cs"/>
              </a:rPr>
              <a:t>  </a:t>
            </a:r>
            <a:endParaRPr lang="de-DE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latin typeface="+mn-lt"/>
                <a:cs typeface="+mn-cs"/>
              </a:rPr>
              <a:t>  Der </a:t>
            </a:r>
            <a:r>
              <a:rPr lang="de-DE" sz="2000" dirty="0">
                <a:latin typeface="+mn-lt"/>
                <a:cs typeface="+mn-cs"/>
              </a:rPr>
              <a:t>SGSA ist in der Rechtsform eines </a:t>
            </a:r>
            <a:r>
              <a:rPr 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eingetragenen Vereins </a:t>
            </a:r>
            <a:r>
              <a:rPr lang="de-DE" sz="2000" dirty="0">
                <a:latin typeface="+mn-lt"/>
                <a:cs typeface="+mn-cs"/>
              </a:rPr>
              <a:t>organisiert und handelt durch die Verbandsorgane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+mn-lt"/>
                <a:cs typeface="+mn-cs"/>
              </a:rPr>
              <a:t> 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e-DE" dirty="0">
                <a:latin typeface="+mn-lt"/>
                <a:cs typeface="+mn-cs"/>
              </a:rPr>
              <a:t>Mitgliederversammlung,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e-DE" dirty="0">
                <a:latin typeface="+mn-lt"/>
                <a:cs typeface="+mn-cs"/>
              </a:rPr>
              <a:t>Kreisvorstandskonferenz,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e-DE" dirty="0">
                <a:latin typeface="+mn-lt"/>
                <a:cs typeface="+mn-cs"/>
              </a:rPr>
              <a:t>Präsidium,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de-DE" dirty="0">
                <a:latin typeface="+mn-lt"/>
                <a:cs typeface="+mn-cs"/>
              </a:rPr>
              <a:t>Landesgeschäftsführer.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+mn-lt"/>
                <a:cs typeface="+mn-cs"/>
              </a:rPr>
              <a:t> </a:t>
            </a:r>
            <a:r>
              <a:rPr lang="de-DE" sz="2000" dirty="0" smtClean="0">
                <a:latin typeface="+mn-lt"/>
                <a:cs typeface="+mn-cs"/>
              </a:rPr>
              <a:t> </a:t>
            </a:r>
            <a:endParaRPr lang="de-DE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smtClean="0">
                <a:latin typeface="+mn-lt"/>
                <a:cs typeface="+mn-cs"/>
              </a:rPr>
              <a:t>  Daneben </a:t>
            </a:r>
            <a:r>
              <a:rPr lang="de-DE" sz="2000" dirty="0">
                <a:latin typeface="+mn-lt"/>
                <a:cs typeface="+mn-cs"/>
              </a:rPr>
              <a:t>bestehen 4 </a:t>
            </a:r>
            <a:r>
              <a:rPr 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ständige </a:t>
            </a:r>
            <a:r>
              <a:rPr lang="de-DE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Ausschüsse</a:t>
            </a:r>
            <a:r>
              <a:rPr lang="de-DE" sz="2000" i="1" dirty="0" smtClean="0">
                <a:latin typeface="+mn-lt"/>
                <a:cs typeface="+mn-cs"/>
              </a:rPr>
              <a:t>, </a:t>
            </a:r>
            <a:r>
              <a:rPr lang="de-DE" sz="2000" dirty="0" smtClean="0">
                <a:latin typeface="+mn-lt"/>
                <a:cs typeface="+mn-cs"/>
              </a:rPr>
              <a:t>15 </a:t>
            </a:r>
            <a:r>
              <a:rPr lang="de-DE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Arbeitskreise </a:t>
            </a:r>
            <a:r>
              <a:rPr lang="de-DE" sz="2000" dirty="0" smtClean="0">
                <a:latin typeface="+mn-lt"/>
                <a:cs typeface="+mn-cs"/>
              </a:rPr>
              <a:t>sowie 2 </a:t>
            </a:r>
            <a:r>
              <a:rPr lang="de-DE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Arbeitsgruppen</a:t>
            </a:r>
            <a:r>
              <a:rPr lang="de-DE" sz="2000" i="1" dirty="0" smtClean="0">
                <a:latin typeface="+mn-lt"/>
                <a:cs typeface="+mn-cs"/>
              </a:rPr>
              <a:t>,</a:t>
            </a:r>
            <a:r>
              <a:rPr lang="de-DE" sz="2000" dirty="0" smtClean="0">
                <a:latin typeface="+mn-lt"/>
                <a:cs typeface="+mn-cs"/>
              </a:rPr>
              <a:t> </a:t>
            </a:r>
            <a:r>
              <a:rPr lang="de-DE" sz="2000" dirty="0">
                <a:latin typeface="+mn-lt"/>
                <a:cs typeface="+mn-cs"/>
              </a:rPr>
              <a:t>in denen die Meinungsbildung der Verbandsorgane vorbereitet und der Erfahrungsaustausch gepflegt wird. </a:t>
            </a:r>
            <a:r>
              <a:rPr lang="de-DE" sz="2000" dirty="0" smtClean="0">
                <a:latin typeface="+mn-lt"/>
                <a:cs typeface="+mn-cs"/>
              </a:rPr>
              <a:t>Die Mitglieder in den Landkreisen bilden jeweils einen </a:t>
            </a:r>
            <a:r>
              <a:rPr 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Kreisverband</a:t>
            </a:r>
            <a:r>
              <a:rPr lang="de-DE" sz="2000" dirty="0">
                <a:latin typeface="+mn-lt"/>
                <a:cs typeface="+mn-cs"/>
              </a:rPr>
              <a:t>, der die </a:t>
            </a:r>
            <a:r>
              <a:rPr lang="de-DE" sz="2000" dirty="0" smtClean="0"/>
              <a:t>Verbandsarbeit und M</a:t>
            </a:r>
            <a:r>
              <a:rPr lang="de-DE" sz="2000" dirty="0" smtClean="0">
                <a:latin typeface="+mn-lt"/>
                <a:cs typeface="+mn-cs"/>
              </a:rPr>
              <a:t>einungsbildung vor Ort fördert</a:t>
            </a:r>
            <a:r>
              <a:rPr lang="de-DE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017"/>
            <a:ext cx="8994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918059" y="9080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SGSA-Portrait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8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16238" y="2492896"/>
            <a:ext cx="3311525" cy="58477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cs typeface="+mn-cs"/>
              </a:rPr>
              <a:t>210</a:t>
            </a:r>
            <a:endParaRPr lang="de-DE" sz="1600" dirty="0"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cs typeface="+mn-cs"/>
              </a:rPr>
              <a:t>Städte und </a:t>
            </a:r>
            <a:r>
              <a:rPr lang="de-DE" sz="1600" dirty="0" smtClean="0">
                <a:cs typeface="+mn-cs"/>
              </a:rPr>
              <a:t>Gemeinden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6325" y="3835921"/>
            <a:ext cx="2808288" cy="1323439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defPPr>
              <a:defRPr lang="de-DE"/>
            </a:defPPr>
            <a:lvl1pPr algn="ctr"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cs typeface="+mn-cs"/>
              </a:rPr>
              <a:t>104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cs typeface="+mn-cs"/>
              </a:rPr>
              <a:t>Einheitsgemeinden </a:t>
            </a:r>
            <a:br>
              <a:rPr lang="de-DE" sz="1600" dirty="0">
                <a:cs typeface="+mn-cs"/>
              </a:rPr>
            </a:br>
            <a:r>
              <a:rPr lang="de-DE" sz="1600" dirty="0">
                <a:cs typeface="+mn-cs"/>
              </a:rPr>
              <a:t>(3 Kreisfreie Städte, </a:t>
            </a:r>
            <a:br>
              <a:rPr lang="de-DE" sz="1600" dirty="0">
                <a:cs typeface="+mn-cs"/>
              </a:rPr>
            </a:br>
            <a:r>
              <a:rPr lang="de-DE" sz="1600" dirty="0">
                <a:cs typeface="+mn-cs"/>
              </a:rPr>
              <a:t>101 kreisangehörige </a:t>
            </a:r>
            <a:r>
              <a:rPr lang="de-DE" sz="1600" dirty="0" smtClean="0">
                <a:cs typeface="+mn-cs"/>
              </a:rPr>
              <a:t/>
            </a:r>
            <a:br>
              <a:rPr lang="de-DE" sz="1600" dirty="0" smtClean="0">
                <a:cs typeface="+mn-cs"/>
              </a:rPr>
            </a:br>
            <a:r>
              <a:rPr lang="de-DE" sz="1600" dirty="0" smtClean="0">
                <a:cs typeface="+mn-cs"/>
              </a:rPr>
              <a:t>Städte &amp; Gemeinden</a:t>
            </a:r>
            <a:r>
              <a:rPr lang="de-DE" sz="1600" dirty="0">
                <a:cs typeface="+mn-cs"/>
              </a:rPr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219700" y="3835921"/>
            <a:ext cx="2881313" cy="1077218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defPPr>
              <a:defRPr lang="de-DE"/>
            </a:defPPr>
            <a:lvl1pPr algn="ctr"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cs typeface="+mn-cs"/>
              </a:rPr>
              <a:t>106</a:t>
            </a:r>
            <a:endParaRPr lang="de-DE" sz="1600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cs typeface="+mn-cs"/>
              </a:rPr>
              <a:t>Mitgliedsgemeinden und </a:t>
            </a:r>
            <a:br>
              <a:rPr lang="de-DE" sz="1600" dirty="0" smtClean="0">
                <a:cs typeface="+mn-cs"/>
              </a:rPr>
            </a:br>
            <a:r>
              <a:rPr lang="de-DE" sz="1600" dirty="0" smtClean="0"/>
              <a:t>–</a:t>
            </a:r>
            <a:r>
              <a:rPr lang="de-DE" sz="1600" dirty="0" err="1" smtClean="0"/>
              <a:t>städte</a:t>
            </a:r>
            <a:r>
              <a:rPr lang="de-DE" sz="1600" dirty="0" smtClean="0"/>
              <a:t> von Verbandsgemeinden</a:t>
            </a:r>
            <a:endParaRPr lang="de-DE" sz="1600" dirty="0"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219700" y="5215459"/>
            <a:ext cx="2881313" cy="584775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defPPr>
              <a:defRPr lang="de-DE"/>
            </a:defPPr>
            <a:lvl1pPr algn="ctr"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cs typeface="+mn-cs"/>
              </a:rPr>
              <a:t>18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cs typeface="+mn-cs"/>
              </a:rPr>
              <a:t>Verbandsgemeinden</a:t>
            </a:r>
            <a:endParaRPr lang="de-DE" sz="1600" dirty="0">
              <a:cs typeface="+mn-cs"/>
            </a:endParaRPr>
          </a:p>
        </p:txBody>
      </p:sp>
      <p:sp>
        <p:nvSpPr>
          <p:cNvPr id="16" name="Textfeld 4"/>
          <p:cNvSpPr txBox="1">
            <a:spLocks noChangeArrowheads="1"/>
          </p:cNvSpPr>
          <p:nvPr/>
        </p:nvSpPr>
        <p:spPr bwMode="auto">
          <a:xfrm>
            <a:off x="1586706" y="1700808"/>
            <a:ext cx="597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de-DE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Mitgliederstruktur des SGSA</a:t>
            </a: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cxnSp>
        <p:nvCxnSpPr>
          <p:cNvPr id="17" name="Gerade Verbindung 16"/>
          <p:cNvCxnSpPr/>
          <p:nvPr/>
        </p:nvCxnSpPr>
        <p:spPr>
          <a:xfrm flipH="1">
            <a:off x="3563888" y="3061638"/>
            <a:ext cx="1588" cy="77428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5649912" y="3056599"/>
            <a:ext cx="1588" cy="77428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649912" y="4913139"/>
            <a:ext cx="0" cy="30232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017"/>
            <a:ext cx="8994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918059" y="9080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SGSA-Portrait</a:t>
            </a:r>
            <a:endParaRPr lang="de-DE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293117"/>
          </a:xfrm>
        </p:spPr>
        <p:txBody>
          <a:bodyPr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Folie </a:t>
            </a:r>
            <a:fld id="{B2525AFD-6698-46EB-8326-738E1740B59E}" type="slidenum">
              <a:rPr lang="de-DE" sz="1400" smtClean="0">
                <a:solidFill>
                  <a:schemeClr val="tx1"/>
                </a:solidFill>
              </a:rPr>
              <a:pPr algn="ctr"/>
              <a:t>9</a:t>
            </a:fld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1566660" y="2915309"/>
            <a:ext cx="604867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2000" dirty="0" smtClean="0">
                <a:latin typeface="Calibri" pitchFamily="34" charset="0"/>
                <a:cs typeface="Calibri" pitchFamily="34" charset="0"/>
              </a:rPr>
              <a:t>   Die Mitgliederzeitschrift </a:t>
            </a:r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„Kommunalnachrichten Sachsen-Anhalt“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(KNSA) erscheint monatlich. </a:t>
            </a:r>
            <a:br>
              <a:rPr lang="de-DE" sz="2000" dirty="0" smtClean="0">
                <a:latin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 </a:t>
            </a:r>
            <a:br>
              <a:rPr lang="de-DE" sz="2000" dirty="0" smtClean="0">
                <a:latin typeface="Calibri" pitchFamily="34" charset="0"/>
                <a:cs typeface="Calibri" pitchFamily="34" charset="0"/>
              </a:rPr>
            </a:br>
            <a:r>
              <a:rPr lang="de-DE" sz="2000" dirty="0" smtClean="0">
                <a:latin typeface="Calibri" pitchFamily="34" charset="0"/>
                <a:cs typeface="Calibri" pitchFamily="34" charset="0"/>
              </a:rPr>
              <a:t>   Schwerpunkt 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ist die Berichterstattung über alle kommunal-relevanten </a:t>
            </a:r>
            <a:r>
              <a:rPr lang="de-DE" sz="2000" dirty="0" smtClean="0">
                <a:latin typeface="Calibri" pitchFamily="34" charset="0"/>
                <a:cs typeface="Calibri" pitchFamily="34" charset="0"/>
              </a:rPr>
              <a:t>Themen in den Bereichen Gesetzgebung, Rechtsprechung und Verwaltungsvollzug. 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57904" y="19117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Publikationen</a:t>
            </a:r>
            <a:endParaRPr lang="de-DE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017"/>
            <a:ext cx="8994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4918059" y="90809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SGSA-Portrait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Bildschirmpräsentation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Larissa</vt:lpstr>
      <vt:lpstr>SGSA-Portrait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SGSA-Portrait</dc:title>
  <dc:creator>Cornelia Boy-Liebenehm</dc:creator>
  <cp:lastModifiedBy>Cornelia Boy</cp:lastModifiedBy>
  <cp:revision>146</cp:revision>
  <cp:lastPrinted>2022-11-25T07:57:06Z</cp:lastPrinted>
  <dcterms:created xsi:type="dcterms:W3CDTF">2012-08-28T07:02:52Z</dcterms:created>
  <dcterms:modified xsi:type="dcterms:W3CDTF">2023-01-05T06:36:54Z</dcterms:modified>
</cp:coreProperties>
</file>