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746" r:id="rId2"/>
    <p:sldId id="917" r:id="rId3"/>
    <p:sldId id="890" r:id="rId4"/>
    <p:sldId id="937" r:id="rId5"/>
    <p:sldId id="941" r:id="rId6"/>
    <p:sldId id="889" r:id="rId7"/>
    <p:sldId id="938" r:id="rId8"/>
    <p:sldId id="952" r:id="rId9"/>
    <p:sldId id="973" r:id="rId10"/>
    <p:sldId id="974" r:id="rId11"/>
    <p:sldId id="975" r:id="rId12"/>
    <p:sldId id="977" r:id="rId13"/>
    <p:sldId id="976" r:id="rId14"/>
    <p:sldId id="930" r:id="rId15"/>
    <p:sldId id="978" r:id="rId16"/>
    <p:sldId id="980" r:id="rId17"/>
    <p:sldId id="981" r:id="rId18"/>
    <p:sldId id="927" r:id="rId19"/>
    <p:sldId id="900" r:id="rId20"/>
    <p:sldId id="944" r:id="rId21"/>
    <p:sldId id="967" r:id="rId22"/>
    <p:sldId id="962" r:id="rId23"/>
    <p:sldId id="982" r:id="rId24"/>
    <p:sldId id="920" r:id="rId25"/>
    <p:sldId id="749" r:id="rId26"/>
    <p:sldId id="922" r:id="rId27"/>
    <p:sldId id="904" r:id="rId28"/>
    <p:sldId id="909" r:id="rId29"/>
    <p:sldId id="901" r:id="rId30"/>
    <p:sldId id="903" r:id="rId31"/>
    <p:sldId id="969" r:id="rId32"/>
    <p:sldId id="970" r:id="rId33"/>
    <p:sldId id="899" r:id="rId34"/>
    <p:sldId id="939" r:id="rId35"/>
    <p:sldId id="934" r:id="rId36"/>
    <p:sldId id="971" r:id="rId37"/>
    <p:sldId id="972" r:id="rId38"/>
  </p:sldIdLst>
  <p:sldSz cx="12192000" cy="6858000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 - TITEL" id="{8FE244D3-9283-4130-82DD-34A29D8AF119}">
          <p14:sldIdLst/>
        </p14:section>
        <p14:section name="Tagesordung" id="{DA1AB74C-CA61-4B50-A435-68C689A8B9D0}">
          <p14:sldIdLst>
            <p14:sldId id="746"/>
          </p14:sldIdLst>
        </p14:section>
        <p14:section name="Thema" id="{56BF47DE-EAF7-4342-A52F-65E3F00433E4}">
          <p14:sldIdLst>
            <p14:sldId id="917"/>
            <p14:sldId id="890"/>
            <p14:sldId id="937"/>
            <p14:sldId id="941"/>
            <p14:sldId id="889"/>
            <p14:sldId id="938"/>
            <p14:sldId id="952"/>
            <p14:sldId id="973"/>
            <p14:sldId id="974"/>
            <p14:sldId id="975"/>
            <p14:sldId id="977"/>
            <p14:sldId id="976"/>
            <p14:sldId id="930"/>
            <p14:sldId id="978"/>
            <p14:sldId id="980"/>
            <p14:sldId id="981"/>
            <p14:sldId id="927"/>
            <p14:sldId id="900"/>
            <p14:sldId id="944"/>
            <p14:sldId id="967"/>
            <p14:sldId id="962"/>
            <p14:sldId id="982"/>
            <p14:sldId id="920"/>
            <p14:sldId id="749"/>
            <p14:sldId id="922"/>
            <p14:sldId id="904"/>
            <p14:sldId id="909"/>
            <p14:sldId id="901"/>
            <p14:sldId id="903"/>
            <p14:sldId id="969"/>
            <p14:sldId id="970"/>
            <p14:sldId id="899"/>
            <p14:sldId id="939"/>
            <p14:sldId id="934"/>
            <p14:sldId id="971"/>
            <p14:sldId id="9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ias Martin" initials="MM" lastIdx="2" clrIdx="0"/>
  <p:cmAuthor id="2" name="Martin, Matthias (SSG)" initials="MM(" lastIdx="13" clrIdx="1"/>
  <p:cmAuthor id="3" name="Richard Löscher (elKA)" initials="RL(" lastIdx="24" clrIdx="2">
    <p:extLst>
      <p:ext uri="{19B8F6BF-5375-455C-9EA6-DF929625EA0E}">
        <p15:presenceInfo xmlns:p15="http://schemas.microsoft.com/office/powerpoint/2012/main" userId="S-1-5-21-469585301-4001530291-3501597202-3685" providerId="AD"/>
      </p:ext>
    </p:extLst>
  </p:cmAuthor>
  <p:cmAuthor id="4" name="Administrator" initials="A" lastIdx="1" clrIdx="3">
    <p:extLst>
      <p:ext uri="{19B8F6BF-5375-455C-9EA6-DF929625EA0E}">
        <p15:presenceInfo xmlns:p15="http://schemas.microsoft.com/office/powerpoint/2012/main" userId="Administrator" providerId="None"/>
      </p:ext>
    </p:extLst>
  </p:cmAuthor>
  <p:cmAuthor id="5" name="Daniel Piskol" initials="DP" lastIdx="10" clrIdx="4">
    <p:extLst>
      <p:ext uri="{19B8F6BF-5375-455C-9EA6-DF929625EA0E}">
        <p15:presenceInfo xmlns:p15="http://schemas.microsoft.com/office/powerpoint/2012/main" userId="Daniel Piskol" providerId="None"/>
      </p:ext>
    </p:extLst>
  </p:cmAuthor>
  <p:cmAuthor id="6" name="Piskol, Daniel (elKA)" initials="PD(" lastIdx="2" clrIdx="5">
    <p:extLst>
      <p:ext uri="{19B8F6BF-5375-455C-9EA6-DF929625EA0E}">
        <p15:presenceInfo xmlns:p15="http://schemas.microsoft.com/office/powerpoint/2012/main" userId="S-1-5-21-469585301-4001530291-3501597202-26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5A"/>
    <a:srgbClr val="F29606"/>
    <a:srgbClr val="548235"/>
    <a:srgbClr val="71A917"/>
    <a:srgbClr val="5B9BD5"/>
    <a:srgbClr val="000000"/>
    <a:srgbClr val="A9D18E"/>
    <a:srgbClr val="E2F0D9"/>
    <a:srgbClr val="CC0000"/>
    <a:srgbClr val="7F06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948" autoAdjust="0"/>
  </p:normalViewPr>
  <p:slideViewPr>
    <p:cSldViewPr snapToGrid="0">
      <p:cViewPr varScale="1">
        <p:scale>
          <a:sx n="109" d="100"/>
          <a:sy n="109" d="100"/>
        </p:scale>
        <p:origin x="56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96"/>
    </p:cViewPr>
  </p:sorterViewPr>
  <p:notesViewPr>
    <p:cSldViewPr snapToGrid="0">
      <p:cViewPr varScale="1">
        <p:scale>
          <a:sx n="81" d="100"/>
          <a:sy n="81" d="100"/>
        </p:scale>
        <p:origin x="40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explosion val="7"/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43B-4307-B7FA-D6DC4FC25F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43B-4307-B7FA-D6DC4FC25F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43B-4307-B7FA-D6DC4FC25F8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43B-4307-B7FA-D6DC4FC25F8F}"/>
              </c:ext>
            </c:extLst>
          </c:dPt>
          <c:cat>
            <c:strRef>
              <c:f>Tabelle1!$A$2:$A$5</c:f>
              <c:strCache>
                <c:ptCount val="2"/>
                <c:pt idx="0">
                  <c:v>frei</c:v>
                </c:pt>
                <c:pt idx="1">
                  <c:v>belegt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2010</c:v>
                </c:pt>
                <c:pt idx="1">
                  <c:v>730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43B-4307-B7FA-D6DC4FC25F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D2A877-C249-4E10-8C71-A802ADA3250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9287467-EB4C-4B37-A540-2485C48C6E91}">
      <dgm:prSet phldrT="[Text]" custT="1"/>
      <dgm:spPr>
        <a:solidFill>
          <a:srgbClr val="00855A">
            <a:alpha val="75000"/>
          </a:srgbClr>
        </a:solidFill>
        <a:ln>
          <a:solidFill>
            <a:srgbClr val="00855A"/>
          </a:solidFill>
        </a:ln>
        <a:effectLst/>
      </dgm:spPr>
      <dgm:t>
        <a:bodyPr/>
        <a:lstStyle/>
        <a:p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Bearbeitungs-phase</a:t>
          </a:r>
        </a:p>
      </dgm:t>
    </dgm:pt>
    <dgm:pt modelId="{D63446BB-98DF-4DA7-87C0-D416CEF3BA0F}" type="parTrans" cxnId="{05E6A78F-7781-48AB-A38F-845BB46E06AD}">
      <dgm:prSet/>
      <dgm:spPr/>
      <dgm:t>
        <a:bodyPr/>
        <a:lstStyle/>
        <a:p>
          <a:endParaRPr lang="de-DE"/>
        </a:p>
      </dgm:t>
    </dgm:pt>
    <dgm:pt modelId="{DA93709D-19DA-4AD6-959C-AEA3A2A944D3}" type="sibTrans" cxnId="{05E6A78F-7781-48AB-A38F-845BB46E06AD}">
      <dgm:prSet/>
      <dgm:spPr/>
      <dgm:t>
        <a:bodyPr/>
        <a:lstStyle/>
        <a:p>
          <a:endParaRPr lang="de-DE"/>
        </a:p>
      </dgm:t>
    </dgm:pt>
    <dgm:pt modelId="{22E72093-BFA3-4D16-9DDD-C845A4BD5529}">
      <dgm:prSet phldrT="[Text]" custT="1"/>
      <dgm:spPr/>
      <dgm:t>
        <a:bodyPr/>
        <a:lstStyle/>
        <a:p>
          <a:pPr>
            <a:buClr>
              <a:srgbClr val="00855A"/>
            </a:buClr>
          </a:pPr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Schriftgutbearbeitung</a:t>
          </a:r>
        </a:p>
      </dgm:t>
    </dgm:pt>
    <dgm:pt modelId="{A1FA69F5-225D-4027-8138-46796F56F8D7}" type="parTrans" cxnId="{66B22FB2-6B75-46A4-87D1-C508D536855D}">
      <dgm:prSet/>
      <dgm:spPr/>
      <dgm:t>
        <a:bodyPr/>
        <a:lstStyle/>
        <a:p>
          <a:endParaRPr lang="de-DE"/>
        </a:p>
      </dgm:t>
    </dgm:pt>
    <dgm:pt modelId="{DCC9C001-70A5-4108-9AC2-C5B658F1C641}" type="sibTrans" cxnId="{66B22FB2-6B75-46A4-87D1-C508D536855D}">
      <dgm:prSet/>
      <dgm:spPr/>
      <dgm:t>
        <a:bodyPr/>
        <a:lstStyle/>
        <a:p>
          <a:endParaRPr lang="de-DE"/>
        </a:p>
      </dgm:t>
    </dgm:pt>
    <dgm:pt modelId="{A65FFFC7-3879-4008-A66F-1B1B7B4BC477}">
      <dgm:prSet phldrT="[Text]" custT="1"/>
      <dgm:spPr>
        <a:solidFill>
          <a:srgbClr val="00855A">
            <a:alpha val="55000"/>
          </a:srgbClr>
        </a:solidFill>
        <a:ln>
          <a:noFill/>
        </a:ln>
      </dgm:spPr>
      <dgm:t>
        <a:bodyPr/>
        <a:lstStyle/>
        <a:p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Langzeit-speicherung</a:t>
          </a:r>
        </a:p>
      </dgm:t>
    </dgm:pt>
    <dgm:pt modelId="{2F8A42FA-29AE-4FFE-92E1-E276AA04DCE4}" type="parTrans" cxnId="{F1F3B32A-A44E-4C8B-AC2C-7F9E91435D11}">
      <dgm:prSet/>
      <dgm:spPr/>
      <dgm:t>
        <a:bodyPr/>
        <a:lstStyle/>
        <a:p>
          <a:endParaRPr lang="de-DE"/>
        </a:p>
      </dgm:t>
    </dgm:pt>
    <dgm:pt modelId="{9A7A61E9-EBB6-4C46-9BEE-E983F72F45F9}" type="sibTrans" cxnId="{F1F3B32A-A44E-4C8B-AC2C-7F9E91435D11}">
      <dgm:prSet/>
      <dgm:spPr/>
      <dgm:t>
        <a:bodyPr/>
        <a:lstStyle/>
        <a:p>
          <a:endParaRPr lang="de-DE"/>
        </a:p>
      </dgm:t>
    </dgm:pt>
    <dgm:pt modelId="{FD0044FD-DFBF-46B6-88AE-ACFB76004232}">
      <dgm:prSet phldrT="[Text]" custT="1"/>
      <dgm:spPr/>
      <dgm:t>
        <a:bodyPr/>
        <a:lstStyle/>
        <a:p>
          <a:pPr>
            <a:buClr>
              <a:srgbClr val="00855A"/>
            </a:buClr>
          </a:pPr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nach Abschluss der Bearbeitung</a:t>
          </a:r>
        </a:p>
      </dgm:t>
    </dgm:pt>
    <dgm:pt modelId="{7B0363DF-84B4-4E5B-9FCA-8CC12B49CA66}" type="parTrans" cxnId="{D8A43299-5F08-42FA-B901-FC3CFFA750D2}">
      <dgm:prSet/>
      <dgm:spPr/>
      <dgm:t>
        <a:bodyPr/>
        <a:lstStyle/>
        <a:p>
          <a:endParaRPr lang="de-DE"/>
        </a:p>
      </dgm:t>
    </dgm:pt>
    <dgm:pt modelId="{9156759A-15AD-4CA9-8DFC-06F9F63DB28F}" type="sibTrans" cxnId="{D8A43299-5F08-42FA-B901-FC3CFFA750D2}">
      <dgm:prSet/>
      <dgm:spPr/>
      <dgm:t>
        <a:bodyPr/>
        <a:lstStyle/>
        <a:p>
          <a:endParaRPr lang="de-DE"/>
        </a:p>
      </dgm:t>
    </dgm:pt>
    <dgm:pt modelId="{FFD75FB9-0CA9-4903-969D-EAA3A35F0FE3}">
      <dgm:prSet phldrT="[Text]" custT="1"/>
      <dgm:spPr>
        <a:noFill/>
        <a:ln>
          <a:solidFill>
            <a:srgbClr val="00855A"/>
          </a:solidFill>
        </a:ln>
      </dgm:spPr>
      <dgm:t>
        <a:bodyPr/>
        <a:lstStyle/>
        <a:p>
          <a:r>
            <a: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Archivierung (elKA)</a:t>
          </a:r>
        </a:p>
      </dgm:t>
    </dgm:pt>
    <dgm:pt modelId="{B8A81687-F046-43D9-A857-765907D386C9}" type="parTrans" cxnId="{95F14043-DFBB-448F-A79A-DD0EA112500E}">
      <dgm:prSet/>
      <dgm:spPr/>
      <dgm:t>
        <a:bodyPr/>
        <a:lstStyle/>
        <a:p>
          <a:endParaRPr lang="de-DE"/>
        </a:p>
      </dgm:t>
    </dgm:pt>
    <dgm:pt modelId="{135B5A7F-FDEE-4817-9E91-03817BDEB97C}" type="sibTrans" cxnId="{95F14043-DFBB-448F-A79A-DD0EA112500E}">
      <dgm:prSet/>
      <dgm:spPr/>
      <dgm:t>
        <a:bodyPr/>
        <a:lstStyle/>
        <a:p>
          <a:endParaRPr lang="de-DE"/>
        </a:p>
      </dgm:t>
    </dgm:pt>
    <dgm:pt modelId="{127E7EE8-7503-451B-9982-CE5110EAC4E1}">
      <dgm:prSet phldrT="[Text]" custT="1"/>
      <dgm:spPr/>
      <dgm:t>
        <a:bodyPr/>
        <a:lstStyle/>
        <a:p>
          <a:pPr>
            <a:buClr>
              <a:srgbClr val="00855A"/>
            </a:buClr>
          </a:pPr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Anbietung an Archiv</a:t>
          </a:r>
        </a:p>
      </dgm:t>
    </dgm:pt>
    <dgm:pt modelId="{B04B9B28-954C-4912-95DD-809A1CC8300C}" type="parTrans" cxnId="{6B4BECBE-3936-481A-8888-76A2D4874B19}">
      <dgm:prSet/>
      <dgm:spPr/>
      <dgm:t>
        <a:bodyPr/>
        <a:lstStyle/>
        <a:p>
          <a:endParaRPr lang="de-DE"/>
        </a:p>
      </dgm:t>
    </dgm:pt>
    <dgm:pt modelId="{C18CF083-2376-452F-AFE4-9793FBFF8677}" type="sibTrans" cxnId="{6B4BECBE-3936-481A-8888-76A2D4874B19}">
      <dgm:prSet/>
      <dgm:spPr/>
      <dgm:t>
        <a:bodyPr/>
        <a:lstStyle/>
        <a:p>
          <a:endParaRPr lang="de-DE"/>
        </a:p>
      </dgm:t>
    </dgm:pt>
    <dgm:pt modelId="{38ADC63A-8AF8-4831-BE3C-6DE7ABD95F5F}">
      <dgm:prSet phldrT="[Text]" custT="1"/>
      <dgm:spPr/>
      <dgm:t>
        <a:bodyPr/>
        <a:lstStyle/>
        <a:p>
          <a:pPr>
            <a:buClr>
              <a:srgbClr val="00855A"/>
            </a:buClr>
          </a:pPr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Verfügungsrecht beim Fachamt</a:t>
          </a:r>
        </a:p>
      </dgm:t>
    </dgm:pt>
    <dgm:pt modelId="{4603BA8E-DD29-4545-BF08-8C7F3284AE12}" type="parTrans" cxnId="{5731C9A7-2BA7-45EB-B901-3563D498C339}">
      <dgm:prSet/>
      <dgm:spPr/>
      <dgm:t>
        <a:bodyPr/>
        <a:lstStyle/>
        <a:p>
          <a:endParaRPr lang="de-DE"/>
        </a:p>
      </dgm:t>
    </dgm:pt>
    <dgm:pt modelId="{EEDCA45D-624D-4306-B05E-50F3CE64FA13}" type="sibTrans" cxnId="{5731C9A7-2BA7-45EB-B901-3563D498C339}">
      <dgm:prSet/>
      <dgm:spPr/>
      <dgm:t>
        <a:bodyPr/>
        <a:lstStyle/>
        <a:p>
          <a:endParaRPr lang="de-DE"/>
        </a:p>
      </dgm:t>
    </dgm:pt>
    <dgm:pt modelId="{6A0EA4A2-45FB-4BD0-9B21-F1B6D62C5C6B}">
      <dgm:prSet phldrT="[Text]" custT="1"/>
      <dgm:spPr/>
      <dgm:t>
        <a:bodyPr/>
        <a:lstStyle/>
        <a:p>
          <a:pPr>
            <a:buClr>
              <a:srgbClr val="00855A"/>
            </a:buClr>
          </a:pPr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bis Ablauf der Aufbewahrungsfristen</a:t>
          </a:r>
        </a:p>
      </dgm:t>
    </dgm:pt>
    <dgm:pt modelId="{B884ED2F-9832-4ACE-BEE4-C88ABD10E9F1}" type="parTrans" cxnId="{C06509A1-035A-4CFB-A68D-C02EF65DD7D2}">
      <dgm:prSet/>
      <dgm:spPr/>
      <dgm:t>
        <a:bodyPr/>
        <a:lstStyle/>
        <a:p>
          <a:endParaRPr lang="de-DE"/>
        </a:p>
      </dgm:t>
    </dgm:pt>
    <dgm:pt modelId="{5D2BFAC4-E5E8-458C-A8D2-36D539F1F937}" type="sibTrans" cxnId="{C06509A1-035A-4CFB-A68D-C02EF65DD7D2}">
      <dgm:prSet/>
      <dgm:spPr/>
      <dgm:t>
        <a:bodyPr/>
        <a:lstStyle/>
        <a:p>
          <a:endParaRPr lang="de-DE"/>
        </a:p>
      </dgm:t>
    </dgm:pt>
    <dgm:pt modelId="{49FCEDC2-E3CA-45D6-A80D-6077FB44832A}">
      <dgm:prSet phldrT="[Text]" custT="1"/>
      <dgm:spPr/>
      <dgm:t>
        <a:bodyPr/>
        <a:lstStyle/>
        <a:p>
          <a:pPr>
            <a:buClr>
              <a:srgbClr val="00855A"/>
            </a:buClr>
          </a:pPr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Verfügungsrecht beim Fachamt</a:t>
          </a:r>
        </a:p>
      </dgm:t>
    </dgm:pt>
    <dgm:pt modelId="{44B8E298-1B4F-43C5-B437-845932B51C34}" type="parTrans" cxnId="{44C0BD7C-842B-4866-B81F-8306423F08C8}">
      <dgm:prSet/>
      <dgm:spPr/>
      <dgm:t>
        <a:bodyPr/>
        <a:lstStyle/>
        <a:p>
          <a:endParaRPr lang="de-DE"/>
        </a:p>
      </dgm:t>
    </dgm:pt>
    <dgm:pt modelId="{EC9BD43B-6954-447F-821B-0A244392CF66}" type="sibTrans" cxnId="{44C0BD7C-842B-4866-B81F-8306423F08C8}">
      <dgm:prSet/>
      <dgm:spPr/>
      <dgm:t>
        <a:bodyPr/>
        <a:lstStyle/>
        <a:p>
          <a:endParaRPr lang="de-DE"/>
        </a:p>
      </dgm:t>
    </dgm:pt>
    <dgm:pt modelId="{2A433ABC-F875-4F0A-A469-B9B550B75375}">
      <dgm:prSet phldrT="[Text]" custT="1"/>
      <dgm:spPr/>
      <dgm:t>
        <a:bodyPr/>
        <a:lstStyle/>
        <a:p>
          <a:pPr>
            <a:buClr>
              <a:srgbClr val="00855A"/>
            </a:buClr>
          </a:pPr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Bewertung durch Archiv</a:t>
          </a:r>
        </a:p>
      </dgm:t>
    </dgm:pt>
    <dgm:pt modelId="{BC190E3B-BFBD-4955-B0F3-AC16A1ECDDEE}" type="parTrans" cxnId="{1CA1F744-95C6-4E3A-ACA0-A99148E0F4DA}">
      <dgm:prSet/>
      <dgm:spPr/>
      <dgm:t>
        <a:bodyPr/>
        <a:lstStyle/>
        <a:p>
          <a:endParaRPr lang="de-DE"/>
        </a:p>
      </dgm:t>
    </dgm:pt>
    <dgm:pt modelId="{B5195FC0-B85C-4B4E-9C30-520B548DDC45}" type="sibTrans" cxnId="{1CA1F744-95C6-4E3A-ACA0-A99148E0F4DA}">
      <dgm:prSet/>
      <dgm:spPr/>
      <dgm:t>
        <a:bodyPr/>
        <a:lstStyle/>
        <a:p>
          <a:endParaRPr lang="de-DE"/>
        </a:p>
      </dgm:t>
    </dgm:pt>
    <dgm:pt modelId="{2163A521-EE19-47E3-9C18-860B6D69415F}">
      <dgm:prSet phldrT="[Text]" custT="1"/>
      <dgm:spPr/>
      <dgm:t>
        <a:bodyPr/>
        <a:lstStyle/>
        <a:p>
          <a:pPr>
            <a:buClr>
              <a:srgbClr val="00855A"/>
            </a:buClr>
          </a:pPr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Verfügungsrecht beim Archiv</a:t>
          </a:r>
        </a:p>
      </dgm:t>
    </dgm:pt>
    <dgm:pt modelId="{7E1EB280-829D-4A15-82B6-3428D43FEE8E}" type="parTrans" cxnId="{92B44D38-D1DD-4E64-AB5F-54C15FCDFF61}">
      <dgm:prSet/>
      <dgm:spPr/>
      <dgm:t>
        <a:bodyPr/>
        <a:lstStyle/>
        <a:p>
          <a:endParaRPr lang="de-DE"/>
        </a:p>
      </dgm:t>
    </dgm:pt>
    <dgm:pt modelId="{7C95808A-F99C-4D35-953B-CEDCF0F0DCFC}" type="sibTrans" cxnId="{92B44D38-D1DD-4E64-AB5F-54C15FCDFF61}">
      <dgm:prSet/>
      <dgm:spPr/>
      <dgm:t>
        <a:bodyPr/>
        <a:lstStyle/>
        <a:p>
          <a:endParaRPr lang="de-DE"/>
        </a:p>
      </dgm:t>
    </dgm:pt>
    <dgm:pt modelId="{0EF0A967-1E10-4E64-A6B3-79A05754DDC3}">
      <dgm:prSet phldrT="[Text]" custT="1"/>
      <dgm:spPr/>
      <dgm:t>
        <a:bodyPr/>
        <a:lstStyle/>
        <a:p>
          <a:pPr>
            <a:buFontTx/>
            <a:buNone/>
          </a:pPr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=&gt; Löschung oder Umwidmung zu Archivgut</a:t>
          </a:r>
        </a:p>
      </dgm:t>
    </dgm:pt>
    <dgm:pt modelId="{BE4DBD7B-B868-4EC8-B68D-5BD1FAFD9F4A}" type="parTrans" cxnId="{4012F501-F8A4-4561-9C69-6C3630DB1033}">
      <dgm:prSet/>
      <dgm:spPr/>
      <dgm:t>
        <a:bodyPr/>
        <a:lstStyle/>
        <a:p>
          <a:endParaRPr lang="de-DE"/>
        </a:p>
      </dgm:t>
    </dgm:pt>
    <dgm:pt modelId="{905EFC6D-9AB3-439F-9DEC-E0A880FAFA9F}" type="sibTrans" cxnId="{4012F501-F8A4-4561-9C69-6C3630DB1033}">
      <dgm:prSet/>
      <dgm:spPr/>
      <dgm:t>
        <a:bodyPr/>
        <a:lstStyle/>
        <a:p>
          <a:endParaRPr lang="de-DE"/>
        </a:p>
      </dgm:t>
    </dgm:pt>
    <dgm:pt modelId="{2ABDBF21-3D20-44B9-ABDE-0DC6F057C979}" type="pres">
      <dgm:prSet presAssocID="{68D2A877-C249-4E10-8C71-A802ADA3250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E58E6422-AFEC-4330-BF99-D9630982B604}" type="pres">
      <dgm:prSet presAssocID="{59287467-EB4C-4B37-A540-2485C48C6E91}" presName="composite" presStyleCnt="0"/>
      <dgm:spPr/>
    </dgm:pt>
    <dgm:pt modelId="{0364DE63-9A17-49D4-BD95-8C8B2B30B9C6}" type="pres">
      <dgm:prSet presAssocID="{59287467-EB4C-4B37-A540-2485C48C6E91}" presName="bentUpArrow1" presStyleLbl="alignImgPlace1" presStyleIdx="0" presStyleCnt="2" custLinFactNeighborX="7887" custLinFactNeighborY="-2555"/>
      <dgm:spPr>
        <a:solidFill>
          <a:srgbClr val="00855A">
            <a:alpha val="75000"/>
          </a:srgbClr>
        </a:solidFill>
        <a:ln>
          <a:noFill/>
        </a:ln>
        <a:effectLst/>
      </dgm:spPr>
    </dgm:pt>
    <dgm:pt modelId="{ADDD63B1-6816-4864-935E-C291D40A39E4}" type="pres">
      <dgm:prSet presAssocID="{59287467-EB4C-4B37-A540-2485C48C6E91}" presName="ParentText" presStyleLbl="node1" presStyleIdx="0" presStyleCnt="3" custLinFactNeighborX="-22693" custLinFactNeighborY="-18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54CC9D7-15C3-4DA8-8730-422C87968CDD}" type="pres">
      <dgm:prSet presAssocID="{59287467-EB4C-4B37-A540-2485C48C6E91}" presName="ChildText" presStyleLbl="revTx" presStyleIdx="0" presStyleCnt="3" custScaleX="232605" custLinFactNeighborX="41027" custLinFactNeighborY="-37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F885189-C2B1-4ABD-8838-CF5F0CC8762F}" type="pres">
      <dgm:prSet presAssocID="{DA93709D-19DA-4AD6-959C-AEA3A2A944D3}" presName="sibTrans" presStyleCnt="0"/>
      <dgm:spPr/>
    </dgm:pt>
    <dgm:pt modelId="{CB5296DD-5A95-40C1-ACFC-8D40478065BA}" type="pres">
      <dgm:prSet presAssocID="{A65FFFC7-3879-4008-A66F-1B1B7B4BC477}" presName="composite" presStyleCnt="0"/>
      <dgm:spPr/>
    </dgm:pt>
    <dgm:pt modelId="{35AF374C-3DA9-471E-9175-70513F51F2F3}" type="pres">
      <dgm:prSet presAssocID="{A65FFFC7-3879-4008-A66F-1B1B7B4BC477}" presName="bentUpArrow1" presStyleLbl="alignImgPlace1" presStyleIdx="1" presStyleCnt="2" custLinFactNeighborX="8201" custLinFactNeighborY="-4081"/>
      <dgm:spPr>
        <a:solidFill>
          <a:srgbClr val="00855A">
            <a:alpha val="55000"/>
          </a:srgbClr>
        </a:solidFill>
        <a:ln>
          <a:noFill/>
        </a:ln>
      </dgm:spPr>
    </dgm:pt>
    <dgm:pt modelId="{C4918AB9-7B65-407E-B6A1-3399E5E802D2}" type="pres">
      <dgm:prSet presAssocID="{A65FFFC7-3879-4008-A66F-1B1B7B4BC477}" presName="ParentText" presStyleLbl="node1" presStyleIdx="1" presStyleCnt="3" custLinFactNeighborX="-21822" custLinFactNeighborY="-273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E81BEA3-BE8A-4BFD-827F-6F61C8EEAB1F}" type="pres">
      <dgm:prSet presAssocID="{A65FFFC7-3879-4008-A66F-1B1B7B4BC477}" presName="ChildText" presStyleLbl="revTx" presStyleIdx="1" presStyleCnt="3" custScaleX="264182" custLinFactNeighborX="57143" custLinFactNeighborY="-93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9C490D-52F5-4040-8F42-B9A3656B3A07}" type="pres">
      <dgm:prSet presAssocID="{9A7A61E9-EBB6-4C46-9BEE-E983F72F45F9}" presName="sibTrans" presStyleCnt="0"/>
      <dgm:spPr/>
    </dgm:pt>
    <dgm:pt modelId="{D1AEC572-282B-4166-B332-7398B40BBF27}" type="pres">
      <dgm:prSet presAssocID="{FFD75FB9-0CA9-4903-969D-EAA3A35F0FE3}" presName="composite" presStyleCnt="0"/>
      <dgm:spPr/>
    </dgm:pt>
    <dgm:pt modelId="{3558EAD9-C457-405F-9FEA-3D8238835001}" type="pres">
      <dgm:prSet presAssocID="{FFD75FB9-0CA9-4903-969D-EAA3A35F0FE3}" presName="ParentText" presStyleLbl="node1" presStyleIdx="2" presStyleCnt="3" custLinFactNeighborX="-21672" custLinFactNeighborY="-21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A86476D-2096-4129-A5EE-608E4FBE235B}" type="pres">
      <dgm:prSet presAssocID="{FFD75FB9-0CA9-4903-969D-EAA3A35F0FE3}" presName="FinalChildText" presStyleLbl="revTx" presStyleIdx="2" presStyleCnt="3" custScaleX="262211" custLinFactNeighborX="62322" custLinFactNeighborY="-84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06509A1-035A-4CFB-A68D-C02EF65DD7D2}" srcId="{A65FFFC7-3879-4008-A66F-1B1B7B4BC477}" destId="{6A0EA4A2-45FB-4BD0-9B21-F1B6D62C5C6B}" srcOrd="1" destOrd="0" parTransId="{B884ED2F-9832-4ACE-BEE4-C88ABD10E9F1}" sibTransId="{5D2BFAC4-E5E8-458C-A8D2-36D539F1F937}"/>
    <dgm:cxn modelId="{05E6A78F-7781-48AB-A38F-845BB46E06AD}" srcId="{68D2A877-C249-4E10-8C71-A802ADA32505}" destId="{59287467-EB4C-4B37-A540-2485C48C6E91}" srcOrd="0" destOrd="0" parTransId="{D63446BB-98DF-4DA7-87C0-D416CEF3BA0F}" sibTransId="{DA93709D-19DA-4AD6-959C-AEA3A2A944D3}"/>
    <dgm:cxn modelId="{44323A4B-70BD-4C7D-A23E-BA21B7DE174C}" type="presOf" srcId="{FFD75FB9-0CA9-4903-969D-EAA3A35F0FE3}" destId="{3558EAD9-C457-405F-9FEA-3D8238835001}" srcOrd="0" destOrd="0" presId="urn:microsoft.com/office/officeart/2005/8/layout/StepDownProcess"/>
    <dgm:cxn modelId="{B51175C8-0BA0-441F-B96F-F8F1235609B6}" type="presOf" srcId="{22E72093-BFA3-4D16-9DDD-C845A4BD5529}" destId="{754CC9D7-15C3-4DA8-8730-422C87968CDD}" srcOrd="0" destOrd="0" presId="urn:microsoft.com/office/officeart/2005/8/layout/StepDownProcess"/>
    <dgm:cxn modelId="{2693D76E-3EE1-4093-8281-F1C58F614CDF}" type="presOf" srcId="{68D2A877-C249-4E10-8C71-A802ADA32505}" destId="{2ABDBF21-3D20-44B9-ABDE-0DC6F057C979}" srcOrd="0" destOrd="0" presId="urn:microsoft.com/office/officeart/2005/8/layout/StepDownProcess"/>
    <dgm:cxn modelId="{95F14043-DFBB-448F-A79A-DD0EA112500E}" srcId="{68D2A877-C249-4E10-8C71-A802ADA32505}" destId="{FFD75FB9-0CA9-4903-969D-EAA3A35F0FE3}" srcOrd="2" destOrd="0" parTransId="{B8A81687-F046-43D9-A857-765907D386C9}" sibTransId="{135B5A7F-FDEE-4817-9E91-03817BDEB97C}"/>
    <dgm:cxn modelId="{D8A43299-5F08-42FA-B901-FC3CFFA750D2}" srcId="{A65FFFC7-3879-4008-A66F-1B1B7B4BC477}" destId="{FD0044FD-DFBF-46B6-88AE-ACFB76004232}" srcOrd="0" destOrd="0" parTransId="{7B0363DF-84B4-4E5B-9FCA-8CC12B49CA66}" sibTransId="{9156759A-15AD-4CA9-8DFC-06F9F63DB28F}"/>
    <dgm:cxn modelId="{92B44D38-D1DD-4E64-AB5F-54C15FCDFF61}" srcId="{FFD75FB9-0CA9-4903-969D-EAA3A35F0FE3}" destId="{2163A521-EE19-47E3-9C18-860B6D69415F}" srcOrd="3" destOrd="0" parTransId="{7E1EB280-829D-4A15-82B6-3428D43FEE8E}" sibTransId="{7C95808A-F99C-4D35-953B-CEDCF0F0DCFC}"/>
    <dgm:cxn modelId="{44C0BD7C-842B-4866-B81F-8306423F08C8}" srcId="{A65FFFC7-3879-4008-A66F-1B1B7B4BC477}" destId="{49FCEDC2-E3CA-45D6-A80D-6077FB44832A}" srcOrd="2" destOrd="0" parTransId="{44B8E298-1B4F-43C5-B437-845932B51C34}" sibTransId="{EC9BD43B-6954-447F-821B-0A244392CF66}"/>
    <dgm:cxn modelId="{4012F501-F8A4-4561-9C69-6C3630DB1033}" srcId="{FFD75FB9-0CA9-4903-969D-EAA3A35F0FE3}" destId="{0EF0A967-1E10-4E64-A6B3-79A05754DDC3}" srcOrd="2" destOrd="0" parTransId="{BE4DBD7B-B868-4EC8-B68D-5BD1FAFD9F4A}" sibTransId="{905EFC6D-9AB3-439F-9DEC-E0A880FAFA9F}"/>
    <dgm:cxn modelId="{F1F3B32A-A44E-4C8B-AC2C-7F9E91435D11}" srcId="{68D2A877-C249-4E10-8C71-A802ADA32505}" destId="{A65FFFC7-3879-4008-A66F-1B1B7B4BC477}" srcOrd="1" destOrd="0" parTransId="{2F8A42FA-29AE-4FFE-92E1-E276AA04DCE4}" sibTransId="{9A7A61E9-EBB6-4C46-9BEE-E983F72F45F9}"/>
    <dgm:cxn modelId="{84CF46AE-6096-4B86-8159-AC07A7D8433E}" type="presOf" srcId="{2163A521-EE19-47E3-9C18-860B6D69415F}" destId="{AA86476D-2096-4129-A5EE-608E4FBE235B}" srcOrd="0" destOrd="3" presId="urn:microsoft.com/office/officeart/2005/8/layout/StepDownProcess"/>
    <dgm:cxn modelId="{6B4BECBE-3936-481A-8888-76A2D4874B19}" srcId="{FFD75FB9-0CA9-4903-969D-EAA3A35F0FE3}" destId="{127E7EE8-7503-451B-9982-CE5110EAC4E1}" srcOrd="0" destOrd="0" parTransId="{B04B9B28-954C-4912-95DD-809A1CC8300C}" sibTransId="{C18CF083-2376-452F-AFE4-9793FBFF8677}"/>
    <dgm:cxn modelId="{BCB44804-30E5-4EBA-AB60-B124BA01AD40}" type="presOf" srcId="{49FCEDC2-E3CA-45D6-A80D-6077FB44832A}" destId="{8E81BEA3-BE8A-4BFD-827F-6F61C8EEAB1F}" srcOrd="0" destOrd="2" presId="urn:microsoft.com/office/officeart/2005/8/layout/StepDownProcess"/>
    <dgm:cxn modelId="{64E07BD8-3D5B-4175-9A2E-FB57434109A7}" type="presOf" srcId="{127E7EE8-7503-451B-9982-CE5110EAC4E1}" destId="{AA86476D-2096-4129-A5EE-608E4FBE235B}" srcOrd="0" destOrd="0" presId="urn:microsoft.com/office/officeart/2005/8/layout/StepDownProcess"/>
    <dgm:cxn modelId="{66B22FB2-6B75-46A4-87D1-C508D536855D}" srcId="{59287467-EB4C-4B37-A540-2485C48C6E91}" destId="{22E72093-BFA3-4D16-9DDD-C845A4BD5529}" srcOrd="0" destOrd="0" parTransId="{A1FA69F5-225D-4027-8138-46796F56F8D7}" sibTransId="{DCC9C001-70A5-4108-9AC2-C5B658F1C641}"/>
    <dgm:cxn modelId="{1495B900-8245-4F19-A488-C3895F42975B}" type="presOf" srcId="{6A0EA4A2-45FB-4BD0-9B21-F1B6D62C5C6B}" destId="{8E81BEA3-BE8A-4BFD-827F-6F61C8EEAB1F}" srcOrd="0" destOrd="1" presId="urn:microsoft.com/office/officeart/2005/8/layout/StepDownProcess"/>
    <dgm:cxn modelId="{B9BB8BB6-0356-40AD-AE9E-75667F7BD8B1}" type="presOf" srcId="{A65FFFC7-3879-4008-A66F-1B1B7B4BC477}" destId="{C4918AB9-7B65-407E-B6A1-3399E5E802D2}" srcOrd="0" destOrd="0" presId="urn:microsoft.com/office/officeart/2005/8/layout/StepDownProcess"/>
    <dgm:cxn modelId="{E556E0A3-6F97-4E47-A56E-9FFA219F60D8}" type="presOf" srcId="{0EF0A967-1E10-4E64-A6B3-79A05754DDC3}" destId="{AA86476D-2096-4129-A5EE-608E4FBE235B}" srcOrd="0" destOrd="2" presId="urn:microsoft.com/office/officeart/2005/8/layout/StepDownProcess"/>
    <dgm:cxn modelId="{7A5E8BB4-6334-406B-92B9-7607DB938A4B}" type="presOf" srcId="{FD0044FD-DFBF-46B6-88AE-ACFB76004232}" destId="{8E81BEA3-BE8A-4BFD-827F-6F61C8EEAB1F}" srcOrd="0" destOrd="0" presId="urn:microsoft.com/office/officeart/2005/8/layout/StepDownProcess"/>
    <dgm:cxn modelId="{0FE26F75-3414-4976-BE7B-4FBF37F57622}" type="presOf" srcId="{59287467-EB4C-4B37-A540-2485C48C6E91}" destId="{ADDD63B1-6816-4864-935E-C291D40A39E4}" srcOrd="0" destOrd="0" presId="urn:microsoft.com/office/officeart/2005/8/layout/StepDownProcess"/>
    <dgm:cxn modelId="{1CA1F744-95C6-4E3A-ACA0-A99148E0F4DA}" srcId="{FFD75FB9-0CA9-4903-969D-EAA3A35F0FE3}" destId="{2A433ABC-F875-4F0A-A469-B9B550B75375}" srcOrd="1" destOrd="0" parTransId="{BC190E3B-BFBD-4955-B0F3-AC16A1ECDDEE}" sibTransId="{B5195FC0-B85C-4B4E-9C30-520B548DDC45}"/>
    <dgm:cxn modelId="{26E21D8C-D04C-4767-A5F2-24EAE1DACE82}" type="presOf" srcId="{2A433ABC-F875-4F0A-A469-B9B550B75375}" destId="{AA86476D-2096-4129-A5EE-608E4FBE235B}" srcOrd="0" destOrd="1" presId="urn:microsoft.com/office/officeart/2005/8/layout/StepDownProcess"/>
    <dgm:cxn modelId="{5731C9A7-2BA7-45EB-B901-3563D498C339}" srcId="{59287467-EB4C-4B37-A540-2485C48C6E91}" destId="{38ADC63A-8AF8-4831-BE3C-6DE7ABD95F5F}" srcOrd="1" destOrd="0" parTransId="{4603BA8E-DD29-4545-BF08-8C7F3284AE12}" sibTransId="{EEDCA45D-624D-4306-B05E-50F3CE64FA13}"/>
    <dgm:cxn modelId="{0E147D16-CAAE-4B9F-A840-7C214983C52D}" type="presOf" srcId="{38ADC63A-8AF8-4831-BE3C-6DE7ABD95F5F}" destId="{754CC9D7-15C3-4DA8-8730-422C87968CDD}" srcOrd="0" destOrd="1" presId="urn:microsoft.com/office/officeart/2005/8/layout/StepDownProcess"/>
    <dgm:cxn modelId="{B57313D8-4FE5-4422-820E-5D12C616CFFB}" type="presParOf" srcId="{2ABDBF21-3D20-44B9-ABDE-0DC6F057C979}" destId="{E58E6422-AFEC-4330-BF99-D9630982B604}" srcOrd="0" destOrd="0" presId="urn:microsoft.com/office/officeart/2005/8/layout/StepDownProcess"/>
    <dgm:cxn modelId="{4ADB3128-4995-4B51-B01E-37287D6B3476}" type="presParOf" srcId="{E58E6422-AFEC-4330-BF99-D9630982B604}" destId="{0364DE63-9A17-49D4-BD95-8C8B2B30B9C6}" srcOrd="0" destOrd="0" presId="urn:microsoft.com/office/officeart/2005/8/layout/StepDownProcess"/>
    <dgm:cxn modelId="{BCC7B843-3184-4526-988E-25F3ECEBA003}" type="presParOf" srcId="{E58E6422-AFEC-4330-BF99-D9630982B604}" destId="{ADDD63B1-6816-4864-935E-C291D40A39E4}" srcOrd="1" destOrd="0" presId="urn:microsoft.com/office/officeart/2005/8/layout/StepDownProcess"/>
    <dgm:cxn modelId="{FF291781-D464-4E65-BDAE-6ACB26601B6E}" type="presParOf" srcId="{E58E6422-AFEC-4330-BF99-D9630982B604}" destId="{754CC9D7-15C3-4DA8-8730-422C87968CDD}" srcOrd="2" destOrd="0" presId="urn:microsoft.com/office/officeart/2005/8/layout/StepDownProcess"/>
    <dgm:cxn modelId="{75EC80DB-D76B-4F3D-9929-5D0D7EEA1770}" type="presParOf" srcId="{2ABDBF21-3D20-44B9-ABDE-0DC6F057C979}" destId="{0F885189-C2B1-4ABD-8838-CF5F0CC8762F}" srcOrd="1" destOrd="0" presId="urn:microsoft.com/office/officeart/2005/8/layout/StepDownProcess"/>
    <dgm:cxn modelId="{BFB6501E-C843-4750-8397-C0A51B426D81}" type="presParOf" srcId="{2ABDBF21-3D20-44B9-ABDE-0DC6F057C979}" destId="{CB5296DD-5A95-40C1-ACFC-8D40478065BA}" srcOrd="2" destOrd="0" presId="urn:microsoft.com/office/officeart/2005/8/layout/StepDownProcess"/>
    <dgm:cxn modelId="{B17C1AEC-3F21-4115-BE68-C7EA2FE08973}" type="presParOf" srcId="{CB5296DD-5A95-40C1-ACFC-8D40478065BA}" destId="{35AF374C-3DA9-471E-9175-70513F51F2F3}" srcOrd="0" destOrd="0" presId="urn:microsoft.com/office/officeart/2005/8/layout/StepDownProcess"/>
    <dgm:cxn modelId="{CCB0DCF3-CA5B-4500-A08B-02E7DDA15AB6}" type="presParOf" srcId="{CB5296DD-5A95-40C1-ACFC-8D40478065BA}" destId="{C4918AB9-7B65-407E-B6A1-3399E5E802D2}" srcOrd="1" destOrd="0" presId="urn:microsoft.com/office/officeart/2005/8/layout/StepDownProcess"/>
    <dgm:cxn modelId="{9D76D04B-1DE8-439C-9AE3-9A196D3A051C}" type="presParOf" srcId="{CB5296DD-5A95-40C1-ACFC-8D40478065BA}" destId="{8E81BEA3-BE8A-4BFD-827F-6F61C8EEAB1F}" srcOrd="2" destOrd="0" presId="urn:microsoft.com/office/officeart/2005/8/layout/StepDownProcess"/>
    <dgm:cxn modelId="{409EA14E-BF0B-413D-B91B-D64B925A0B3F}" type="presParOf" srcId="{2ABDBF21-3D20-44B9-ABDE-0DC6F057C979}" destId="{459C490D-52F5-4040-8F42-B9A3656B3A07}" srcOrd="3" destOrd="0" presId="urn:microsoft.com/office/officeart/2005/8/layout/StepDownProcess"/>
    <dgm:cxn modelId="{2D07A9A8-4C59-48AA-B182-2A51E5FEE681}" type="presParOf" srcId="{2ABDBF21-3D20-44B9-ABDE-0DC6F057C979}" destId="{D1AEC572-282B-4166-B332-7398B40BBF27}" srcOrd="4" destOrd="0" presId="urn:microsoft.com/office/officeart/2005/8/layout/StepDownProcess"/>
    <dgm:cxn modelId="{F1F4A3F5-6434-42BF-BB6A-45C2CFAE23CC}" type="presParOf" srcId="{D1AEC572-282B-4166-B332-7398B40BBF27}" destId="{3558EAD9-C457-405F-9FEA-3D8238835001}" srcOrd="0" destOrd="0" presId="urn:microsoft.com/office/officeart/2005/8/layout/StepDownProcess"/>
    <dgm:cxn modelId="{0CA311B4-730A-442A-8083-38C79988F0D0}" type="presParOf" srcId="{D1AEC572-282B-4166-B332-7398B40BBF27}" destId="{AA86476D-2096-4129-A5EE-608E4FBE235B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B0C7DC-A932-4ACB-BF3B-F2825B2D955A}" type="doc">
      <dgm:prSet loTypeId="urn:microsoft.com/office/officeart/2005/8/layout/orgChart1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de-DE"/>
        </a:p>
      </dgm:t>
    </dgm:pt>
    <dgm:pt modelId="{DEA10939-DD89-48AC-828A-DA58FF22A5F6}">
      <dgm:prSet phldrT="[Text]" custT="1"/>
      <dgm:spPr>
        <a:xfrm>
          <a:off x="336633" y="3992"/>
          <a:ext cx="3179160" cy="901531"/>
        </a:xfrm>
        <a:prstGeom prst="rect">
          <a:avLst/>
        </a:prstGeom>
        <a:solidFill>
          <a:srgbClr val="00855A">
            <a:alpha val="70000"/>
          </a:srgbClr>
        </a:solidFill>
      </dgm:spPr>
      <dgm:t>
        <a:bodyPr/>
        <a:lstStyle/>
        <a:p>
          <a:pPr>
            <a:buNone/>
          </a:pPr>
          <a:r>
            <a:rPr lang="de-DE" sz="1600" b="1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Ingest nach DIMAG</a:t>
          </a:r>
        </a:p>
      </dgm:t>
    </dgm:pt>
    <dgm:pt modelId="{9A20EAF6-7E72-49E0-9D9F-AB72EB0B6D80}" type="parTrans" cxnId="{8EE41FDC-10DB-4F6A-88BE-32A4AC24FBBD}">
      <dgm:prSet/>
      <dgm:spPr/>
      <dgm:t>
        <a:bodyPr/>
        <a:lstStyle/>
        <a:p>
          <a:endParaRPr lang="de-DE"/>
        </a:p>
      </dgm:t>
    </dgm:pt>
    <dgm:pt modelId="{1ABB28BB-3383-4BAA-AA53-2767D47EF952}" type="sibTrans" cxnId="{8EE41FDC-10DB-4F6A-88BE-32A4AC24FBBD}">
      <dgm:prSet/>
      <dgm:spPr/>
      <dgm:t>
        <a:bodyPr/>
        <a:lstStyle/>
        <a:p>
          <a:endParaRPr lang="de-DE"/>
        </a:p>
      </dgm:t>
    </dgm:pt>
    <dgm:pt modelId="{65E32894-DA0F-425F-8811-4F0891FC1F2E}">
      <dgm:prSet phldrT="[Text]" custT="1"/>
      <dgm:spPr>
        <a:xfrm>
          <a:off x="367374" y="1255086"/>
          <a:ext cx="1471935" cy="735967"/>
        </a:xfrm>
        <a:prstGeom prst="rect">
          <a:avLst/>
        </a:prstGeom>
        <a:solidFill>
          <a:srgbClr val="00855A">
            <a:alpha val="70000"/>
          </a:srgbClr>
        </a:solidFill>
      </dgm:spPr>
      <dgm:t>
        <a:bodyPr/>
        <a:lstStyle/>
        <a:p>
          <a:pPr>
            <a:buNone/>
          </a:pPr>
          <a:r>
            <a:rPr lang="de-DE" sz="1400" b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Ingest durch Kommunalarchive</a:t>
          </a:r>
        </a:p>
      </dgm:t>
    </dgm:pt>
    <dgm:pt modelId="{85DB6105-6C4E-47C9-A782-FF9914B8156C}" type="parTrans" cxnId="{5C404123-4FF2-4346-92C5-99983EB27BE3}">
      <dgm:prSet/>
      <dgm:spPr>
        <a:xfrm>
          <a:off x="1103342" y="905524"/>
          <a:ext cx="822871" cy="349562"/>
        </a:xfrm>
        <a:custGeom>
          <a:avLst/>
          <a:gdLst/>
          <a:ahLst/>
          <a:cxnLst/>
          <a:rect l="0" t="0" r="0" b="0"/>
          <a:pathLst>
            <a:path>
              <a:moveTo>
                <a:pt x="822871" y="0"/>
              </a:moveTo>
              <a:lnTo>
                <a:pt x="822871" y="195009"/>
              </a:lnTo>
              <a:lnTo>
                <a:pt x="0" y="195009"/>
              </a:lnTo>
              <a:lnTo>
                <a:pt x="0" y="349562"/>
              </a:lnTo>
            </a:path>
          </a:pathLst>
        </a:custGeom>
        <a:ln>
          <a:solidFill>
            <a:srgbClr val="00855A"/>
          </a:solidFill>
        </a:ln>
      </dgm:spPr>
      <dgm:t>
        <a:bodyPr/>
        <a:lstStyle/>
        <a:p>
          <a:endParaRPr lang="de-DE"/>
        </a:p>
      </dgm:t>
    </dgm:pt>
    <dgm:pt modelId="{2793C623-0158-4560-9683-DFEF3EE77DA7}" type="sibTrans" cxnId="{5C404123-4FF2-4346-92C5-99983EB27BE3}">
      <dgm:prSet/>
      <dgm:spPr/>
      <dgm:t>
        <a:bodyPr/>
        <a:lstStyle/>
        <a:p>
          <a:endParaRPr lang="de-DE"/>
        </a:p>
      </dgm:t>
    </dgm:pt>
    <dgm:pt modelId="{E252DC52-CDE0-4419-A8C9-A74102C88C8D}">
      <dgm:prSet phldrT="[Text]" custT="1"/>
      <dgm:spPr>
        <a:xfrm>
          <a:off x="2110824" y="1261894"/>
          <a:ext cx="1471935" cy="735967"/>
        </a:xfrm>
        <a:prstGeom prst="rect">
          <a:avLst/>
        </a:prstGeom>
        <a:solidFill>
          <a:srgbClr val="00855A">
            <a:alpha val="70000"/>
          </a:srgbClr>
        </a:solidFill>
      </dgm:spPr>
      <dgm:t>
        <a:bodyPr/>
        <a:lstStyle/>
        <a:p>
          <a:pPr>
            <a:buNone/>
          </a:pPr>
          <a:r>
            <a:rPr lang="de-DE" sz="14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Ingest</a:t>
          </a: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durch Leitstelle</a:t>
          </a:r>
        </a:p>
      </dgm:t>
    </dgm:pt>
    <dgm:pt modelId="{592BFCB1-FC7F-45CB-BA8C-FA6911D19BEF}" type="parTrans" cxnId="{C40A24F5-734A-462D-9D00-2DEF231E444C}">
      <dgm:prSet/>
      <dgm:spPr>
        <a:xfrm>
          <a:off x="1926214" y="905524"/>
          <a:ext cx="920578" cy="3563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817"/>
              </a:lnTo>
              <a:lnTo>
                <a:pt x="920578" y="201817"/>
              </a:lnTo>
              <a:lnTo>
                <a:pt x="920578" y="356370"/>
              </a:lnTo>
            </a:path>
          </a:pathLst>
        </a:custGeom>
        <a:ln>
          <a:solidFill>
            <a:srgbClr val="00855A"/>
          </a:solidFill>
        </a:ln>
      </dgm:spPr>
      <dgm:t>
        <a:bodyPr/>
        <a:lstStyle/>
        <a:p>
          <a:endParaRPr lang="de-DE"/>
        </a:p>
      </dgm:t>
    </dgm:pt>
    <dgm:pt modelId="{42B231A0-D531-4677-9ADA-94987CA7996D}" type="sibTrans" cxnId="{C40A24F5-734A-462D-9D00-2DEF231E444C}">
      <dgm:prSet/>
      <dgm:spPr/>
      <dgm:t>
        <a:bodyPr/>
        <a:lstStyle/>
        <a:p>
          <a:endParaRPr lang="de-DE"/>
        </a:p>
      </dgm:t>
    </dgm:pt>
    <dgm:pt modelId="{FCF02DAD-C8EE-48EA-8EAB-0C49F901A6F2}">
      <dgm:prSet custT="1"/>
      <dgm:spPr>
        <a:xfrm>
          <a:off x="667708" y="4349854"/>
          <a:ext cx="1471935" cy="735967"/>
        </a:xfrm>
        <a:prstGeom prst="rect">
          <a:avLst/>
        </a:prstGeom>
        <a:noFill/>
        <a:ln w="28575">
          <a:solidFill>
            <a:srgbClr val="00855A"/>
          </a:solidFill>
        </a:ln>
      </dgm:spPr>
      <dgm:t>
        <a:bodyPr/>
        <a:lstStyle/>
        <a:p>
          <a:pPr>
            <a:buNone/>
          </a:pP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Upload / AIP-Erzeugung</a:t>
          </a:r>
        </a:p>
      </dgm:t>
    </dgm:pt>
    <dgm:pt modelId="{3ADFB8E0-6CE8-4ACD-965F-0A5B3A48AF98}" type="parTrans" cxnId="{1E595BBB-72F0-4810-B844-208ADA8B1651}">
      <dgm:prSet/>
      <dgm:spPr>
        <a:xfrm>
          <a:off x="514568" y="1991054"/>
          <a:ext cx="153140" cy="2726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6783"/>
              </a:lnTo>
              <a:lnTo>
                <a:pt x="153140" y="2726783"/>
              </a:lnTo>
            </a:path>
          </a:pathLst>
        </a:custGeom>
        <a:ln>
          <a:solidFill>
            <a:srgbClr val="00855A"/>
          </a:solidFill>
        </a:ln>
      </dgm:spPr>
      <dgm:t>
        <a:bodyPr/>
        <a:lstStyle/>
        <a:p>
          <a:endParaRPr lang="de-DE"/>
        </a:p>
      </dgm:t>
    </dgm:pt>
    <dgm:pt modelId="{888A116B-7718-4299-91CC-62E6CA752D20}" type="sibTrans" cxnId="{1E595BBB-72F0-4810-B844-208ADA8B1651}">
      <dgm:prSet/>
      <dgm:spPr/>
      <dgm:t>
        <a:bodyPr/>
        <a:lstStyle/>
        <a:p>
          <a:endParaRPr lang="de-DE"/>
        </a:p>
      </dgm:t>
    </dgm:pt>
    <dgm:pt modelId="{36C9AA27-A099-43D1-B100-706CE750D887}">
      <dgm:prSet custT="1"/>
      <dgm:spPr>
        <a:xfrm>
          <a:off x="667708" y="2259705"/>
          <a:ext cx="1471935" cy="735967"/>
        </a:xfrm>
        <a:prstGeom prst="rect">
          <a:avLst/>
        </a:prstGeom>
        <a:noFill/>
        <a:ln w="28575">
          <a:solidFill>
            <a:srgbClr val="00855A"/>
          </a:solidFill>
        </a:ln>
      </dgm:spPr>
      <dgm:t>
        <a:bodyPr/>
        <a:lstStyle/>
        <a:p>
          <a:pPr>
            <a:buNone/>
          </a:pP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Struktur anlegen</a:t>
          </a:r>
        </a:p>
      </dgm:t>
    </dgm:pt>
    <dgm:pt modelId="{4D824B05-957E-4436-AA43-AA782BE5467D}" type="sibTrans" cxnId="{3322C649-641F-4F87-8A12-DA2C57BF8998}">
      <dgm:prSet/>
      <dgm:spPr/>
      <dgm:t>
        <a:bodyPr/>
        <a:lstStyle/>
        <a:p>
          <a:endParaRPr lang="de-DE"/>
        </a:p>
      </dgm:t>
    </dgm:pt>
    <dgm:pt modelId="{D3490D40-96C8-4AC6-99B7-1C4FA5352FB5}" type="parTrans" cxnId="{3322C649-641F-4F87-8A12-DA2C57BF8998}">
      <dgm:prSet/>
      <dgm:spPr>
        <a:xfrm>
          <a:off x="514568" y="1991054"/>
          <a:ext cx="153140" cy="636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6634"/>
              </a:lnTo>
              <a:lnTo>
                <a:pt x="153140" y="636634"/>
              </a:lnTo>
            </a:path>
          </a:pathLst>
        </a:custGeom>
        <a:ln>
          <a:solidFill>
            <a:srgbClr val="00855A"/>
          </a:solidFill>
        </a:ln>
      </dgm:spPr>
      <dgm:t>
        <a:bodyPr/>
        <a:lstStyle/>
        <a:p>
          <a:endParaRPr lang="de-DE"/>
        </a:p>
      </dgm:t>
    </dgm:pt>
    <dgm:pt modelId="{FFFD9B8D-1F74-4774-A0EC-9EE7F5B8D97E}">
      <dgm:prSet custT="1"/>
      <dgm:spPr>
        <a:xfrm>
          <a:off x="667708" y="3304779"/>
          <a:ext cx="1471935" cy="735967"/>
        </a:xfrm>
        <a:prstGeom prst="rect">
          <a:avLst/>
        </a:prstGeom>
        <a:noFill/>
        <a:ln w="28575">
          <a:solidFill>
            <a:srgbClr val="00855A"/>
          </a:solidFill>
        </a:ln>
      </dgm:spPr>
      <dgm:t>
        <a:bodyPr/>
        <a:lstStyle/>
        <a:p>
          <a:pPr>
            <a:buNone/>
          </a:pPr>
          <a:r>
            <a:rPr lang="de-DE" sz="14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Repräsentation anlegen</a:t>
          </a:r>
        </a:p>
      </dgm:t>
    </dgm:pt>
    <dgm:pt modelId="{F033D3CF-5BDD-4394-8631-F643CDC43F02}" type="parTrans" cxnId="{91F79660-56BF-42CC-907B-53B94A9B2E24}">
      <dgm:prSet/>
      <dgm:spPr>
        <a:xfrm>
          <a:off x="514568" y="1991054"/>
          <a:ext cx="153140" cy="1681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1708"/>
              </a:lnTo>
              <a:lnTo>
                <a:pt x="153140" y="1681708"/>
              </a:lnTo>
            </a:path>
          </a:pathLst>
        </a:custGeom>
        <a:ln>
          <a:solidFill>
            <a:srgbClr val="00855A"/>
          </a:solidFill>
        </a:ln>
      </dgm:spPr>
      <dgm:t>
        <a:bodyPr/>
        <a:lstStyle/>
        <a:p>
          <a:endParaRPr lang="de-DE"/>
        </a:p>
      </dgm:t>
    </dgm:pt>
    <dgm:pt modelId="{005A81C0-2DC7-4544-BDE2-38E185E5DE24}" type="sibTrans" cxnId="{91F79660-56BF-42CC-907B-53B94A9B2E24}">
      <dgm:prSet/>
      <dgm:spPr/>
      <dgm:t>
        <a:bodyPr/>
        <a:lstStyle/>
        <a:p>
          <a:endParaRPr lang="de-DE"/>
        </a:p>
      </dgm:t>
    </dgm:pt>
    <dgm:pt modelId="{1CFBCA83-7535-4353-A0B5-E28422EA9261}" type="pres">
      <dgm:prSet presAssocID="{F4B0C7DC-A932-4ACB-BF3B-F2825B2D955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E484EBF8-4311-4EF4-8820-884B01978387}" type="pres">
      <dgm:prSet presAssocID="{DEA10939-DD89-48AC-828A-DA58FF22A5F6}" presName="hierRoot1" presStyleCnt="0">
        <dgm:presLayoutVars>
          <dgm:hierBranch val="init"/>
        </dgm:presLayoutVars>
      </dgm:prSet>
      <dgm:spPr/>
    </dgm:pt>
    <dgm:pt modelId="{DA275187-5E42-4AF1-ACB9-F946250D4ACA}" type="pres">
      <dgm:prSet presAssocID="{DEA10939-DD89-48AC-828A-DA58FF22A5F6}" presName="rootComposite1" presStyleCnt="0"/>
      <dgm:spPr/>
    </dgm:pt>
    <dgm:pt modelId="{BA557B22-C13F-4AED-A1E9-3F672D9EA891}" type="pres">
      <dgm:prSet presAssocID="{DEA10939-DD89-48AC-828A-DA58FF22A5F6}" presName="rootText1" presStyleLbl="node0" presStyleIdx="0" presStyleCnt="1" custScaleX="225761" custScaleY="11767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0303F9E5-AF9D-457A-AEB7-70184F580C08}" type="pres">
      <dgm:prSet presAssocID="{DEA10939-DD89-48AC-828A-DA58FF22A5F6}" presName="rootConnector1" presStyleLbl="node1" presStyleIdx="0" presStyleCnt="0"/>
      <dgm:spPr/>
      <dgm:t>
        <a:bodyPr/>
        <a:lstStyle/>
        <a:p>
          <a:endParaRPr lang="de-DE"/>
        </a:p>
      </dgm:t>
    </dgm:pt>
    <dgm:pt modelId="{1E448249-93BE-466D-814F-F88CBDBB8E46}" type="pres">
      <dgm:prSet presAssocID="{DEA10939-DD89-48AC-828A-DA58FF22A5F6}" presName="hierChild2" presStyleCnt="0"/>
      <dgm:spPr/>
    </dgm:pt>
    <dgm:pt modelId="{5AD8B802-0F6A-4336-A32E-69A5D803B695}" type="pres">
      <dgm:prSet presAssocID="{85DB6105-6C4E-47C9-A782-FF9914B8156C}" presName="Name37" presStyleLbl="parChTrans1D2" presStyleIdx="0" presStyleCnt="2"/>
      <dgm:spPr/>
      <dgm:t>
        <a:bodyPr/>
        <a:lstStyle/>
        <a:p>
          <a:endParaRPr lang="de-DE"/>
        </a:p>
      </dgm:t>
    </dgm:pt>
    <dgm:pt modelId="{5502E025-B3F4-430C-82F4-F8BBAB223F97}" type="pres">
      <dgm:prSet presAssocID="{65E32894-DA0F-425F-8811-4F0891FC1F2E}" presName="hierRoot2" presStyleCnt="0">
        <dgm:presLayoutVars>
          <dgm:hierBranch val="init"/>
        </dgm:presLayoutVars>
      </dgm:prSet>
      <dgm:spPr/>
    </dgm:pt>
    <dgm:pt modelId="{A69820A1-B2AE-4915-97AD-6B5FD303E8E5}" type="pres">
      <dgm:prSet presAssocID="{65E32894-DA0F-425F-8811-4F0891FC1F2E}" presName="rootComposite" presStyleCnt="0"/>
      <dgm:spPr/>
    </dgm:pt>
    <dgm:pt modelId="{B673AC1A-C3AA-4C99-AABE-269CE9CE85BC}" type="pres">
      <dgm:prSet presAssocID="{65E32894-DA0F-425F-8811-4F0891FC1F2E}" presName="rootText" presStyleLbl="node2" presStyleIdx="0" presStyleCnt="2" custScaleX="108017" custScaleY="101523" custLinFactNeighborX="4596" custLinFactNeighborY="5497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9D0EF05-47C1-46BA-BB4F-5D5721A079D8}" type="pres">
      <dgm:prSet presAssocID="{65E32894-DA0F-425F-8811-4F0891FC1F2E}" presName="rootConnector" presStyleLbl="node2" presStyleIdx="0" presStyleCnt="2"/>
      <dgm:spPr/>
      <dgm:t>
        <a:bodyPr/>
        <a:lstStyle/>
        <a:p>
          <a:endParaRPr lang="de-DE"/>
        </a:p>
      </dgm:t>
    </dgm:pt>
    <dgm:pt modelId="{E7089A80-2B39-40A9-AC90-BAE1F4E7F302}" type="pres">
      <dgm:prSet presAssocID="{65E32894-DA0F-425F-8811-4F0891FC1F2E}" presName="hierChild4" presStyleCnt="0"/>
      <dgm:spPr/>
    </dgm:pt>
    <dgm:pt modelId="{2AE1528C-746F-4A84-AA2C-83A75EB94BA8}" type="pres">
      <dgm:prSet presAssocID="{D3490D40-96C8-4AC6-99B7-1C4FA5352FB5}" presName="Name37" presStyleLbl="parChTrans1D3" presStyleIdx="0" presStyleCnt="3"/>
      <dgm:spPr/>
      <dgm:t>
        <a:bodyPr/>
        <a:lstStyle/>
        <a:p>
          <a:endParaRPr lang="de-DE"/>
        </a:p>
      </dgm:t>
    </dgm:pt>
    <dgm:pt modelId="{9FB75570-348B-403A-A78A-382C38D88703}" type="pres">
      <dgm:prSet presAssocID="{36C9AA27-A099-43D1-B100-706CE750D887}" presName="hierRoot2" presStyleCnt="0">
        <dgm:presLayoutVars>
          <dgm:hierBranch val="init"/>
        </dgm:presLayoutVars>
      </dgm:prSet>
      <dgm:spPr/>
    </dgm:pt>
    <dgm:pt modelId="{B807D470-C1A4-4107-862F-D9E4FD17F850}" type="pres">
      <dgm:prSet presAssocID="{36C9AA27-A099-43D1-B100-706CE750D887}" presName="rootComposite" presStyleCnt="0"/>
      <dgm:spPr/>
    </dgm:pt>
    <dgm:pt modelId="{4FD0E57A-143D-497D-9BF1-F950BDFA16A8}" type="pres">
      <dgm:prSet presAssocID="{36C9AA27-A099-43D1-B100-706CE750D887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B5DDD2B-BB9F-4859-80B5-A9D4B51C4577}" type="pres">
      <dgm:prSet presAssocID="{36C9AA27-A099-43D1-B100-706CE750D887}" presName="rootConnector" presStyleLbl="node3" presStyleIdx="0" presStyleCnt="3"/>
      <dgm:spPr/>
      <dgm:t>
        <a:bodyPr/>
        <a:lstStyle/>
        <a:p>
          <a:endParaRPr lang="de-DE"/>
        </a:p>
      </dgm:t>
    </dgm:pt>
    <dgm:pt modelId="{BE469936-A46D-421C-A45B-32829B18FBB9}" type="pres">
      <dgm:prSet presAssocID="{36C9AA27-A099-43D1-B100-706CE750D887}" presName="hierChild4" presStyleCnt="0"/>
      <dgm:spPr/>
    </dgm:pt>
    <dgm:pt modelId="{0CEDEEBA-DD95-44D9-8F8B-DF5D5CB6D147}" type="pres">
      <dgm:prSet presAssocID="{36C9AA27-A099-43D1-B100-706CE750D887}" presName="hierChild5" presStyleCnt="0"/>
      <dgm:spPr/>
    </dgm:pt>
    <dgm:pt modelId="{00159CCF-6D14-4163-BE4C-8A0D4EEF39B0}" type="pres">
      <dgm:prSet presAssocID="{F033D3CF-5BDD-4394-8631-F643CDC43F02}" presName="Name37" presStyleLbl="parChTrans1D3" presStyleIdx="1" presStyleCnt="3"/>
      <dgm:spPr/>
      <dgm:t>
        <a:bodyPr/>
        <a:lstStyle/>
        <a:p>
          <a:endParaRPr lang="de-DE"/>
        </a:p>
      </dgm:t>
    </dgm:pt>
    <dgm:pt modelId="{48DC2B08-7143-42E1-891E-A30F4EAEEABB}" type="pres">
      <dgm:prSet presAssocID="{FFFD9B8D-1F74-4774-A0EC-9EE7F5B8D97E}" presName="hierRoot2" presStyleCnt="0">
        <dgm:presLayoutVars>
          <dgm:hierBranch val="init"/>
        </dgm:presLayoutVars>
      </dgm:prSet>
      <dgm:spPr/>
    </dgm:pt>
    <dgm:pt modelId="{318AE409-96C4-4DCC-83B6-ED5097D14EBF}" type="pres">
      <dgm:prSet presAssocID="{FFFD9B8D-1F74-4774-A0EC-9EE7F5B8D97E}" presName="rootComposite" presStyleCnt="0"/>
      <dgm:spPr/>
    </dgm:pt>
    <dgm:pt modelId="{56ACA52D-BF53-406C-8DDA-C781DD0B7EA6}" type="pres">
      <dgm:prSet presAssocID="{FFFD9B8D-1F74-4774-A0EC-9EE7F5B8D97E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606BFC94-B0AD-4D0A-8E87-8FB6CF27E6FC}" type="pres">
      <dgm:prSet presAssocID="{FFFD9B8D-1F74-4774-A0EC-9EE7F5B8D97E}" presName="rootConnector" presStyleLbl="node3" presStyleIdx="1" presStyleCnt="3"/>
      <dgm:spPr/>
      <dgm:t>
        <a:bodyPr/>
        <a:lstStyle/>
        <a:p>
          <a:endParaRPr lang="de-DE"/>
        </a:p>
      </dgm:t>
    </dgm:pt>
    <dgm:pt modelId="{B08591C3-A51B-4AA4-A4E3-95B8211FEA22}" type="pres">
      <dgm:prSet presAssocID="{FFFD9B8D-1F74-4774-A0EC-9EE7F5B8D97E}" presName="hierChild4" presStyleCnt="0"/>
      <dgm:spPr/>
    </dgm:pt>
    <dgm:pt modelId="{C39B21D4-1153-4782-BD7D-D77A96CA66E7}" type="pres">
      <dgm:prSet presAssocID="{FFFD9B8D-1F74-4774-A0EC-9EE7F5B8D97E}" presName="hierChild5" presStyleCnt="0"/>
      <dgm:spPr/>
    </dgm:pt>
    <dgm:pt modelId="{D7943E5E-822C-4372-B822-C864305DE608}" type="pres">
      <dgm:prSet presAssocID="{3ADFB8E0-6CE8-4ACD-965F-0A5B3A48AF98}" presName="Name37" presStyleLbl="parChTrans1D3" presStyleIdx="2" presStyleCnt="3"/>
      <dgm:spPr/>
      <dgm:t>
        <a:bodyPr/>
        <a:lstStyle/>
        <a:p>
          <a:endParaRPr lang="de-DE"/>
        </a:p>
      </dgm:t>
    </dgm:pt>
    <dgm:pt modelId="{4DFC8D81-EC1B-49D4-8B71-FE166DE6F388}" type="pres">
      <dgm:prSet presAssocID="{FCF02DAD-C8EE-48EA-8EAB-0C49F901A6F2}" presName="hierRoot2" presStyleCnt="0">
        <dgm:presLayoutVars>
          <dgm:hierBranch val="init"/>
        </dgm:presLayoutVars>
      </dgm:prSet>
      <dgm:spPr/>
    </dgm:pt>
    <dgm:pt modelId="{A01629DA-F9A1-4756-B106-869619C8F1DA}" type="pres">
      <dgm:prSet presAssocID="{FCF02DAD-C8EE-48EA-8EAB-0C49F901A6F2}" presName="rootComposite" presStyleCnt="0"/>
      <dgm:spPr/>
    </dgm:pt>
    <dgm:pt modelId="{1580FF6B-4EBB-446B-9B95-5267942FA1CC}" type="pres">
      <dgm:prSet presAssocID="{FCF02DAD-C8EE-48EA-8EAB-0C49F901A6F2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CA40C00-ED83-4EDB-A531-6D2B68BA724B}" type="pres">
      <dgm:prSet presAssocID="{FCF02DAD-C8EE-48EA-8EAB-0C49F901A6F2}" presName="rootConnector" presStyleLbl="node3" presStyleIdx="2" presStyleCnt="3"/>
      <dgm:spPr/>
      <dgm:t>
        <a:bodyPr/>
        <a:lstStyle/>
        <a:p>
          <a:endParaRPr lang="de-DE"/>
        </a:p>
      </dgm:t>
    </dgm:pt>
    <dgm:pt modelId="{1E60F6D9-4525-4472-9B26-6732DD8366A5}" type="pres">
      <dgm:prSet presAssocID="{FCF02DAD-C8EE-48EA-8EAB-0C49F901A6F2}" presName="hierChild4" presStyleCnt="0"/>
      <dgm:spPr/>
    </dgm:pt>
    <dgm:pt modelId="{775C470D-B2FE-4C0C-B174-E81108C46FC3}" type="pres">
      <dgm:prSet presAssocID="{FCF02DAD-C8EE-48EA-8EAB-0C49F901A6F2}" presName="hierChild5" presStyleCnt="0"/>
      <dgm:spPr/>
    </dgm:pt>
    <dgm:pt modelId="{55AF5EED-F336-40F0-A391-3756BC095EB0}" type="pres">
      <dgm:prSet presAssocID="{65E32894-DA0F-425F-8811-4F0891FC1F2E}" presName="hierChild5" presStyleCnt="0"/>
      <dgm:spPr/>
    </dgm:pt>
    <dgm:pt modelId="{739C1C99-C086-4164-B98A-0EF710600CE9}" type="pres">
      <dgm:prSet presAssocID="{592BFCB1-FC7F-45CB-BA8C-FA6911D19BEF}" presName="Name37" presStyleLbl="parChTrans1D2" presStyleIdx="1" presStyleCnt="2"/>
      <dgm:spPr/>
      <dgm:t>
        <a:bodyPr/>
        <a:lstStyle/>
        <a:p>
          <a:endParaRPr lang="de-DE"/>
        </a:p>
      </dgm:t>
    </dgm:pt>
    <dgm:pt modelId="{F93FAFCC-D874-46CA-9698-67F51ABBA11C}" type="pres">
      <dgm:prSet presAssocID="{E252DC52-CDE0-4419-A8C9-A74102C88C8D}" presName="hierRoot2" presStyleCnt="0">
        <dgm:presLayoutVars>
          <dgm:hierBranch val="init"/>
        </dgm:presLayoutVars>
      </dgm:prSet>
      <dgm:spPr/>
    </dgm:pt>
    <dgm:pt modelId="{C33903E1-D8B2-4295-B984-1E009EEB5B1F}" type="pres">
      <dgm:prSet presAssocID="{E252DC52-CDE0-4419-A8C9-A74102C88C8D}" presName="rootComposite" presStyleCnt="0"/>
      <dgm:spPr/>
    </dgm:pt>
    <dgm:pt modelId="{C1466824-1380-47D2-AE8C-46E74D11B248}" type="pres">
      <dgm:prSet presAssocID="{E252DC52-CDE0-4419-A8C9-A74102C88C8D}" presName="rootText" presStyleLbl="node2" presStyleIdx="1" presStyleCnt="2" custScaleX="109570" custScaleY="93943" custLinFactNeighborX="2042" custLinFactNeighborY="642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5E4A880-53FB-4DA1-9F04-71EE1A4BEE31}" type="pres">
      <dgm:prSet presAssocID="{E252DC52-CDE0-4419-A8C9-A74102C88C8D}" presName="rootConnector" presStyleLbl="node2" presStyleIdx="1" presStyleCnt="2"/>
      <dgm:spPr/>
      <dgm:t>
        <a:bodyPr/>
        <a:lstStyle/>
        <a:p>
          <a:endParaRPr lang="de-DE"/>
        </a:p>
      </dgm:t>
    </dgm:pt>
    <dgm:pt modelId="{9BED6272-2853-4670-9EA7-68DC629668B9}" type="pres">
      <dgm:prSet presAssocID="{E252DC52-CDE0-4419-A8C9-A74102C88C8D}" presName="hierChild4" presStyleCnt="0"/>
      <dgm:spPr/>
    </dgm:pt>
    <dgm:pt modelId="{E812A856-4169-4440-9732-6506EF803819}" type="pres">
      <dgm:prSet presAssocID="{E252DC52-CDE0-4419-A8C9-A74102C88C8D}" presName="hierChild5" presStyleCnt="0"/>
      <dgm:spPr/>
    </dgm:pt>
    <dgm:pt modelId="{64FF14C3-1621-4B9D-8C74-CDFCF5B04E2E}" type="pres">
      <dgm:prSet presAssocID="{DEA10939-DD89-48AC-828A-DA58FF22A5F6}" presName="hierChild3" presStyleCnt="0"/>
      <dgm:spPr/>
    </dgm:pt>
  </dgm:ptLst>
  <dgm:cxnLst>
    <dgm:cxn modelId="{A5F39467-0689-419D-9F81-9B30ED72564F}" type="presOf" srcId="{85DB6105-6C4E-47C9-A782-FF9914B8156C}" destId="{5AD8B802-0F6A-4336-A32E-69A5D803B695}" srcOrd="0" destOrd="0" presId="urn:microsoft.com/office/officeart/2005/8/layout/orgChart1"/>
    <dgm:cxn modelId="{1E595BBB-72F0-4810-B844-208ADA8B1651}" srcId="{65E32894-DA0F-425F-8811-4F0891FC1F2E}" destId="{FCF02DAD-C8EE-48EA-8EAB-0C49F901A6F2}" srcOrd="2" destOrd="0" parTransId="{3ADFB8E0-6CE8-4ACD-965F-0A5B3A48AF98}" sibTransId="{888A116B-7718-4299-91CC-62E6CA752D20}"/>
    <dgm:cxn modelId="{5AA38470-696B-482B-8011-09F020DA715C}" type="presOf" srcId="{E252DC52-CDE0-4419-A8C9-A74102C88C8D}" destId="{C1466824-1380-47D2-AE8C-46E74D11B248}" srcOrd="0" destOrd="0" presId="urn:microsoft.com/office/officeart/2005/8/layout/orgChart1"/>
    <dgm:cxn modelId="{6D3A42F3-39D3-466E-A2FF-C30333C07CB0}" type="presOf" srcId="{36C9AA27-A099-43D1-B100-706CE750D887}" destId="{BB5DDD2B-BB9F-4859-80B5-A9D4B51C4577}" srcOrd="1" destOrd="0" presId="urn:microsoft.com/office/officeart/2005/8/layout/orgChart1"/>
    <dgm:cxn modelId="{FF33ECD4-8AAE-4E00-A9DE-DE08E4A6B84D}" type="presOf" srcId="{D3490D40-96C8-4AC6-99B7-1C4FA5352FB5}" destId="{2AE1528C-746F-4A84-AA2C-83A75EB94BA8}" srcOrd="0" destOrd="0" presId="urn:microsoft.com/office/officeart/2005/8/layout/orgChart1"/>
    <dgm:cxn modelId="{A0035AB6-65E9-4301-9921-5776A8EDFC76}" type="presOf" srcId="{DEA10939-DD89-48AC-828A-DA58FF22A5F6}" destId="{0303F9E5-AF9D-457A-AEB7-70184F580C08}" srcOrd="1" destOrd="0" presId="urn:microsoft.com/office/officeart/2005/8/layout/orgChart1"/>
    <dgm:cxn modelId="{B445229C-BD18-4A80-A0ED-F847CDD9F124}" type="presOf" srcId="{F033D3CF-5BDD-4394-8631-F643CDC43F02}" destId="{00159CCF-6D14-4163-BE4C-8A0D4EEF39B0}" srcOrd="0" destOrd="0" presId="urn:microsoft.com/office/officeart/2005/8/layout/orgChart1"/>
    <dgm:cxn modelId="{5D8E2FB1-EFAF-40AB-8DFB-1973BDAA9A6D}" type="presOf" srcId="{FFFD9B8D-1F74-4774-A0EC-9EE7F5B8D97E}" destId="{606BFC94-B0AD-4D0A-8E87-8FB6CF27E6FC}" srcOrd="1" destOrd="0" presId="urn:microsoft.com/office/officeart/2005/8/layout/orgChart1"/>
    <dgm:cxn modelId="{BDD47477-9B81-453C-A7E0-385F2347E5AE}" type="presOf" srcId="{36C9AA27-A099-43D1-B100-706CE750D887}" destId="{4FD0E57A-143D-497D-9BF1-F950BDFA16A8}" srcOrd="0" destOrd="0" presId="urn:microsoft.com/office/officeart/2005/8/layout/orgChart1"/>
    <dgm:cxn modelId="{C5A4BE0C-62C9-4A21-92AE-B37F96151415}" type="presOf" srcId="{FCF02DAD-C8EE-48EA-8EAB-0C49F901A6F2}" destId="{1580FF6B-4EBB-446B-9B95-5267942FA1CC}" srcOrd="0" destOrd="0" presId="urn:microsoft.com/office/officeart/2005/8/layout/orgChart1"/>
    <dgm:cxn modelId="{8EE41FDC-10DB-4F6A-88BE-32A4AC24FBBD}" srcId="{F4B0C7DC-A932-4ACB-BF3B-F2825B2D955A}" destId="{DEA10939-DD89-48AC-828A-DA58FF22A5F6}" srcOrd="0" destOrd="0" parTransId="{9A20EAF6-7E72-49E0-9D9F-AB72EB0B6D80}" sibTransId="{1ABB28BB-3383-4BAA-AA53-2767D47EF952}"/>
    <dgm:cxn modelId="{91F79660-56BF-42CC-907B-53B94A9B2E24}" srcId="{65E32894-DA0F-425F-8811-4F0891FC1F2E}" destId="{FFFD9B8D-1F74-4774-A0EC-9EE7F5B8D97E}" srcOrd="1" destOrd="0" parTransId="{F033D3CF-5BDD-4394-8631-F643CDC43F02}" sibTransId="{005A81C0-2DC7-4544-BDE2-38E185E5DE24}"/>
    <dgm:cxn modelId="{BFE7E6FE-8C85-4602-9987-535A6B70639E}" type="presOf" srcId="{FFFD9B8D-1F74-4774-A0EC-9EE7F5B8D97E}" destId="{56ACA52D-BF53-406C-8DDA-C781DD0B7EA6}" srcOrd="0" destOrd="0" presId="urn:microsoft.com/office/officeart/2005/8/layout/orgChart1"/>
    <dgm:cxn modelId="{4583703F-AC86-4BCC-91C4-10EBC2776F96}" type="presOf" srcId="{FCF02DAD-C8EE-48EA-8EAB-0C49F901A6F2}" destId="{1CA40C00-ED83-4EDB-A531-6D2B68BA724B}" srcOrd="1" destOrd="0" presId="urn:microsoft.com/office/officeart/2005/8/layout/orgChart1"/>
    <dgm:cxn modelId="{8B642DEA-EC69-45CD-A03E-15154171E8CF}" type="presOf" srcId="{65E32894-DA0F-425F-8811-4F0891FC1F2E}" destId="{B673AC1A-C3AA-4C99-AABE-269CE9CE85BC}" srcOrd="0" destOrd="0" presId="urn:microsoft.com/office/officeart/2005/8/layout/orgChart1"/>
    <dgm:cxn modelId="{996372CA-0B39-4108-BF27-75629CC4945F}" type="presOf" srcId="{DEA10939-DD89-48AC-828A-DA58FF22A5F6}" destId="{BA557B22-C13F-4AED-A1E9-3F672D9EA891}" srcOrd="0" destOrd="0" presId="urn:microsoft.com/office/officeart/2005/8/layout/orgChart1"/>
    <dgm:cxn modelId="{9A40CE9D-1FAC-442D-ADF8-ABEAC0DE9FE9}" type="presOf" srcId="{592BFCB1-FC7F-45CB-BA8C-FA6911D19BEF}" destId="{739C1C99-C086-4164-B98A-0EF710600CE9}" srcOrd="0" destOrd="0" presId="urn:microsoft.com/office/officeart/2005/8/layout/orgChart1"/>
    <dgm:cxn modelId="{26241C46-A685-45A1-BB37-844469418E52}" type="presOf" srcId="{F4B0C7DC-A932-4ACB-BF3B-F2825B2D955A}" destId="{1CFBCA83-7535-4353-A0B5-E28422EA9261}" srcOrd="0" destOrd="0" presId="urn:microsoft.com/office/officeart/2005/8/layout/orgChart1"/>
    <dgm:cxn modelId="{5C404123-4FF2-4346-92C5-99983EB27BE3}" srcId="{DEA10939-DD89-48AC-828A-DA58FF22A5F6}" destId="{65E32894-DA0F-425F-8811-4F0891FC1F2E}" srcOrd="0" destOrd="0" parTransId="{85DB6105-6C4E-47C9-A782-FF9914B8156C}" sibTransId="{2793C623-0158-4560-9683-DFEF3EE77DA7}"/>
    <dgm:cxn modelId="{4C54E41C-7CBE-40CE-A66F-DE078419010B}" type="presOf" srcId="{3ADFB8E0-6CE8-4ACD-965F-0A5B3A48AF98}" destId="{D7943E5E-822C-4372-B822-C864305DE608}" srcOrd="0" destOrd="0" presId="urn:microsoft.com/office/officeart/2005/8/layout/orgChart1"/>
    <dgm:cxn modelId="{85526EE4-82CD-418A-8715-82B6352C8E85}" type="presOf" srcId="{E252DC52-CDE0-4419-A8C9-A74102C88C8D}" destId="{E5E4A880-53FB-4DA1-9F04-71EE1A4BEE31}" srcOrd="1" destOrd="0" presId="urn:microsoft.com/office/officeart/2005/8/layout/orgChart1"/>
    <dgm:cxn modelId="{FC7D7EDB-0958-44C6-8971-1FB22058F8DE}" type="presOf" srcId="{65E32894-DA0F-425F-8811-4F0891FC1F2E}" destId="{49D0EF05-47C1-46BA-BB4F-5D5721A079D8}" srcOrd="1" destOrd="0" presId="urn:microsoft.com/office/officeart/2005/8/layout/orgChart1"/>
    <dgm:cxn modelId="{C40A24F5-734A-462D-9D00-2DEF231E444C}" srcId="{DEA10939-DD89-48AC-828A-DA58FF22A5F6}" destId="{E252DC52-CDE0-4419-A8C9-A74102C88C8D}" srcOrd="1" destOrd="0" parTransId="{592BFCB1-FC7F-45CB-BA8C-FA6911D19BEF}" sibTransId="{42B231A0-D531-4677-9ADA-94987CA7996D}"/>
    <dgm:cxn modelId="{3322C649-641F-4F87-8A12-DA2C57BF8998}" srcId="{65E32894-DA0F-425F-8811-4F0891FC1F2E}" destId="{36C9AA27-A099-43D1-B100-706CE750D887}" srcOrd="0" destOrd="0" parTransId="{D3490D40-96C8-4AC6-99B7-1C4FA5352FB5}" sibTransId="{4D824B05-957E-4436-AA43-AA782BE5467D}"/>
    <dgm:cxn modelId="{2C99479A-4623-435B-AD3B-0E80E49666BA}" type="presParOf" srcId="{1CFBCA83-7535-4353-A0B5-E28422EA9261}" destId="{E484EBF8-4311-4EF4-8820-884B01978387}" srcOrd="0" destOrd="0" presId="urn:microsoft.com/office/officeart/2005/8/layout/orgChart1"/>
    <dgm:cxn modelId="{74338839-99F0-4F50-A788-4C114A1DBEA3}" type="presParOf" srcId="{E484EBF8-4311-4EF4-8820-884B01978387}" destId="{DA275187-5E42-4AF1-ACB9-F946250D4ACA}" srcOrd="0" destOrd="0" presId="urn:microsoft.com/office/officeart/2005/8/layout/orgChart1"/>
    <dgm:cxn modelId="{32F6027B-F554-4A34-8402-1580A9CDDDB4}" type="presParOf" srcId="{DA275187-5E42-4AF1-ACB9-F946250D4ACA}" destId="{BA557B22-C13F-4AED-A1E9-3F672D9EA891}" srcOrd="0" destOrd="0" presId="urn:microsoft.com/office/officeart/2005/8/layout/orgChart1"/>
    <dgm:cxn modelId="{C94DCF55-9424-458B-AACD-D9A88AEA09F0}" type="presParOf" srcId="{DA275187-5E42-4AF1-ACB9-F946250D4ACA}" destId="{0303F9E5-AF9D-457A-AEB7-70184F580C08}" srcOrd="1" destOrd="0" presId="urn:microsoft.com/office/officeart/2005/8/layout/orgChart1"/>
    <dgm:cxn modelId="{40ECDF88-41CA-4BF1-95B1-E16D552539B1}" type="presParOf" srcId="{E484EBF8-4311-4EF4-8820-884B01978387}" destId="{1E448249-93BE-466D-814F-F88CBDBB8E46}" srcOrd="1" destOrd="0" presId="urn:microsoft.com/office/officeart/2005/8/layout/orgChart1"/>
    <dgm:cxn modelId="{426D7B22-F9E9-4FDA-B8A6-6E6D59AAF22B}" type="presParOf" srcId="{1E448249-93BE-466D-814F-F88CBDBB8E46}" destId="{5AD8B802-0F6A-4336-A32E-69A5D803B695}" srcOrd="0" destOrd="0" presId="urn:microsoft.com/office/officeart/2005/8/layout/orgChart1"/>
    <dgm:cxn modelId="{50CD8838-6C51-4DFF-A89E-B0A7FFD6C8BD}" type="presParOf" srcId="{1E448249-93BE-466D-814F-F88CBDBB8E46}" destId="{5502E025-B3F4-430C-82F4-F8BBAB223F97}" srcOrd="1" destOrd="0" presId="urn:microsoft.com/office/officeart/2005/8/layout/orgChart1"/>
    <dgm:cxn modelId="{C4975127-5025-4724-BD10-A44D03FB6653}" type="presParOf" srcId="{5502E025-B3F4-430C-82F4-F8BBAB223F97}" destId="{A69820A1-B2AE-4915-97AD-6B5FD303E8E5}" srcOrd="0" destOrd="0" presId="urn:microsoft.com/office/officeart/2005/8/layout/orgChart1"/>
    <dgm:cxn modelId="{07265FD0-27CD-4A60-AB53-CF37D6C0BB49}" type="presParOf" srcId="{A69820A1-B2AE-4915-97AD-6B5FD303E8E5}" destId="{B673AC1A-C3AA-4C99-AABE-269CE9CE85BC}" srcOrd="0" destOrd="0" presId="urn:microsoft.com/office/officeart/2005/8/layout/orgChart1"/>
    <dgm:cxn modelId="{C8D0B255-544A-4601-B2DB-BB82467C2C62}" type="presParOf" srcId="{A69820A1-B2AE-4915-97AD-6B5FD303E8E5}" destId="{49D0EF05-47C1-46BA-BB4F-5D5721A079D8}" srcOrd="1" destOrd="0" presId="urn:microsoft.com/office/officeart/2005/8/layout/orgChart1"/>
    <dgm:cxn modelId="{B4254920-23DA-4E3F-B081-80E31D97B4DA}" type="presParOf" srcId="{5502E025-B3F4-430C-82F4-F8BBAB223F97}" destId="{E7089A80-2B39-40A9-AC90-BAE1F4E7F302}" srcOrd="1" destOrd="0" presId="urn:microsoft.com/office/officeart/2005/8/layout/orgChart1"/>
    <dgm:cxn modelId="{4372BE77-B540-492C-BEFA-4C52F6750CCF}" type="presParOf" srcId="{E7089A80-2B39-40A9-AC90-BAE1F4E7F302}" destId="{2AE1528C-746F-4A84-AA2C-83A75EB94BA8}" srcOrd="0" destOrd="0" presId="urn:microsoft.com/office/officeart/2005/8/layout/orgChart1"/>
    <dgm:cxn modelId="{5180FE5F-EDCA-432E-991B-241FEBDB4B90}" type="presParOf" srcId="{E7089A80-2B39-40A9-AC90-BAE1F4E7F302}" destId="{9FB75570-348B-403A-A78A-382C38D88703}" srcOrd="1" destOrd="0" presId="urn:microsoft.com/office/officeart/2005/8/layout/orgChart1"/>
    <dgm:cxn modelId="{AD269145-7786-46E8-B623-2AEBC2936FB2}" type="presParOf" srcId="{9FB75570-348B-403A-A78A-382C38D88703}" destId="{B807D470-C1A4-4107-862F-D9E4FD17F850}" srcOrd="0" destOrd="0" presId="urn:microsoft.com/office/officeart/2005/8/layout/orgChart1"/>
    <dgm:cxn modelId="{247071FF-E3DF-4CC1-916B-A08E494F127C}" type="presParOf" srcId="{B807D470-C1A4-4107-862F-D9E4FD17F850}" destId="{4FD0E57A-143D-497D-9BF1-F950BDFA16A8}" srcOrd="0" destOrd="0" presId="urn:microsoft.com/office/officeart/2005/8/layout/orgChart1"/>
    <dgm:cxn modelId="{2AFB5382-211D-446C-A5BC-B6376D7098A4}" type="presParOf" srcId="{B807D470-C1A4-4107-862F-D9E4FD17F850}" destId="{BB5DDD2B-BB9F-4859-80B5-A9D4B51C4577}" srcOrd="1" destOrd="0" presId="urn:microsoft.com/office/officeart/2005/8/layout/orgChart1"/>
    <dgm:cxn modelId="{83E6FEBA-278F-4ACE-B815-B297499CCC85}" type="presParOf" srcId="{9FB75570-348B-403A-A78A-382C38D88703}" destId="{BE469936-A46D-421C-A45B-32829B18FBB9}" srcOrd="1" destOrd="0" presId="urn:microsoft.com/office/officeart/2005/8/layout/orgChart1"/>
    <dgm:cxn modelId="{234E862E-8ADA-424E-A4DD-427EBB1E9975}" type="presParOf" srcId="{9FB75570-348B-403A-A78A-382C38D88703}" destId="{0CEDEEBA-DD95-44D9-8F8B-DF5D5CB6D147}" srcOrd="2" destOrd="0" presId="urn:microsoft.com/office/officeart/2005/8/layout/orgChart1"/>
    <dgm:cxn modelId="{4A83062F-A0B2-48EF-BA9C-204CA98A65DC}" type="presParOf" srcId="{E7089A80-2B39-40A9-AC90-BAE1F4E7F302}" destId="{00159CCF-6D14-4163-BE4C-8A0D4EEF39B0}" srcOrd="2" destOrd="0" presId="urn:microsoft.com/office/officeart/2005/8/layout/orgChart1"/>
    <dgm:cxn modelId="{6720511A-8935-4A6C-B293-E86CA8FA000C}" type="presParOf" srcId="{E7089A80-2B39-40A9-AC90-BAE1F4E7F302}" destId="{48DC2B08-7143-42E1-891E-A30F4EAEEABB}" srcOrd="3" destOrd="0" presId="urn:microsoft.com/office/officeart/2005/8/layout/orgChart1"/>
    <dgm:cxn modelId="{E7234F85-6687-43DF-89C7-29B92F16B5DA}" type="presParOf" srcId="{48DC2B08-7143-42E1-891E-A30F4EAEEABB}" destId="{318AE409-96C4-4DCC-83B6-ED5097D14EBF}" srcOrd="0" destOrd="0" presId="urn:microsoft.com/office/officeart/2005/8/layout/orgChart1"/>
    <dgm:cxn modelId="{3794906A-B259-4046-BAC3-F4EE4151E8B3}" type="presParOf" srcId="{318AE409-96C4-4DCC-83B6-ED5097D14EBF}" destId="{56ACA52D-BF53-406C-8DDA-C781DD0B7EA6}" srcOrd="0" destOrd="0" presId="urn:microsoft.com/office/officeart/2005/8/layout/orgChart1"/>
    <dgm:cxn modelId="{3F77222C-5F9D-4787-B5CF-63277C8F86B5}" type="presParOf" srcId="{318AE409-96C4-4DCC-83B6-ED5097D14EBF}" destId="{606BFC94-B0AD-4D0A-8E87-8FB6CF27E6FC}" srcOrd="1" destOrd="0" presId="urn:microsoft.com/office/officeart/2005/8/layout/orgChart1"/>
    <dgm:cxn modelId="{68850EA7-CEEF-400B-93AC-64236C3594D1}" type="presParOf" srcId="{48DC2B08-7143-42E1-891E-A30F4EAEEABB}" destId="{B08591C3-A51B-4AA4-A4E3-95B8211FEA22}" srcOrd="1" destOrd="0" presId="urn:microsoft.com/office/officeart/2005/8/layout/orgChart1"/>
    <dgm:cxn modelId="{A8243E98-48FB-4C3C-9B2F-759164463252}" type="presParOf" srcId="{48DC2B08-7143-42E1-891E-A30F4EAEEABB}" destId="{C39B21D4-1153-4782-BD7D-D77A96CA66E7}" srcOrd="2" destOrd="0" presId="urn:microsoft.com/office/officeart/2005/8/layout/orgChart1"/>
    <dgm:cxn modelId="{1F272E95-CB00-4C2E-BD8C-907E81BCC89F}" type="presParOf" srcId="{E7089A80-2B39-40A9-AC90-BAE1F4E7F302}" destId="{D7943E5E-822C-4372-B822-C864305DE608}" srcOrd="4" destOrd="0" presId="urn:microsoft.com/office/officeart/2005/8/layout/orgChart1"/>
    <dgm:cxn modelId="{79CC1CC6-512A-4A41-86D0-4A132A1283E6}" type="presParOf" srcId="{E7089A80-2B39-40A9-AC90-BAE1F4E7F302}" destId="{4DFC8D81-EC1B-49D4-8B71-FE166DE6F388}" srcOrd="5" destOrd="0" presId="urn:microsoft.com/office/officeart/2005/8/layout/orgChart1"/>
    <dgm:cxn modelId="{4C06BE34-C164-4A8F-9454-174BD6378750}" type="presParOf" srcId="{4DFC8D81-EC1B-49D4-8B71-FE166DE6F388}" destId="{A01629DA-F9A1-4756-B106-869619C8F1DA}" srcOrd="0" destOrd="0" presId="urn:microsoft.com/office/officeart/2005/8/layout/orgChart1"/>
    <dgm:cxn modelId="{1F19068B-FE08-48B3-80C8-E11314F6DB6E}" type="presParOf" srcId="{A01629DA-F9A1-4756-B106-869619C8F1DA}" destId="{1580FF6B-4EBB-446B-9B95-5267942FA1CC}" srcOrd="0" destOrd="0" presId="urn:microsoft.com/office/officeart/2005/8/layout/orgChart1"/>
    <dgm:cxn modelId="{D1FF6DF7-2CB2-4DEC-A0F1-6665A4DE7342}" type="presParOf" srcId="{A01629DA-F9A1-4756-B106-869619C8F1DA}" destId="{1CA40C00-ED83-4EDB-A531-6D2B68BA724B}" srcOrd="1" destOrd="0" presId="urn:microsoft.com/office/officeart/2005/8/layout/orgChart1"/>
    <dgm:cxn modelId="{BA24F9D4-0CCD-4608-8B70-D3D983E4ED01}" type="presParOf" srcId="{4DFC8D81-EC1B-49D4-8B71-FE166DE6F388}" destId="{1E60F6D9-4525-4472-9B26-6732DD8366A5}" srcOrd="1" destOrd="0" presId="urn:microsoft.com/office/officeart/2005/8/layout/orgChart1"/>
    <dgm:cxn modelId="{60EAEA2C-15D8-4799-879B-45DEDF841C99}" type="presParOf" srcId="{4DFC8D81-EC1B-49D4-8B71-FE166DE6F388}" destId="{775C470D-B2FE-4C0C-B174-E81108C46FC3}" srcOrd="2" destOrd="0" presId="urn:microsoft.com/office/officeart/2005/8/layout/orgChart1"/>
    <dgm:cxn modelId="{D52F22CC-46CC-4C3E-A537-8708920B41B3}" type="presParOf" srcId="{5502E025-B3F4-430C-82F4-F8BBAB223F97}" destId="{55AF5EED-F336-40F0-A391-3756BC095EB0}" srcOrd="2" destOrd="0" presId="urn:microsoft.com/office/officeart/2005/8/layout/orgChart1"/>
    <dgm:cxn modelId="{6658EFAA-4DAB-47CA-B52D-7244353C0B13}" type="presParOf" srcId="{1E448249-93BE-466D-814F-F88CBDBB8E46}" destId="{739C1C99-C086-4164-B98A-0EF710600CE9}" srcOrd="2" destOrd="0" presId="urn:microsoft.com/office/officeart/2005/8/layout/orgChart1"/>
    <dgm:cxn modelId="{8A9DE9AE-B49A-45F6-980C-7D9E8F6EBDB6}" type="presParOf" srcId="{1E448249-93BE-466D-814F-F88CBDBB8E46}" destId="{F93FAFCC-D874-46CA-9698-67F51ABBA11C}" srcOrd="3" destOrd="0" presId="urn:microsoft.com/office/officeart/2005/8/layout/orgChart1"/>
    <dgm:cxn modelId="{BA1010F6-3D2D-4614-8D1F-80390133E261}" type="presParOf" srcId="{F93FAFCC-D874-46CA-9698-67F51ABBA11C}" destId="{C33903E1-D8B2-4295-B984-1E009EEB5B1F}" srcOrd="0" destOrd="0" presId="urn:microsoft.com/office/officeart/2005/8/layout/orgChart1"/>
    <dgm:cxn modelId="{41510564-3849-4BFC-AA74-CA85819B0D60}" type="presParOf" srcId="{C33903E1-D8B2-4295-B984-1E009EEB5B1F}" destId="{C1466824-1380-47D2-AE8C-46E74D11B248}" srcOrd="0" destOrd="0" presId="urn:microsoft.com/office/officeart/2005/8/layout/orgChart1"/>
    <dgm:cxn modelId="{716367F9-D3E1-4753-814C-8DC7DD4F8213}" type="presParOf" srcId="{C33903E1-D8B2-4295-B984-1E009EEB5B1F}" destId="{E5E4A880-53FB-4DA1-9F04-71EE1A4BEE31}" srcOrd="1" destOrd="0" presId="urn:microsoft.com/office/officeart/2005/8/layout/orgChart1"/>
    <dgm:cxn modelId="{A31E7C0D-67EB-42EF-887F-91EEA47B408B}" type="presParOf" srcId="{F93FAFCC-D874-46CA-9698-67F51ABBA11C}" destId="{9BED6272-2853-4670-9EA7-68DC629668B9}" srcOrd="1" destOrd="0" presId="urn:microsoft.com/office/officeart/2005/8/layout/orgChart1"/>
    <dgm:cxn modelId="{066B2E81-4EAD-4366-A3F8-F29FBD2E3BAC}" type="presParOf" srcId="{F93FAFCC-D874-46CA-9698-67F51ABBA11C}" destId="{E812A856-4169-4440-9732-6506EF803819}" srcOrd="2" destOrd="0" presId="urn:microsoft.com/office/officeart/2005/8/layout/orgChart1"/>
    <dgm:cxn modelId="{D79A83AA-126C-4AF8-A6F6-B0BB6EA4E53B}" type="presParOf" srcId="{E484EBF8-4311-4EF4-8820-884B01978387}" destId="{64FF14C3-1621-4B9D-8C74-CDFCF5B04E2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FBCB79-24DC-40B5-BD21-EA90B2110E89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A3FE957-9078-4883-A6A1-B25D17924EC3}">
      <dgm:prSet phldrT="[Text]" custT="1"/>
      <dgm:spPr>
        <a:solidFill>
          <a:srgbClr val="00855A"/>
        </a:solidFill>
        <a:ln>
          <a:solidFill>
            <a:srgbClr val="00855A"/>
          </a:solidFill>
        </a:ln>
      </dgm:spPr>
      <dgm:t>
        <a:bodyPr/>
        <a:lstStyle/>
        <a:p>
          <a:r>
            <a:rPr lang="de-DE" sz="1200" b="1" dirty="0">
              <a:latin typeface="Arial" panose="020B0604020202020204" pitchFamily="34" charset="0"/>
              <a:cs typeface="Arial" panose="020B0604020202020204" pitchFamily="34" charset="0"/>
            </a:rPr>
            <a:t>eigenes Archiv</a:t>
          </a:r>
        </a:p>
      </dgm:t>
    </dgm:pt>
    <dgm:pt modelId="{0570846F-F9ED-4430-B86C-C0DC6ED8473F}" type="parTrans" cxnId="{883C9E66-27D1-4D4B-A8D8-3182F67B81A3}">
      <dgm:prSet/>
      <dgm:spPr>
        <a:ln>
          <a:solidFill>
            <a:srgbClr val="00855A"/>
          </a:solidFill>
        </a:ln>
      </dgm:spPr>
      <dgm:t>
        <a:bodyPr/>
        <a:lstStyle/>
        <a:p>
          <a:endParaRPr lang="de-DE"/>
        </a:p>
      </dgm:t>
    </dgm:pt>
    <dgm:pt modelId="{8A05AD18-BD11-411D-96F9-E28DA9E46F30}" type="sibTrans" cxnId="{883C9E66-27D1-4D4B-A8D8-3182F67B81A3}">
      <dgm:prSet/>
      <dgm:spPr/>
      <dgm:t>
        <a:bodyPr/>
        <a:lstStyle/>
        <a:p>
          <a:endParaRPr lang="de-DE"/>
        </a:p>
      </dgm:t>
    </dgm:pt>
    <dgm:pt modelId="{59A5ADCD-5EBA-4E7E-997B-5799233E0B69}">
      <dgm:prSet phldrT="[Text]" custT="1"/>
      <dgm:spPr>
        <a:solidFill>
          <a:srgbClr val="00855A"/>
        </a:solidFill>
        <a:ln>
          <a:solidFill>
            <a:srgbClr val="00855A"/>
          </a:solidFill>
        </a:ln>
      </dgm:spPr>
      <dgm:t>
        <a:bodyPr/>
        <a:lstStyle/>
        <a:p>
          <a:r>
            <a:rPr lang="de-DE" sz="1200" b="1" dirty="0">
              <a:latin typeface="Arial" panose="020B0604020202020204" pitchFamily="34" charset="0"/>
              <a:cs typeface="Arial" panose="020B0604020202020204" pitchFamily="34" charset="0"/>
            </a:rPr>
            <a:t>Gemeinsame Unterhaltung</a:t>
          </a:r>
        </a:p>
      </dgm:t>
    </dgm:pt>
    <dgm:pt modelId="{7485491C-9A50-47A4-A646-BF9D043A121C}" type="parTrans" cxnId="{972C6E9F-A20B-41E5-89C4-D5DAF19F931B}">
      <dgm:prSet/>
      <dgm:spPr>
        <a:ln>
          <a:solidFill>
            <a:srgbClr val="00855A"/>
          </a:solidFill>
        </a:ln>
      </dgm:spPr>
      <dgm:t>
        <a:bodyPr/>
        <a:lstStyle/>
        <a:p>
          <a:endParaRPr lang="de-DE"/>
        </a:p>
      </dgm:t>
    </dgm:pt>
    <dgm:pt modelId="{B38FB5E3-1962-4FC2-B93A-252D77DBA151}" type="sibTrans" cxnId="{972C6E9F-A20B-41E5-89C4-D5DAF19F931B}">
      <dgm:prSet/>
      <dgm:spPr/>
      <dgm:t>
        <a:bodyPr/>
        <a:lstStyle/>
        <a:p>
          <a:endParaRPr lang="de-DE"/>
        </a:p>
      </dgm:t>
    </dgm:pt>
    <dgm:pt modelId="{8C49A544-9157-4084-B5C4-0C5FB1181455}">
      <dgm:prSet phldrT="[Text]" custT="1"/>
      <dgm:spPr/>
      <dgm:t>
        <a:bodyPr/>
        <a:lstStyle/>
        <a:p>
          <a:pPr>
            <a:lnSpc>
              <a:spcPct val="90000"/>
            </a:lnSpc>
            <a:buClr>
              <a:srgbClr val="00855A"/>
            </a:buClr>
          </a:pPr>
          <a:r>
            <a:rPr lang="de-DE" sz="1600" dirty="0">
              <a:latin typeface="Arial" panose="020B0604020202020204" pitchFamily="34" charset="0"/>
              <a:cs typeface="Arial" panose="020B0604020202020204" pitchFamily="34" charset="0"/>
            </a:rPr>
            <a:t>Muster-Zweckvereinbarung  vom SLKT/SSG</a:t>
          </a:r>
        </a:p>
      </dgm:t>
    </dgm:pt>
    <dgm:pt modelId="{C402BE46-2C5B-46D0-9F40-86B71AD23B1D}" type="parTrans" cxnId="{62B4FDA7-56D5-4AC4-AD32-975B4305CDEC}">
      <dgm:prSet/>
      <dgm:spPr/>
      <dgm:t>
        <a:bodyPr/>
        <a:lstStyle/>
        <a:p>
          <a:endParaRPr lang="de-DE"/>
        </a:p>
      </dgm:t>
    </dgm:pt>
    <dgm:pt modelId="{21588E85-3B30-4E22-85C7-A201D0DF813C}" type="sibTrans" cxnId="{62B4FDA7-56D5-4AC4-AD32-975B4305CDEC}">
      <dgm:prSet/>
      <dgm:spPr/>
      <dgm:t>
        <a:bodyPr/>
        <a:lstStyle/>
        <a:p>
          <a:endParaRPr lang="de-DE"/>
        </a:p>
      </dgm:t>
    </dgm:pt>
    <dgm:pt modelId="{8A5CC253-967F-40AB-92FE-7531E2C129AD}">
      <dgm:prSet phldrT="[Text]" custT="1"/>
      <dgm:spPr>
        <a:solidFill>
          <a:srgbClr val="00855A"/>
        </a:solidFill>
        <a:ln>
          <a:solidFill>
            <a:srgbClr val="00855A"/>
          </a:solidFill>
        </a:ln>
      </dgm:spPr>
      <dgm:t>
        <a:bodyPr/>
        <a:lstStyle/>
        <a:p>
          <a:r>
            <a:rPr lang="de-DE" sz="1200" b="1" dirty="0">
              <a:latin typeface="Arial" panose="020B0604020202020204" pitchFamily="34" charset="0"/>
              <a:cs typeface="Arial" panose="020B0604020202020204" pitchFamily="34" charset="0"/>
            </a:rPr>
            <a:t>über Kreisarchiv</a:t>
          </a:r>
        </a:p>
      </dgm:t>
    </dgm:pt>
    <dgm:pt modelId="{20E3B310-55AC-4E1F-8350-718E7F86B8C2}" type="parTrans" cxnId="{22C54451-56A6-4223-926B-2AB7156BEEB8}">
      <dgm:prSet/>
      <dgm:spPr>
        <a:ln>
          <a:solidFill>
            <a:srgbClr val="00855A"/>
          </a:solidFill>
        </a:ln>
      </dgm:spPr>
      <dgm:t>
        <a:bodyPr/>
        <a:lstStyle/>
        <a:p>
          <a:endParaRPr lang="de-DE"/>
        </a:p>
      </dgm:t>
    </dgm:pt>
    <dgm:pt modelId="{AEEF9B3E-2EC8-4779-B4A9-5B5B3790637D}" type="sibTrans" cxnId="{22C54451-56A6-4223-926B-2AB7156BEEB8}">
      <dgm:prSet/>
      <dgm:spPr/>
      <dgm:t>
        <a:bodyPr/>
        <a:lstStyle/>
        <a:p>
          <a:endParaRPr lang="de-DE"/>
        </a:p>
      </dgm:t>
    </dgm:pt>
    <dgm:pt modelId="{5AC49DB1-95FD-46F9-8104-A652D66205C8}">
      <dgm:prSet phldrT="[Text]" custT="1"/>
      <dgm:spPr/>
      <dgm:t>
        <a:bodyPr/>
        <a:lstStyle/>
        <a:p>
          <a:pPr>
            <a:buClr>
              <a:srgbClr val="00855A"/>
            </a:buClr>
            <a:buFont typeface="Arial" panose="020B0604020202020204" pitchFamily="34" charset="0"/>
            <a:buChar char="•"/>
          </a:pPr>
          <a:r>
            <a:rPr lang="de-DE" sz="1600" dirty="0">
              <a:latin typeface="Arial" panose="020B0604020202020204" pitchFamily="34" charset="0"/>
              <a:cs typeface="Arial" panose="020B0604020202020204" pitchFamily="34" charset="0"/>
            </a:rPr>
            <a:t>Auffangfunktion</a:t>
          </a:r>
        </a:p>
      </dgm:t>
    </dgm:pt>
    <dgm:pt modelId="{BCCD8CEF-79C8-47FA-8558-0B9121815B79}" type="parTrans" cxnId="{53374C5C-10FA-4AD1-9D4B-D2FB6227B525}">
      <dgm:prSet/>
      <dgm:spPr/>
      <dgm:t>
        <a:bodyPr/>
        <a:lstStyle/>
        <a:p>
          <a:endParaRPr lang="de-DE"/>
        </a:p>
      </dgm:t>
    </dgm:pt>
    <dgm:pt modelId="{647580C7-D6EC-4EB4-BB4D-BCDF6913BB0D}" type="sibTrans" cxnId="{53374C5C-10FA-4AD1-9D4B-D2FB6227B525}">
      <dgm:prSet/>
      <dgm:spPr/>
      <dgm:t>
        <a:bodyPr/>
        <a:lstStyle/>
        <a:p>
          <a:endParaRPr lang="de-DE"/>
        </a:p>
      </dgm:t>
    </dgm:pt>
    <dgm:pt modelId="{A7442C6D-BE44-427F-B7BB-EF9321B155B3}">
      <dgm:prSet phldrT="[Text]" custT="1"/>
      <dgm:spPr/>
      <dgm:t>
        <a:bodyPr/>
        <a:lstStyle/>
        <a:p>
          <a:pPr>
            <a:lnSpc>
              <a:spcPct val="90000"/>
            </a:lnSpc>
            <a:buClr>
              <a:srgbClr val="00855A"/>
            </a:buClr>
          </a:pPr>
          <a:r>
            <a:rPr lang="de-DE" sz="1600" dirty="0">
              <a:latin typeface="Arial" panose="020B0604020202020204" pitchFamily="34" charset="0"/>
              <a:cs typeface="Arial" panose="020B0604020202020204" pitchFamily="34" charset="0"/>
            </a:rPr>
            <a:t>nach fachlichen Anforderungen</a:t>
          </a:r>
        </a:p>
      </dgm:t>
    </dgm:pt>
    <dgm:pt modelId="{E60C0AD8-3E45-42EA-8B38-E24D3628DEFB}" type="sibTrans" cxnId="{8709B81F-79FB-46F2-8DC2-A18D8E0744EB}">
      <dgm:prSet/>
      <dgm:spPr/>
      <dgm:t>
        <a:bodyPr/>
        <a:lstStyle/>
        <a:p>
          <a:endParaRPr lang="de-DE"/>
        </a:p>
      </dgm:t>
    </dgm:pt>
    <dgm:pt modelId="{F39CCAC9-6034-42D0-B594-6D9C21258A53}" type="parTrans" cxnId="{8709B81F-79FB-46F2-8DC2-A18D8E0744EB}">
      <dgm:prSet/>
      <dgm:spPr/>
      <dgm:t>
        <a:bodyPr/>
        <a:lstStyle/>
        <a:p>
          <a:endParaRPr lang="de-DE"/>
        </a:p>
      </dgm:t>
    </dgm:pt>
    <dgm:pt modelId="{0FE61FE5-7FD9-4B77-8ED3-EEBC4465B572}">
      <dgm:prSet phldrT="[Text]" custT="1"/>
      <dgm:spPr/>
      <dgm:t>
        <a:bodyPr/>
        <a:lstStyle/>
        <a:p>
          <a:pPr>
            <a:lnSpc>
              <a:spcPct val="90000"/>
            </a:lnSpc>
            <a:buClr>
              <a:srgbClr val="00855A"/>
            </a:buClr>
          </a:pPr>
          <a:r>
            <a:rPr lang="de-DE" sz="1600" dirty="0">
              <a:latin typeface="Arial" panose="020B0604020202020204" pitchFamily="34" charset="0"/>
              <a:cs typeface="Arial" panose="020B0604020202020204" pitchFamily="34" charset="0"/>
            </a:rPr>
            <a:t>Fachpersonal</a:t>
          </a:r>
        </a:p>
      </dgm:t>
    </dgm:pt>
    <dgm:pt modelId="{5EFF9845-8F55-4C01-90F0-E6840A8DF444}" type="sibTrans" cxnId="{30174D8D-8754-4BE7-85F6-BEAF047D8F54}">
      <dgm:prSet/>
      <dgm:spPr/>
      <dgm:t>
        <a:bodyPr/>
        <a:lstStyle/>
        <a:p>
          <a:endParaRPr lang="de-DE"/>
        </a:p>
      </dgm:t>
    </dgm:pt>
    <dgm:pt modelId="{EC77F4CF-0AA5-44BA-974D-0F5D514FD470}" type="parTrans" cxnId="{30174D8D-8754-4BE7-85F6-BEAF047D8F54}">
      <dgm:prSet/>
      <dgm:spPr/>
      <dgm:t>
        <a:bodyPr/>
        <a:lstStyle/>
        <a:p>
          <a:endParaRPr lang="de-DE"/>
        </a:p>
      </dgm:t>
    </dgm:pt>
    <dgm:pt modelId="{DFC422EE-7FC5-4B7C-BF35-F562D425EA6D}">
      <dgm:prSet phldrT="[Text]" custT="1"/>
      <dgm:spPr/>
      <dgm:t>
        <a:bodyPr/>
        <a:lstStyle/>
        <a:p>
          <a:pPr>
            <a:lnSpc>
              <a:spcPct val="90000"/>
            </a:lnSpc>
            <a:buClr>
              <a:srgbClr val="00855A"/>
            </a:buClr>
          </a:pPr>
          <a:r>
            <a:rPr lang="de-DE" sz="1600" dirty="0">
              <a:latin typeface="Arial" panose="020B0604020202020204" pitchFamily="34" charset="0"/>
              <a:cs typeface="Arial" panose="020B0604020202020204" pitchFamily="34" charset="0"/>
            </a:rPr>
            <a:t>Ressourcen</a:t>
          </a:r>
        </a:p>
      </dgm:t>
    </dgm:pt>
    <dgm:pt modelId="{1DAC60F4-E6ED-4C55-9CB3-E929CD49B8B0}" type="parTrans" cxnId="{DA4B0400-3EE6-4577-912F-C4F11CC7895E}">
      <dgm:prSet/>
      <dgm:spPr/>
      <dgm:t>
        <a:bodyPr/>
        <a:lstStyle/>
        <a:p>
          <a:endParaRPr lang="de-DE"/>
        </a:p>
      </dgm:t>
    </dgm:pt>
    <dgm:pt modelId="{760B24C7-FF3E-4BCD-AB0B-AFDAE7A309C1}" type="sibTrans" cxnId="{DA4B0400-3EE6-4577-912F-C4F11CC7895E}">
      <dgm:prSet/>
      <dgm:spPr/>
      <dgm:t>
        <a:bodyPr/>
        <a:lstStyle/>
        <a:p>
          <a:endParaRPr lang="de-DE"/>
        </a:p>
      </dgm:t>
    </dgm:pt>
    <dgm:pt modelId="{62BC4C95-4621-48E6-9E2F-EFFA6A422162}">
      <dgm:prSet phldrT="[Text]" custT="1"/>
      <dgm:spPr/>
      <dgm:t>
        <a:bodyPr/>
        <a:lstStyle/>
        <a:p>
          <a:pPr>
            <a:lnSpc>
              <a:spcPct val="90000"/>
            </a:lnSpc>
            <a:buClr>
              <a:srgbClr val="00855A"/>
            </a:buClr>
          </a:pPr>
          <a:r>
            <a:rPr lang="de-DE" sz="1600" dirty="0">
              <a:latin typeface="Arial" panose="020B0604020202020204" pitchFamily="34" charset="0"/>
              <a:cs typeface="Arial" panose="020B0604020202020204" pitchFamily="34" charset="0"/>
            </a:rPr>
            <a:t>Archivsatzung</a:t>
          </a:r>
        </a:p>
      </dgm:t>
    </dgm:pt>
    <dgm:pt modelId="{D01C8657-677E-42DF-8CD7-6DBFFFA0853D}" type="parTrans" cxnId="{63CDBA84-E955-4419-9DDC-9F984672B967}">
      <dgm:prSet/>
      <dgm:spPr/>
      <dgm:t>
        <a:bodyPr/>
        <a:lstStyle/>
        <a:p>
          <a:endParaRPr lang="de-DE"/>
        </a:p>
      </dgm:t>
    </dgm:pt>
    <dgm:pt modelId="{30E32E0E-E9A7-4772-8415-0E2ED1CA56D4}" type="sibTrans" cxnId="{63CDBA84-E955-4419-9DDC-9F984672B967}">
      <dgm:prSet/>
      <dgm:spPr/>
      <dgm:t>
        <a:bodyPr/>
        <a:lstStyle/>
        <a:p>
          <a:endParaRPr lang="de-DE"/>
        </a:p>
      </dgm:t>
    </dgm:pt>
    <dgm:pt modelId="{1E5CF7D1-9A99-48E3-9086-C1BE302135FF}">
      <dgm:prSet phldrT="[Text]" custT="1"/>
      <dgm:spPr/>
      <dgm:t>
        <a:bodyPr/>
        <a:lstStyle/>
        <a:p>
          <a:pPr>
            <a:lnSpc>
              <a:spcPct val="90000"/>
            </a:lnSpc>
            <a:buClr>
              <a:srgbClr val="00855A"/>
            </a:buClr>
          </a:pPr>
          <a:r>
            <a:rPr lang="de-DE" sz="1600" dirty="0">
              <a:latin typeface="Arial" panose="020B0604020202020204" pitchFamily="34" charset="0"/>
              <a:cs typeface="Arial" panose="020B0604020202020204" pitchFamily="34" charset="0"/>
            </a:rPr>
            <a:t>zw. LRA – SV/GV</a:t>
          </a:r>
        </a:p>
      </dgm:t>
    </dgm:pt>
    <dgm:pt modelId="{C8893466-6743-4B3F-8E30-70D4B07B1A9B}" type="parTrans" cxnId="{8BECB0E3-90DC-4863-931F-4C5A59E693A7}">
      <dgm:prSet/>
      <dgm:spPr/>
      <dgm:t>
        <a:bodyPr/>
        <a:lstStyle/>
        <a:p>
          <a:endParaRPr lang="de-DE"/>
        </a:p>
      </dgm:t>
    </dgm:pt>
    <dgm:pt modelId="{E5EF6970-424B-4303-A16D-CE944EFB5DD5}" type="sibTrans" cxnId="{8BECB0E3-90DC-4863-931F-4C5A59E693A7}">
      <dgm:prSet/>
      <dgm:spPr/>
      <dgm:t>
        <a:bodyPr/>
        <a:lstStyle/>
        <a:p>
          <a:endParaRPr lang="de-DE"/>
        </a:p>
      </dgm:t>
    </dgm:pt>
    <dgm:pt modelId="{44BFB4B6-3F9B-4AC1-8B6F-484AB3C69232}">
      <dgm:prSet phldrT="[Text]" custT="1"/>
      <dgm:spPr/>
      <dgm:t>
        <a:bodyPr/>
        <a:lstStyle/>
        <a:p>
          <a:pPr>
            <a:lnSpc>
              <a:spcPct val="90000"/>
            </a:lnSpc>
            <a:buClr>
              <a:srgbClr val="00855A"/>
            </a:buClr>
          </a:pPr>
          <a:r>
            <a:rPr lang="de-DE" sz="1600" dirty="0">
              <a:latin typeface="Arial" panose="020B0604020202020204" pitchFamily="34" charset="0"/>
              <a:cs typeface="Arial" panose="020B0604020202020204" pitchFamily="34" charset="0"/>
            </a:rPr>
            <a:t>zw. SV/GV – SV/GV</a:t>
          </a:r>
        </a:p>
      </dgm:t>
    </dgm:pt>
    <dgm:pt modelId="{F9EEAF57-DA92-436E-8096-39ECF1AB3B49}" type="parTrans" cxnId="{14A778A6-3D6B-4B5A-A3FD-5B26E75373FE}">
      <dgm:prSet/>
      <dgm:spPr/>
      <dgm:t>
        <a:bodyPr/>
        <a:lstStyle/>
        <a:p>
          <a:endParaRPr lang="de-DE"/>
        </a:p>
      </dgm:t>
    </dgm:pt>
    <dgm:pt modelId="{BDBEEBF8-DCF4-4437-B95B-F8E1821EEAA8}" type="sibTrans" cxnId="{14A778A6-3D6B-4B5A-A3FD-5B26E75373FE}">
      <dgm:prSet/>
      <dgm:spPr/>
      <dgm:t>
        <a:bodyPr/>
        <a:lstStyle/>
        <a:p>
          <a:endParaRPr lang="de-DE"/>
        </a:p>
      </dgm:t>
    </dgm:pt>
    <dgm:pt modelId="{A8ED5B9E-2719-495E-965E-95E769520C8A}" type="pres">
      <dgm:prSet presAssocID="{92FBCB79-24DC-40B5-BD21-EA90B2110E89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2D05547-516C-4DA0-B86A-E4BB21A49365}" type="pres">
      <dgm:prSet presAssocID="{92FBCB79-24DC-40B5-BD21-EA90B2110E89}" presName="cycle" presStyleCnt="0"/>
      <dgm:spPr/>
    </dgm:pt>
    <dgm:pt modelId="{99856AD8-9C89-4706-B8F3-E550D5F66BE4}" type="pres">
      <dgm:prSet presAssocID="{92FBCB79-24DC-40B5-BD21-EA90B2110E89}" presName="centerShape" presStyleCnt="0"/>
      <dgm:spPr/>
    </dgm:pt>
    <dgm:pt modelId="{AFFF35C9-690A-4F87-82FB-1510EEF3E84D}" type="pres">
      <dgm:prSet presAssocID="{92FBCB79-24DC-40B5-BD21-EA90B2110E89}" presName="connSite" presStyleLbl="node1" presStyleIdx="0" presStyleCnt="4"/>
      <dgm:spPr/>
    </dgm:pt>
    <dgm:pt modelId="{CADB76FF-70F3-4DB7-9D5C-E5B2A5DD7CAA}" type="pres">
      <dgm:prSet presAssocID="{92FBCB79-24DC-40B5-BD21-EA90B2110E89}" presName="visible" presStyleLbl="node1" presStyleIdx="0" presStyleCnt="4" custScaleX="101984" custScaleY="100500" custLinFactNeighborX="2023" custLinFactNeighborY="5125"/>
      <dgm:spPr>
        <a:blipFill rotWithShape="1">
          <a:blip xmlns:r="http://schemas.openxmlformats.org/officeDocument/2006/relationships" r:embed="rId1"/>
          <a:srcRect/>
          <a:stretch>
            <a:fillRect t="-1000" b="-1000"/>
          </a:stretch>
        </a:blipFill>
        <a:ln w="57150">
          <a:solidFill>
            <a:srgbClr val="00855A"/>
          </a:solidFill>
        </a:ln>
      </dgm:spPr>
    </dgm:pt>
    <dgm:pt modelId="{320DCCDF-13D8-44A6-A074-8BBC7C15AE11}" type="pres">
      <dgm:prSet presAssocID="{0570846F-F9ED-4430-B86C-C0DC6ED8473F}" presName="Name25" presStyleLbl="parChTrans1D1" presStyleIdx="0" presStyleCnt="3"/>
      <dgm:spPr/>
      <dgm:t>
        <a:bodyPr/>
        <a:lstStyle/>
        <a:p>
          <a:endParaRPr lang="de-DE"/>
        </a:p>
      </dgm:t>
    </dgm:pt>
    <dgm:pt modelId="{F2A81DD2-2261-4BE4-AE5F-7FCDCC3AB7FA}" type="pres">
      <dgm:prSet presAssocID="{CA3FE957-9078-4883-A6A1-B25D17924EC3}" presName="node" presStyleCnt="0"/>
      <dgm:spPr/>
    </dgm:pt>
    <dgm:pt modelId="{459A4807-8606-4049-827E-16F0BA83EF17}" type="pres">
      <dgm:prSet presAssocID="{CA3FE957-9078-4883-A6A1-B25D17924EC3}" presName="parentNode" presStyleLbl="node1" presStyleIdx="1" presStyleCnt="4" custScaleX="100761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07919BD-1C6F-4DA6-A1E5-2B1AE0394407}" type="pres">
      <dgm:prSet presAssocID="{CA3FE957-9078-4883-A6A1-B25D17924EC3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340B387-F236-4EA1-8DD0-29F0484B7725}" type="pres">
      <dgm:prSet presAssocID="{7485491C-9A50-47A4-A646-BF9D043A121C}" presName="Name25" presStyleLbl="parChTrans1D1" presStyleIdx="1" presStyleCnt="3"/>
      <dgm:spPr/>
      <dgm:t>
        <a:bodyPr/>
        <a:lstStyle/>
        <a:p>
          <a:endParaRPr lang="de-DE"/>
        </a:p>
      </dgm:t>
    </dgm:pt>
    <dgm:pt modelId="{3B45215B-69BB-4738-8538-A0C384B15106}" type="pres">
      <dgm:prSet presAssocID="{59A5ADCD-5EBA-4E7E-997B-5799233E0B69}" presName="node" presStyleCnt="0"/>
      <dgm:spPr/>
    </dgm:pt>
    <dgm:pt modelId="{D23B7501-E94B-4DF0-AAD8-176F680D5D79}" type="pres">
      <dgm:prSet presAssocID="{59A5ADCD-5EBA-4E7E-997B-5799233E0B69}" presName="parentNode" presStyleLbl="node1" presStyleIdx="2" presStyleCnt="4" custAng="0" custScaleX="10365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3AA272C-DC8F-4B72-A325-6660B0C29F1A}" type="pres">
      <dgm:prSet presAssocID="{59A5ADCD-5EBA-4E7E-997B-5799233E0B69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F877EDE-5DAC-4FB9-8F48-CD8D58C26C31}" type="pres">
      <dgm:prSet presAssocID="{20E3B310-55AC-4E1F-8350-718E7F86B8C2}" presName="Name25" presStyleLbl="parChTrans1D1" presStyleIdx="2" presStyleCnt="3"/>
      <dgm:spPr/>
      <dgm:t>
        <a:bodyPr/>
        <a:lstStyle/>
        <a:p>
          <a:endParaRPr lang="de-DE"/>
        </a:p>
      </dgm:t>
    </dgm:pt>
    <dgm:pt modelId="{834B01E9-DC05-4758-A746-99CF591665F7}" type="pres">
      <dgm:prSet presAssocID="{8A5CC253-967F-40AB-92FE-7531E2C129AD}" presName="node" presStyleCnt="0"/>
      <dgm:spPr/>
    </dgm:pt>
    <dgm:pt modelId="{37C5D645-7778-46D5-9FB0-9FBC0FE4A41D}" type="pres">
      <dgm:prSet presAssocID="{8A5CC253-967F-40AB-92FE-7531E2C129AD}" presName="parentNode" presStyleLbl="node1" presStyleIdx="3" presStyleCnt="4" custScaleX="10466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9CD8F4D-A44F-45ED-9F19-AD48492D2692}" type="pres">
      <dgm:prSet presAssocID="{8A5CC253-967F-40AB-92FE-7531E2C129AD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F7B126E4-01A3-4665-B3FC-715C8AF53E51}" type="presOf" srcId="{92FBCB79-24DC-40B5-BD21-EA90B2110E89}" destId="{A8ED5B9E-2719-495E-965E-95E769520C8A}" srcOrd="0" destOrd="0" presId="urn:microsoft.com/office/officeart/2005/8/layout/radial2"/>
    <dgm:cxn modelId="{63CDBA84-E955-4419-9DDC-9F984672B967}" srcId="{CA3FE957-9078-4883-A6A1-B25D17924EC3}" destId="{62BC4C95-4621-48E6-9E2F-EFFA6A422162}" srcOrd="3" destOrd="0" parTransId="{D01C8657-677E-42DF-8CD7-6DBFFFA0853D}" sibTransId="{30E32E0E-E9A7-4772-8415-0E2ED1CA56D4}"/>
    <dgm:cxn modelId="{14A778A6-3D6B-4B5A-A3FD-5B26E75373FE}" srcId="{59A5ADCD-5EBA-4E7E-997B-5799233E0B69}" destId="{44BFB4B6-3F9B-4AC1-8B6F-484AB3C69232}" srcOrd="2" destOrd="0" parTransId="{F9EEAF57-DA92-436E-8096-39ECF1AB3B49}" sibTransId="{BDBEEBF8-DCF4-4437-B95B-F8E1821EEAA8}"/>
    <dgm:cxn modelId="{16206D90-873A-4878-B893-F77221380581}" type="presOf" srcId="{20E3B310-55AC-4E1F-8350-718E7F86B8C2}" destId="{7F877EDE-5DAC-4FB9-8F48-CD8D58C26C31}" srcOrd="0" destOrd="0" presId="urn:microsoft.com/office/officeart/2005/8/layout/radial2"/>
    <dgm:cxn modelId="{8BECB0E3-90DC-4863-931F-4C5A59E693A7}" srcId="{59A5ADCD-5EBA-4E7E-997B-5799233E0B69}" destId="{1E5CF7D1-9A99-48E3-9086-C1BE302135FF}" srcOrd="1" destOrd="0" parTransId="{C8893466-6743-4B3F-8E30-70D4B07B1A9B}" sibTransId="{E5EF6970-424B-4303-A16D-CE944EFB5DD5}"/>
    <dgm:cxn modelId="{44D4198E-07F0-4C13-8E93-0C3347A2F0AF}" type="presOf" srcId="{8A5CC253-967F-40AB-92FE-7531E2C129AD}" destId="{37C5D645-7778-46D5-9FB0-9FBC0FE4A41D}" srcOrd="0" destOrd="0" presId="urn:microsoft.com/office/officeart/2005/8/layout/radial2"/>
    <dgm:cxn modelId="{DA4B0400-3EE6-4577-912F-C4F11CC7895E}" srcId="{CA3FE957-9078-4883-A6A1-B25D17924EC3}" destId="{DFC422EE-7FC5-4B7C-BF35-F562D425EA6D}" srcOrd="2" destOrd="0" parTransId="{1DAC60F4-E6ED-4C55-9CB3-E929CD49B8B0}" sibTransId="{760B24C7-FF3E-4BCD-AB0B-AFDAE7A309C1}"/>
    <dgm:cxn modelId="{E1FCDAA4-A035-410C-B3C5-E233AB82AEDA}" type="presOf" srcId="{44BFB4B6-3F9B-4AC1-8B6F-484AB3C69232}" destId="{F3AA272C-DC8F-4B72-A325-6660B0C29F1A}" srcOrd="0" destOrd="2" presId="urn:microsoft.com/office/officeart/2005/8/layout/radial2"/>
    <dgm:cxn modelId="{53374C5C-10FA-4AD1-9D4B-D2FB6227B525}" srcId="{8A5CC253-967F-40AB-92FE-7531E2C129AD}" destId="{5AC49DB1-95FD-46F9-8104-A652D66205C8}" srcOrd="0" destOrd="0" parTransId="{BCCD8CEF-79C8-47FA-8558-0B9121815B79}" sibTransId="{647580C7-D6EC-4EB4-BB4D-BCDF6913BB0D}"/>
    <dgm:cxn modelId="{3A194A8A-A91C-4A83-A277-87362C530067}" type="presOf" srcId="{0FE61FE5-7FD9-4B77-8ED3-EEBC4465B572}" destId="{E07919BD-1C6F-4DA6-A1E5-2B1AE0394407}" srcOrd="0" destOrd="1" presId="urn:microsoft.com/office/officeart/2005/8/layout/radial2"/>
    <dgm:cxn modelId="{883C9E66-27D1-4D4B-A8D8-3182F67B81A3}" srcId="{92FBCB79-24DC-40B5-BD21-EA90B2110E89}" destId="{CA3FE957-9078-4883-A6A1-B25D17924EC3}" srcOrd="0" destOrd="0" parTransId="{0570846F-F9ED-4430-B86C-C0DC6ED8473F}" sibTransId="{8A05AD18-BD11-411D-96F9-E28DA9E46F30}"/>
    <dgm:cxn modelId="{588DBB0D-F458-42BF-B19A-7A028BE3E8FD}" type="presOf" srcId="{1E5CF7D1-9A99-48E3-9086-C1BE302135FF}" destId="{F3AA272C-DC8F-4B72-A325-6660B0C29F1A}" srcOrd="0" destOrd="1" presId="urn:microsoft.com/office/officeart/2005/8/layout/radial2"/>
    <dgm:cxn modelId="{3A1C8AAB-D2A8-45AE-BD47-29E840A4DED7}" type="presOf" srcId="{CA3FE957-9078-4883-A6A1-B25D17924EC3}" destId="{459A4807-8606-4049-827E-16F0BA83EF17}" srcOrd="0" destOrd="0" presId="urn:microsoft.com/office/officeart/2005/8/layout/radial2"/>
    <dgm:cxn modelId="{7CC8E721-5AFC-4F92-96FD-FD16165A5BC9}" type="presOf" srcId="{A7442C6D-BE44-427F-B7BB-EF9321B155B3}" destId="{E07919BD-1C6F-4DA6-A1E5-2B1AE0394407}" srcOrd="0" destOrd="0" presId="urn:microsoft.com/office/officeart/2005/8/layout/radial2"/>
    <dgm:cxn modelId="{972C6E9F-A20B-41E5-89C4-D5DAF19F931B}" srcId="{92FBCB79-24DC-40B5-BD21-EA90B2110E89}" destId="{59A5ADCD-5EBA-4E7E-997B-5799233E0B69}" srcOrd="1" destOrd="0" parTransId="{7485491C-9A50-47A4-A646-BF9D043A121C}" sibTransId="{B38FB5E3-1962-4FC2-B93A-252D77DBA151}"/>
    <dgm:cxn modelId="{62B4FDA7-56D5-4AC4-AD32-975B4305CDEC}" srcId="{59A5ADCD-5EBA-4E7E-997B-5799233E0B69}" destId="{8C49A544-9157-4084-B5C4-0C5FB1181455}" srcOrd="0" destOrd="0" parTransId="{C402BE46-2C5B-46D0-9F40-86B71AD23B1D}" sibTransId="{21588E85-3B30-4E22-85C7-A201D0DF813C}"/>
    <dgm:cxn modelId="{8C1572AD-7276-4A8D-B387-17C33ED29E09}" type="presOf" srcId="{7485491C-9A50-47A4-A646-BF9D043A121C}" destId="{D340B387-F236-4EA1-8DD0-29F0484B7725}" srcOrd="0" destOrd="0" presId="urn:microsoft.com/office/officeart/2005/8/layout/radial2"/>
    <dgm:cxn modelId="{22C54451-56A6-4223-926B-2AB7156BEEB8}" srcId="{92FBCB79-24DC-40B5-BD21-EA90B2110E89}" destId="{8A5CC253-967F-40AB-92FE-7531E2C129AD}" srcOrd="2" destOrd="0" parTransId="{20E3B310-55AC-4E1F-8350-718E7F86B8C2}" sibTransId="{AEEF9B3E-2EC8-4779-B4A9-5B5B3790637D}"/>
    <dgm:cxn modelId="{1F77FC87-EFA3-49FE-8D9A-837B8CECB715}" type="presOf" srcId="{DFC422EE-7FC5-4B7C-BF35-F562D425EA6D}" destId="{E07919BD-1C6F-4DA6-A1E5-2B1AE0394407}" srcOrd="0" destOrd="2" presId="urn:microsoft.com/office/officeart/2005/8/layout/radial2"/>
    <dgm:cxn modelId="{FAB00B11-3C98-4C55-ABE5-B13B7737EFDF}" type="presOf" srcId="{5AC49DB1-95FD-46F9-8104-A652D66205C8}" destId="{99CD8F4D-A44F-45ED-9F19-AD48492D2692}" srcOrd="0" destOrd="0" presId="urn:microsoft.com/office/officeart/2005/8/layout/radial2"/>
    <dgm:cxn modelId="{34C84A63-6300-47A2-A705-655ADFB31C5B}" type="presOf" srcId="{59A5ADCD-5EBA-4E7E-997B-5799233E0B69}" destId="{D23B7501-E94B-4DF0-AAD8-176F680D5D79}" srcOrd="0" destOrd="0" presId="urn:microsoft.com/office/officeart/2005/8/layout/radial2"/>
    <dgm:cxn modelId="{7F1D4D39-4402-44A3-8812-F4DBEBA78857}" type="presOf" srcId="{0570846F-F9ED-4430-B86C-C0DC6ED8473F}" destId="{320DCCDF-13D8-44A6-A074-8BBC7C15AE11}" srcOrd="0" destOrd="0" presId="urn:microsoft.com/office/officeart/2005/8/layout/radial2"/>
    <dgm:cxn modelId="{9A20156C-6C43-4E76-9FEF-0ABBBF57DC44}" type="presOf" srcId="{62BC4C95-4621-48E6-9E2F-EFFA6A422162}" destId="{E07919BD-1C6F-4DA6-A1E5-2B1AE0394407}" srcOrd="0" destOrd="3" presId="urn:microsoft.com/office/officeart/2005/8/layout/radial2"/>
    <dgm:cxn modelId="{4AC12089-E852-46ED-B8A0-A7D70293A8B1}" type="presOf" srcId="{8C49A544-9157-4084-B5C4-0C5FB1181455}" destId="{F3AA272C-DC8F-4B72-A325-6660B0C29F1A}" srcOrd="0" destOrd="0" presId="urn:microsoft.com/office/officeart/2005/8/layout/radial2"/>
    <dgm:cxn modelId="{8709B81F-79FB-46F2-8DC2-A18D8E0744EB}" srcId="{CA3FE957-9078-4883-A6A1-B25D17924EC3}" destId="{A7442C6D-BE44-427F-B7BB-EF9321B155B3}" srcOrd="0" destOrd="0" parTransId="{F39CCAC9-6034-42D0-B594-6D9C21258A53}" sibTransId="{E60C0AD8-3E45-42EA-8B38-E24D3628DEFB}"/>
    <dgm:cxn modelId="{30174D8D-8754-4BE7-85F6-BEAF047D8F54}" srcId="{CA3FE957-9078-4883-A6A1-B25D17924EC3}" destId="{0FE61FE5-7FD9-4B77-8ED3-EEBC4465B572}" srcOrd="1" destOrd="0" parTransId="{EC77F4CF-0AA5-44BA-974D-0F5D514FD470}" sibTransId="{5EFF9845-8F55-4C01-90F0-E6840A8DF444}"/>
    <dgm:cxn modelId="{3012A037-0B4B-496F-BF8E-F183FE9F1788}" type="presParOf" srcId="{A8ED5B9E-2719-495E-965E-95E769520C8A}" destId="{82D05547-516C-4DA0-B86A-E4BB21A49365}" srcOrd="0" destOrd="0" presId="urn:microsoft.com/office/officeart/2005/8/layout/radial2"/>
    <dgm:cxn modelId="{DED7D534-2149-47CF-8A39-D9535C6DC010}" type="presParOf" srcId="{82D05547-516C-4DA0-B86A-E4BB21A49365}" destId="{99856AD8-9C89-4706-B8F3-E550D5F66BE4}" srcOrd="0" destOrd="0" presId="urn:microsoft.com/office/officeart/2005/8/layout/radial2"/>
    <dgm:cxn modelId="{BB7A0F05-AC3A-4D7B-A74A-787E50918665}" type="presParOf" srcId="{99856AD8-9C89-4706-B8F3-E550D5F66BE4}" destId="{AFFF35C9-690A-4F87-82FB-1510EEF3E84D}" srcOrd="0" destOrd="0" presId="urn:microsoft.com/office/officeart/2005/8/layout/radial2"/>
    <dgm:cxn modelId="{5DD956FA-FCAB-4165-AC34-3FE35714C67A}" type="presParOf" srcId="{99856AD8-9C89-4706-B8F3-E550D5F66BE4}" destId="{CADB76FF-70F3-4DB7-9D5C-E5B2A5DD7CAA}" srcOrd="1" destOrd="0" presId="urn:microsoft.com/office/officeart/2005/8/layout/radial2"/>
    <dgm:cxn modelId="{F465BEF5-30DE-4965-A2D8-D15AC8A7A70F}" type="presParOf" srcId="{82D05547-516C-4DA0-B86A-E4BB21A49365}" destId="{320DCCDF-13D8-44A6-A074-8BBC7C15AE11}" srcOrd="1" destOrd="0" presId="urn:microsoft.com/office/officeart/2005/8/layout/radial2"/>
    <dgm:cxn modelId="{830133FA-4E27-496D-A8C0-15102D5977EE}" type="presParOf" srcId="{82D05547-516C-4DA0-B86A-E4BB21A49365}" destId="{F2A81DD2-2261-4BE4-AE5F-7FCDCC3AB7FA}" srcOrd="2" destOrd="0" presId="urn:microsoft.com/office/officeart/2005/8/layout/radial2"/>
    <dgm:cxn modelId="{46B5D034-223D-4D40-80E0-47E63297C518}" type="presParOf" srcId="{F2A81DD2-2261-4BE4-AE5F-7FCDCC3AB7FA}" destId="{459A4807-8606-4049-827E-16F0BA83EF17}" srcOrd="0" destOrd="0" presId="urn:microsoft.com/office/officeart/2005/8/layout/radial2"/>
    <dgm:cxn modelId="{57BAB730-C439-4800-9AE6-0627342FE21B}" type="presParOf" srcId="{F2A81DD2-2261-4BE4-AE5F-7FCDCC3AB7FA}" destId="{E07919BD-1C6F-4DA6-A1E5-2B1AE0394407}" srcOrd="1" destOrd="0" presId="urn:microsoft.com/office/officeart/2005/8/layout/radial2"/>
    <dgm:cxn modelId="{339DFEA5-0AD2-4FF0-A843-88E098911C4D}" type="presParOf" srcId="{82D05547-516C-4DA0-B86A-E4BB21A49365}" destId="{D340B387-F236-4EA1-8DD0-29F0484B7725}" srcOrd="3" destOrd="0" presId="urn:microsoft.com/office/officeart/2005/8/layout/radial2"/>
    <dgm:cxn modelId="{3A52ACE9-6B4F-4E4E-A2EC-3FA48D7DB70E}" type="presParOf" srcId="{82D05547-516C-4DA0-B86A-E4BB21A49365}" destId="{3B45215B-69BB-4738-8538-A0C384B15106}" srcOrd="4" destOrd="0" presId="urn:microsoft.com/office/officeart/2005/8/layout/radial2"/>
    <dgm:cxn modelId="{A3EF7850-3B86-4BD6-9318-8E785FB9FF2D}" type="presParOf" srcId="{3B45215B-69BB-4738-8538-A0C384B15106}" destId="{D23B7501-E94B-4DF0-AAD8-176F680D5D79}" srcOrd="0" destOrd="0" presId="urn:microsoft.com/office/officeart/2005/8/layout/radial2"/>
    <dgm:cxn modelId="{08B82F8D-7665-43D5-86FC-762308F1ABE8}" type="presParOf" srcId="{3B45215B-69BB-4738-8538-A0C384B15106}" destId="{F3AA272C-DC8F-4B72-A325-6660B0C29F1A}" srcOrd="1" destOrd="0" presId="urn:microsoft.com/office/officeart/2005/8/layout/radial2"/>
    <dgm:cxn modelId="{7CE7E0E7-276B-44ED-81D5-4B978AE171C9}" type="presParOf" srcId="{82D05547-516C-4DA0-B86A-E4BB21A49365}" destId="{7F877EDE-5DAC-4FB9-8F48-CD8D58C26C31}" srcOrd="5" destOrd="0" presId="urn:microsoft.com/office/officeart/2005/8/layout/radial2"/>
    <dgm:cxn modelId="{B70A4877-1D6C-4349-A9D1-72D428E71A23}" type="presParOf" srcId="{82D05547-516C-4DA0-B86A-E4BB21A49365}" destId="{834B01E9-DC05-4758-A746-99CF591665F7}" srcOrd="6" destOrd="0" presId="urn:microsoft.com/office/officeart/2005/8/layout/radial2"/>
    <dgm:cxn modelId="{E00ED06F-F0D8-428A-BFDE-BA5743C0043D}" type="presParOf" srcId="{834B01E9-DC05-4758-A746-99CF591665F7}" destId="{37C5D645-7778-46D5-9FB0-9FBC0FE4A41D}" srcOrd="0" destOrd="0" presId="urn:microsoft.com/office/officeart/2005/8/layout/radial2"/>
    <dgm:cxn modelId="{0FB0AA62-D451-4B90-9ADC-1DE001E29E2C}" type="presParOf" srcId="{834B01E9-DC05-4758-A746-99CF591665F7}" destId="{99CD8F4D-A44F-45ED-9F19-AD48492D269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AEDC45-2CFD-4776-904E-4439E321C30E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de-DE"/>
        </a:p>
      </dgm:t>
    </dgm:pt>
    <dgm:pt modelId="{315D8A1E-E135-4B47-B45F-72EA515F8F7E}">
      <dgm:prSet phldrT="[Text]" custT="1"/>
      <dgm:spPr>
        <a:solidFill>
          <a:srgbClr val="00855A"/>
        </a:solidFill>
      </dgm:spPr>
      <dgm:t>
        <a:bodyPr/>
        <a:lstStyle/>
        <a:p>
          <a:pPr algn="ctr">
            <a:lnSpc>
              <a:spcPct val="120000"/>
            </a:lnSpc>
          </a:pPr>
          <a:r>
            <a:rPr lang="de-DE" sz="1800" b="0" dirty="0">
              <a:latin typeface="Arial" panose="020B0604020202020204" pitchFamily="34" charset="0"/>
              <a:cs typeface="Arial" panose="020B0604020202020204" pitchFamily="34" charset="0"/>
            </a:rPr>
            <a:t>Auswahl potentiellen Archivgutes</a:t>
          </a:r>
        </a:p>
      </dgm:t>
    </dgm:pt>
    <dgm:pt modelId="{0345441A-E30C-4FC8-99BF-20F813EF2E0C}" type="parTrans" cxnId="{00CE8DC4-291B-4BD6-8569-CC45610324C9}">
      <dgm:prSet/>
      <dgm:spPr/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2BF5-6914-413B-9363-2642237F3F1C}" type="sibTrans" cxnId="{00CE8DC4-291B-4BD6-8569-CC45610324C9}">
      <dgm:prSet/>
      <dgm:spPr/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669023-CF98-48F0-BE20-1CAF094FF1AA}">
      <dgm:prSet phldrT="[Text]" custT="1"/>
      <dgm:spPr>
        <a:solidFill>
          <a:srgbClr val="00855A"/>
        </a:solidFill>
        <a:ln>
          <a:solidFill>
            <a:srgbClr val="00855A"/>
          </a:solidFill>
        </a:ln>
      </dgm:spPr>
      <dgm:t>
        <a:bodyPr/>
        <a:lstStyle/>
        <a:p>
          <a:pPr algn="ctr"/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E-Akten</a:t>
          </a:r>
        </a:p>
      </dgm:t>
    </dgm:pt>
    <dgm:pt modelId="{12E1FD2B-AF1A-4EBF-B225-8DF4F273F1B9}" type="parTrans" cxnId="{31D49EEB-9144-4A3C-87C7-9C9252F3086E}">
      <dgm:prSet/>
      <dgm:spPr>
        <a:ln>
          <a:solidFill>
            <a:srgbClr val="00855A"/>
          </a:solidFill>
        </a:ln>
      </dgm:spPr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63BA1E-FD53-42FC-8A51-F36D1AD9A6FC}" type="sibTrans" cxnId="{31D49EEB-9144-4A3C-87C7-9C9252F3086E}">
      <dgm:prSet/>
      <dgm:spPr/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C1CEA0-3A17-4570-8359-E97A7FDDE79D}">
      <dgm:prSet phldrT="[Text]" custT="1"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775A5-A6B1-4F7F-9A4C-E2369D4B71F8}" type="parTrans" cxnId="{49C6EBC6-8EA2-4983-93EA-8A2D499EF4D6}">
      <dgm:prSet/>
      <dgm:spPr/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E57175-1084-45D5-8BB0-FD35DFB204CA}" type="sibTrans" cxnId="{49C6EBC6-8EA2-4983-93EA-8A2D499EF4D6}">
      <dgm:prSet/>
      <dgm:spPr/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8F9FF0-A56E-4446-B5B0-4B4E55BE2469}">
      <dgm:prSet phldrT="[Text]" custT="1"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8ADED3-3BEE-4916-A5D8-6E0F511B1FA4}" type="parTrans" cxnId="{F6746AB8-C260-4F78-B6EE-E6A93E398069}">
      <dgm:prSet/>
      <dgm:spPr/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7BFC4E-E8AA-489E-9B65-1F877F144601}" type="sibTrans" cxnId="{F6746AB8-C260-4F78-B6EE-E6A93E398069}">
      <dgm:prSet/>
      <dgm:spPr/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F6C56D-8F9D-4E3E-B201-474520D4A5A7}">
      <dgm:prSet custT="1"/>
      <dgm:spPr>
        <a:solidFill>
          <a:srgbClr val="00855A"/>
        </a:solidFill>
        <a:ln>
          <a:solidFill>
            <a:srgbClr val="00855A"/>
          </a:solidFill>
        </a:ln>
      </dgm:spPr>
      <dgm:t>
        <a:bodyPr/>
        <a:lstStyle/>
        <a:p>
          <a:pPr algn="ctr"/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Gewerbe-daten</a:t>
          </a:r>
        </a:p>
      </dgm:t>
    </dgm:pt>
    <dgm:pt modelId="{73BCB5F1-61E9-4112-9E9C-97DB9C84C192}" type="parTrans" cxnId="{8CC66727-C902-4853-91BE-8BF8D7A440C8}">
      <dgm:prSet/>
      <dgm:spPr>
        <a:ln>
          <a:solidFill>
            <a:srgbClr val="00855A"/>
          </a:solidFill>
        </a:ln>
      </dgm:spPr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51ACE9-887E-4409-BD33-43FB05D98B7B}" type="sibTrans" cxnId="{8CC66727-C902-4853-91BE-8BF8D7A440C8}">
      <dgm:prSet/>
      <dgm:spPr/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5FB4E6-55D1-4250-8EEC-9F16EECDB3CD}">
      <dgm:prSet custT="1"/>
      <dgm:spPr>
        <a:solidFill>
          <a:srgbClr val="00855A"/>
        </a:solidFill>
        <a:ln>
          <a:solidFill>
            <a:srgbClr val="00855A"/>
          </a:solidFill>
        </a:ln>
      </dgm:spPr>
      <dgm:t>
        <a:bodyPr/>
        <a:lstStyle/>
        <a:p>
          <a:pPr algn="ctr"/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Melde-daten</a:t>
          </a:r>
        </a:p>
      </dgm:t>
    </dgm:pt>
    <dgm:pt modelId="{6693473E-CB6D-4409-BBAB-C62A85564ACB}" type="parTrans" cxnId="{5EDA6709-BBA3-4E54-9514-37986D013A0F}">
      <dgm:prSet/>
      <dgm:spPr>
        <a:ln>
          <a:solidFill>
            <a:srgbClr val="00855A"/>
          </a:solidFill>
        </a:ln>
      </dgm:spPr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10D74A-1E98-47F9-B871-727653934781}" type="sibTrans" cxnId="{5EDA6709-BBA3-4E54-9514-37986D013A0F}">
      <dgm:prSet/>
      <dgm:spPr/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4BA5D3-A724-423C-A268-1674FF1895D4}">
      <dgm:prSet phldrT="[Text]" custT="1"/>
      <dgm:spPr/>
      <dgm:t>
        <a:bodyPr/>
        <a:lstStyle/>
        <a:p>
          <a:pPr algn="ctr"/>
          <a:endParaRPr lang="de-DE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B8F459-006A-486F-B0BB-4F0C285771DE}" type="parTrans" cxnId="{50C01C02-7AC8-4A62-A6C0-44EEFF839BE1}">
      <dgm:prSet/>
      <dgm:spPr/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AF131F-2243-4BA5-8F3C-1DC5C2620046}" type="sibTrans" cxnId="{50C01C02-7AC8-4A62-A6C0-44EEFF839BE1}">
      <dgm:prSet/>
      <dgm:spPr/>
      <dgm:t>
        <a:bodyPr/>
        <a:lstStyle/>
        <a:p>
          <a:pPr algn="ctr"/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393634-6336-4090-A48C-7ACE6A64B83D}">
      <dgm:prSet phldrT="[Text]" custT="1"/>
      <dgm:spPr/>
      <dgm:t>
        <a:bodyPr/>
        <a:lstStyle/>
        <a:p>
          <a:pPr algn="ctr"/>
          <a:endParaRPr lang="de-DE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B895B7-02BB-40A1-86C0-57993AFD01A2}" type="parTrans" cxnId="{C7A81DF3-68A1-40DB-A545-086E70C4EAF8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F2153F-640E-46FD-9A04-9C630A03CA69}" type="sibTrans" cxnId="{C7A81DF3-68A1-40DB-A545-086E70C4EAF8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9D5C14-2CA4-4F23-86A2-A4C76DE5FF66}">
      <dgm:prSet custT="1"/>
      <dgm:spPr>
        <a:solidFill>
          <a:srgbClr val="00855A"/>
        </a:solidFill>
        <a:ln>
          <a:solidFill>
            <a:srgbClr val="00855A"/>
          </a:solidFill>
        </a:ln>
      </dgm:spPr>
      <dgm:t>
        <a:bodyPr/>
        <a:lstStyle/>
        <a:p>
          <a:pPr algn="ctr"/>
          <a:r>
            <a:rPr lang="de-DE" sz="1300" dirty="0">
              <a:latin typeface="Arial" panose="020B0604020202020204" pitchFamily="34" charset="0"/>
              <a:cs typeface="Arial" panose="020B0604020202020204" pitchFamily="34" charset="0"/>
            </a:rPr>
            <a:t>Ratsinform</a:t>
          </a:r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.-systeme</a:t>
          </a:r>
        </a:p>
      </dgm:t>
    </dgm:pt>
    <dgm:pt modelId="{F6C0ACBE-9C05-4C4B-9B0F-D91388405C97}" type="parTrans" cxnId="{5F5E9196-B887-4EB6-ABEA-E40B8014C211}">
      <dgm:prSet/>
      <dgm:spPr>
        <a:ln>
          <a:solidFill>
            <a:srgbClr val="00855A"/>
          </a:solidFill>
        </a:ln>
      </dgm:spPr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8622EA-FEBC-49A6-870B-1450833D4BCF}" type="sibTrans" cxnId="{5F5E9196-B887-4EB6-ABEA-E40B8014C211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F99AC1-804A-4929-82E2-749CFFE52144}">
      <dgm:prSet phldrT="[Text]" custT="1"/>
      <dgm:spPr>
        <a:solidFill>
          <a:srgbClr val="00855A"/>
        </a:solidFill>
        <a:ln>
          <a:solidFill>
            <a:srgbClr val="00855A"/>
          </a:solidFill>
        </a:ln>
      </dgm:spPr>
      <dgm:t>
        <a:bodyPr/>
        <a:lstStyle/>
        <a:p>
          <a:pPr algn="ctr"/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Personen-stands-daten</a:t>
          </a:r>
        </a:p>
      </dgm:t>
    </dgm:pt>
    <dgm:pt modelId="{9119CECF-3A4E-415C-B267-16C976C0B91A}" type="parTrans" cxnId="{923719C6-CD8D-4E26-9850-C9F10B5DB46E}">
      <dgm:prSet/>
      <dgm:spPr>
        <a:ln>
          <a:solidFill>
            <a:srgbClr val="00855A"/>
          </a:solidFill>
        </a:ln>
      </dgm:spPr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BF82EF-EDB5-4B33-B7BE-0A449CECAFF6}" type="sibTrans" cxnId="{923719C6-CD8D-4E26-9850-C9F10B5DB46E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99AD5C-557F-45B1-8EE1-9A7A4AF5EE57}">
      <dgm:prSet phldrT="[Text]" custT="1"/>
      <dgm:spPr>
        <a:solidFill>
          <a:srgbClr val="00855A"/>
        </a:solidFill>
        <a:ln>
          <a:solidFill>
            <a:srgbClr val="00855A"/>
          </a:solidFill>
        </a:ln>
      </dgm:spPr>
      <dgm:t>
        <a:bodyPr/>
        <a:lstStyle/>
        <a:p>
          <a:pPr algn="ctr"/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Datei-samm-lungen</a:t>
          </a:r>
        </a:p>
      </dgm:t>
    </dgm:pt>
    <dgm:pt modelId="{14C1B389-7BA2-49BF-90C4-646C249F8788}" type="parTrans" cxnId="{902E6037-036B-46A8-8B1C-EC3933E23244}">
      <dgm:prSet/>
      <dgm:spPr>
        <a:ln>
          <a:solidFill>
            <a:srgbClr val="00855A"/>
          </a:solidFill>
        </a:ln>
      </dgm:spPr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A0F29B-FC56-4B6D-A8F5-55EA7234D296}" type="sibTrans" cxnId="{902E6037-036B-46A8-8B1C-EC3933E23244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61FF51-8E6B-4F61-B8AC-7C042F4B4560}">
      <dgm:prSet phldrT="[Text]" custT="1"/>
      <dgm:spPr>
        <a:solidFill>
          <a:srgbClr val="00855A"/>
        </a:solidFill>
        <a:ln>
          <a:solidFill>
            <a:srgbClr val="00855A"/>
          </a:solidFill>
        </a:ln>
      </dgm:spPr>
      <dgm:t>
        <a:bodyPr/>
        <a:lstStyle/>
        <a:p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Ton/Bild/</a:t>
          </a:r>
        </a:p>
        <a:p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Video</a:t>
          </a:r>
        </a:p>
      </dgm:t>
    </dgm:pt>
    <dgm:pt modelId="{89E1AE9B-88ED-4F59-9065-3BDD89DAE3C1}" type="parTrans" cxnId="{C740ADE4-9A3E-4AD9-A04B-2209D44F0CC9}">
      <dgm:prSet/>
      <dgm:spPr>
        <a:ln>
          <a:solidFill>
            <a:srgbClr val="00855A"/>
          </a:solidFill>
        </a:ln>
      </dgm:spPr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A497A4-E9D6-4C54-B212-A71F2D3CFD08}" type="sibTrans" cxnId="{C740ADE4-9A3E-4AD9-A04B-2209D44F0CC9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1C81EC-9525-4512-B41B-8DDD41FF3113}">
      <dgm:prSet phldrT="[Text]"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E47D85-B21D-44B4-895C-1AC7098DFA6F}" type="parTrans" cxnId="{9B53DBBC-CD2A-494C-9B48-98678F213D29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63CA3D-5125-4441-B4B0-B3F24836AAD4}" type="sibTrans" cxnId="{9B53DBBC-CD2A-494C-9B48-98678F213D29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93D9E3-FA8E-4674-AC55-B3AB8B2C5C1A}">
      <dgm:prSet phldrT="[Text]"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AADB98-AEC5-4436-AF81-5395394E1FB6}" type="parTrans" cxnId="{B93F5881-51DE-4E31-B4D0-DF7AA39C5762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09404C-300A-47B3-8122-11182B7E8CE8}" type="sibTrans" cxnId="{B93F5881-51DE-4E31-B4D0-DF7AA39C5762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216266-C698-42B0-B809-3996BA632D3B}">
      <dgm:prSet phldrT="[Text]"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84B6D3-CC19-4A66-9698-49769BAC5E0D}" type="parTrans" cxnId="{98284BC1-A603-4EC3-A7A8-3C18E1A77BF6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134B82-F562-4510-8904-B798F284AA18}" type="sibTrans" cxnId="{98284BC1-A603-4EC3-A7A8-3C18E1A77BF6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F24732-ED17-4F10-AB3F-C31FEE210E74}">
      <dgm:prSet phldrT="[Text]"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0B5747-E815-4F53-897B-2B98E0F641B3}" type="parTrans" cxnId="{A9CA192F-CB73-4394-9FC0-EEEEA1270657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2659A0-4418-4657-83ED-77EACE962E00}" type="sibTrans" cxnId="{A9CA192F-CB73-4394-9FC0-EEEEA1270657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7727E9-8D7B-4FB6-AD68-472F5028DF1D}">
      <dgm:prSet phldrT="[Text]"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42D0DA-4C6C-47DA-950D-7966318F2275}" type="parTrans" cxnId="{B84437CF-261A-4C81-A207-DD53D51CC6AF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3E5339-F169-4DBD-B187-49B5A4B3BAD6}" type="sibTrans" cxnId="{B84437CF-261A-4C81-A207-DD53D51CC6AF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3A0492-A18D-4808-9644-C4FF41AAB950}">
      <dgm:prSet phldrT="[Text]"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4682E4-E3F4-4078-BD6A-FD192D401413}" type="parTrans" cxnId="{64C4279F-2D96-4F5A-A0BA-C30DFFCBAE6B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EBE984-1F9F-4B78-96DC-D949B85013B0}" type="sibTrans" cxnId="{64C4279F-2D96-4F5A-A0BA-C30DFFCBAE6B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0C60CA-93E5-4E30-A722-E4673EEB9634}">
      <dgm:prSet phldrT="[Text]" custRadScaleRad="100434" custRadScaleInc="-2561"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41DA4-1F92-458D-8812-38A7A6B6EB22}" type="parTrans" cxnId="{F199B6BA-AA62-4853-B290-3C30F30A5DD3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1C9D8D-7B85-4F03-901B-1AA2B728176D}" type="sibTrans" cxnId="{F199B6BA-AA62-4853-B290-3C30F30A5DD3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45B9B3-A0F2-4EEC-8EDB-6C8A010840E5}">
      <dgm:prSet custScaleX="94477" custScaleY="84107" custRadScaleRad="126291" custRadScaleInc="-9315"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903735-8458-4717-A73F-CA1F77130DCC}" type="parTrans" cxnId="{4154298E-0744-4E9D-929B-2DFD21C1FC3A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4AEC98-D3D6-48AD-90D2-5030D1C3B0C7}" type="sibTrans" cxnId="{4154298E-0744-4E9D-929B-2DFD21C1FC3A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698D20-9C4A-4392-B631-373FA1EA581A}">
      <dgm:prSet custRadScaleRad="103543" custRadScaleInc="-374094"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BF62E3-36C2-4638-A542-971BDD5D51E0}" type="parTrans" cxnId="{01D03AB1-7011-4C4E-AF8A-52D7AAA444DD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AFA14F-C96D-4D3F-B2ED-6A7A297A26E1}" type="sibTrans" cxnId="{01D03AB1-7011-4C4E-AF8A-52D7AAA444DD}">
      <dgm:prSet/>
      <dgm:spPr/>
      <dgm:t>
        <a:bodyPr/>
        <a:lstStyle/>
        <a:p>
          <a:endParaRPr lang="de-DE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77D805-B998-4967-8539-CEA7733742E5}" type="pres">
      <dgm:prSet presAssocID="{80AEDC45-2CFD-4776-904E-4439E321C30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93517854-FBAA-4EB9-A607-9F52073CF46C}" type="pres">
      <dgm:prSet presAssocID="{315D8A1E-E135-4B47-B45F-72EA515F8F7E}" presName="singleCycle" presStyleCnt="0"/>
      <dgm:spPr/>
    </dgm:pt>
    <dgm:pt modelId="{B843B367-C471-44E8-A2E4-B3384B603C91}" type="pres">
      <dgm:prSet presAssocID="{315D8A1E-E135-4B47-B45F-72EA515F8F7E}" presName="singleCenter" presStyleLbl="node1" presStyleIdx="0" presStyleCnt="8">
        <dgm:presLayoutVars>
          <dgm:chMax val="7"/>
          <dgm:chPref val="7"/>
        </dgm:presLayoutVars>
      </dgm:prSet>
      <dgm:spPr/>
      <dgm:t>
        <a:bodyPr/>
        <a:lstStyle/>
        <a:p>
          <a:endParaRPr lang="de-DE"/>
        </a:p>
      </dgm:t>
    </dgm:pt>
    <dgm:pt modelId="{068ED08E-9F05-4BD7-B826-4F3594DAE92A}" type="pres">
      <dgm:prSet presAssocID="{12E1FD2B-AF1A-4EBF-B225-8DF4F273F1B9}" presName="Name56" presStyleLbl="parChTrans1D2" presStyleIdx="0" presStyleCnt="7"/>
      <dgm:spPr/>
      <dgm:t>
        <a:bodyPr/>
        <a:lstStyle/>
        <a:p>
          <a:endParaRPr lang="de-DE"/>
        </a:p>
      </dgm:t>
    </dgm:pt>
    <dgm:pt modelId="{79AB239A-ABE1-46ED-8E9E-581A7BCDA7FA}" type="pres">
      <dgm:prSet presAssocID="{06669023-CF98-48F0-BE20-1CAF094FF1AA}" presName="text0" presStyleLbl="node1" presStyleIdx="1" presStyleCnt="8" custScaleX="83521" custScaleY="82836" custRadScaleRad="112478" custRadScaleInc="5101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19B55DD-1FE8-4F17-9954-5D48B0288975}" type="pres">
      <dgm:prSet presAssocID="{6693473E-CB6D-4409-BBAB-C62A85564ACB}" presName="Name56" presStyleLbl="parChTrans1D2" presStyleIdx="1" presStyleCnt="7"/>
      <dgm:spPr/>
      <dgm:t>
        <a:bodyPr/>
        <a:lstStyle/>
        <a:p>
          <a:endParaRPr lang="de-DE"/>
        </a:p>
      </dgm:t>
    </dgm:pt>
    <dgm:pt modelId="{00FDB374-69B9-4B50-A046-6E2765874006}" type="pres">
      <dgm:prSet presAssocID="{DD5FB4E6-55D1-4250-8EEC-9F16EECDB3CD}" presName="text0" presStyleLbl="node1" presStyleIdx="2" presStyleCnt="8" custScaleX="94477" custScaleY="84107" custRadScaleRad="124187" custRadScaleInc="-847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8F5C045-B497-4877-8E55-D94F6CE9D5CC}" type="pres">
      <dgm:prSet presAssocID="{73BCB5F1-61E9-4112-9E9C-97DB9C84C192}" presName="Name56" presStyleLbl="parChTrans1D2" presStyleIdx="2" presStyleCnt="7"/>
      <dgm:spPr/>
      <dgm:t>
        <a:bodyPr/>
        <a:lstStyle/>
        <a:p>
          <a:endParaRPr lang="de-DE"/>
        </a:p>
      </dgm:t>
    </dgm:pt>
    <dgm:pt modelId="{65E82DE5-3496-42EF-A4C2-43850517968A}" type="pres">
      <dgm:prSet presAssocID="{9AF6C56D-8F9D-4E3E-B201-474520D4A5A7}" presName="text0" presStyleLbl="node1" presStyleIdx="3" presStyleCnt="8" custScaleX="97433" custScaleY="83269" custRadScaleRad="118933" custRadScaleInc="-7630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C3F034A-D125-490F-A00F-6F6BCC487788}" type="pres">
      <dgm:prSet presAssocID="{F6C0ACBE-9C05-4C4B-9B0F-D91388405C97}" presName="Name56" presStyleLbl="parChTrans1D2" presStyleIdx="3" presStyleCnt="7"/>
      <dgm:spPr/>
      <dgm:t>
        <a:bodyPr/>
        <a:lstStyle/>
        <a:p>
          <a:endParaRPr lang="de-DE"/>
        </a:p>
      </dgm:t>
    </dgm:pt>
    <dgm:pt modelId="{907587F4-F9C1-4DD6-90B9-5665D27BA800}" type="pres">
      <dgm:prSet presAssocID="{F79D5C14-2CA4-4F23-86A2-A4C76DE5FF66}" presName="text0" presStyleLbl="node1" presStyleIdx="4" presStyleCnt="8" custScaleX="103005" custScaleY="91319" custRadScaleRad="120046" custRadScaleInc="-13829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9B29575-E5DC-4354-A1C5-7ED5BA691D0D}" type="pres">
      <dgm:prSet presAssocID="{9119CECF-3A4E-415C-B267-16C976C0B91A}" presName="Name56" presStyleLbl="parChTrans1D2" presStyleIdx="4" presStyleCnt="7"/>
      <dgm:spPr/>
      <dgm:t>
        <a:bodyPr/>
        <a:lstStyle/>
        <a:p>
          <a:endParaRPr lang="de-DE"/>
        </a:p>
      </dgm:t>
    </dgm:pt>
    <dgm:pt modelId="{612FF4EB-0A55-4F4D-BDBC-FE401EBF64AB}" type="pres">
      <dgm:prSet presAssocID="{ECF99AC1-804A-4929-82E2-749CFFE52144}" presName="text0" presStyleLbl="node1" presStyleIdx="5" presStyleCnt="8" custRadScaleRad="97077" custRadScaleInc="-16695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B56DD73-32DF-4DF1-BAD6-039104AEB47A}" type="pres">
      <dgm:prSet presAssocID="{89E1AE9B-88ED-4F59-9065-3BDD89DAE3C1}" presName="Name56" presStyleLbl="parChTrans1D2" presStyleIdx="5" presStyleCnt="7"/>
      <dgm:spPr/>
      <dgm:t>
        <a:bodyPr/>
        <a:lstStyle/>
        <a:p>
          <a:endParaRPr lang="de-DE"/>
        </a:p>
      </dgm:t>
    </dgm:pt>
    <dgm:pt modelId="{204FD067-7B8F-47DD-8478-653DA26DA4DA}" type="pres">
      <dgm:prSet presAssocID="{4F61FF51-8E6B-4F61-B8AC-7C042F4B4560}" presName="text0" presStyleLbl="node1" presStyleIdx="6" presStyleCnt="8" custScaleX="90558" custScaleY="85649" custRadScaleRad="114436" custRadScaleInc="27566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052F521-D444-4E21-A151-3BB1D9DB9BBE}" type="pres">
      <dgm:prSet presAssocID="{14C1B389-7BA2-49BF-90C4-646C249F8788}" presName="Name56" presStyleLbl="parChTrans1D2" presStyleIdx="6" presStyleCnt="7"/>
      <dgm:spPr/>
      <dgm:t>
        <a:bodyPr/>
        <a:lstStyle/>
        <a:p>
          <a:endParaRPr lang="de-DE"/>
        </a:p>
      </dgm:t>
    </dgm:pt>
    <dgm:pt modelId="{B4B88029-37AA-40F5-869C-C65A3C97FA02}" type="pres">
      <dgm:prSet presAssocID="{3F99AD5C-557F-45B1-8EE1-9A7A4AF5EE57}" presName="text0" presStyleLbl="node1" presStyleIdx="7" presStyleCnt="8" custRadScaleRad="103543" custRadScaleInc="-37409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3132B181-D572-448F-B50F-07EEC69DD221}" type="presOf" srcId="{9AF6C56D-8F9D-4E3E-B201-474520D4A5A7}" destId="{65E82DE5-3496-42EF-A4C2-43850517968A}" srcOrd="0" destOrd="0" presId="urn:microsoft.com/office/officeart/2008/layout/RadialCluster"/>
    <dgm:cxn modelId="{31D49EEB-9144-4A3C-87C7-9C9252F3086E}" srcId="{315D8A1E-E135-4B47-B45F-72EA515F8F7E}" destId="{06669023-CF98-48F0-BE20-1CAF094FF1AA}" srcOrd="0" destOrd="0" parTransId="{12E1FD2B-AF1A-4EBF-B225-8DF4F273F1B9}" sibTransId="{9063BA1E-FD53-42FC-8A51-F36D1AD9A6FC}"/>
    <dgm:cxn modelId="{AAF5C163-475E-4894-A1F8-0420C088EA94}" type="presOf" srcId="{4F61FF51-8E6B-4F61-B8AC-7C042F4B4560}" destId="{204FD067-7B8F-47DD-8478-653DA26DA4DA}" srcOrd="0" destOrd="0" presId="urn:microsoft.com/office/officeart/2008/layout/RadialCluster"/>
    <dgm:cxn modelId="{F5A243F7-DBAF-4078-B6AB-D8D4FC93E903}" type="presOf" srcId="{73BCB5F1-61E9-4112-9E9C-97DB9C84C192}" destId="{18F5C045-B497-4877-8E55-D94F6CE9D5CC}" srcOrd="0" destOrd="0" presId="urn:microsoft.com/office/officeart/2008/layout/RadialCluster"/>
    <dgm:cxn modelId="{76E2A356-C9C3-4E1A-9D70-72212EF6AA43}" type="presOf" srcId="{ECF99AC1-804A-4929-82E2-749CFFE52144}" destId="{612FF4EB-0A55-4F4D-BDBC-FE401EBF64AB}" srcOrd="0" destOrd="0" presId="urn:microsoft.com/office/officeart/2008/layout/RadialCluster"/>
    <dgm:cxn modelId="{276646F6-9992-43CD-AE27-C7DE1126AE33}" type="presOf" srcId="{14C1B389-7BA2-49BF-90C4-646C249F8788}" destId="{8052F521-D444-4E21-A151-3BB1D9DB9BBE}" srcOrd="0" destOrd="0" presId="urn:microsoft.com/office/officeart/2008/layout/RadialCluster"/>
    <dgm:cxn modelId="{73327411-4B28-4977-A075-BD6214BB1094}" type="presOf" srcId="{06669023-CF98-48F0-BE20-1CAF094FF1AA}" destId="{79AB239A-ABE1-46ED-8E9E-581A7BCDA7FA}" srcOrd="0" destOrd="0" presId="urn:microsoft.com/office/officeart/2008/layout/RadialCluster"/>
    <dgm:cxn modelId="{BB344C26-4B00-4142-B7FB-658C177C5C77}" type="presOf" srcId="{3F99AD5C-557F-45B1-8EE1-9A7A4AF5EE57}" destId="{B4B88029-37AA-40F5-869C-C65A3C97FA02}" srcOrd="0" destOrd="0" presId="urn:microsoft.com/office/officeart/2008/layout/RadialCluster"/>
    <dgm:cxn modelId="{8CC66727-C902-4853-91BE-8BF8D7A440C8}" srcId="{315D8A1E-E135-4B47-B45F-72EA515F8F7E}" destId="{9AF6C56D-8F9D-4E3E-B201-474520D4A5A7}" srcOrd="2" destOrd="0" parTransId="{73BCB5F1-61E9-4112-9E9C-97DB9C84C192}" sibTransId="{1D51ACE9-887E-4409-BD33-43FB05D98B7B}"/>
    <dgm:cxn modelId="{F6746AB8-C260-4F78-B6EE-E6A93E398069}" srcId="{315D8A1E-E135-4B47-B45F-72EA515F8F7E}" destId="{F18F9FF0-A56E-4446-B5B0-4B4E55BE2469}" srcOrd="12" destOrd="0" parTransId="{408ADED3-3BEE-4916-A5D8-6E0F511B1FA4}" sibTransId="{517BFC4E-E8AA-489E-9B65-1F877F144601}"/>
    <dgm:cxn modelId="{F9EB3367-579E-4835-ABD1-F7DDC0E37EB3}" type="presOf" srcId="{DD5FB4E6-55D1-4250-8EEC-9F16EECDB3CD}" destId="{00FDB374-69B9-4B50-A046-6E2765874006}" srcOrd="0" destOrd="0" presId="urn:microsoft.com/office/officeart/2008/layout/RadialCluster"/>
    <dgm:cxn modelId="{64C4279F-2D96-4F5A-A0BA-C30DFFCBAE6B}" srcId="{315D8A1E-E135-4B47-B45F-72EA515F8F7E}" destId="{583A0492-A18D-4808-9644-C4FF41AAB950}" srcOrd="7" destOrd="0" parTransId="{6E4682E4-E3F4-4078-BD6A-FD192D401413}" sibTransId="{3CEBE984-1F9F-4B78-96DC-D949B85013B0}"/>
    <dgm:cxn modelId="{98284BC1-A603-4EC3-A7A8-3C18E1A77BF6}" srcId="{315D8A1E-E135-4B47-B45F-72EA515F8F7E}" destId="{69216266-C698-42B0-B809-3996BA632D3B}" srcOrd="10" destOrd="0" parTransId="{DC84B6D3-CC19-4A66-9698-49769BAC5E0D}" sibTransId="{41134B82-F562-4510-8904-B798F284AA18}"/>
    <dgm:cxn modelId="{5EDA6709-BBA3-4E54-9514-37986D013A0F}" srcId="{315D8A1E-E135-4B47-B45F-72EA515F8F7E}" destId="{DD5FB4E6-55D1-4250-8EEC-9F16EECDB3CD}" srcOrd="1" destOrd="0" parTransId="{6693473E-CB6D-4409-BBAB-C62A85564ACB}" sibTransId="{9310D74A-1E98-47F9-B871-727653934781}"/>
    <dgm:cxn modelId="{17739FDB-D8D8-43E0-AB4B-5EABC8BB8AED}" type="presOf" srcId="{6693473E-CB6D-4409-BBAB-C62A85564ACB}" destId="{519B55DD-1FE8-4F17-9954-5D48B0288975}" srcOrd="0" destOrd="0" presId="urn:microsoft.com/office/officeart/2008/layout/RadialCluster"/>
    <dgm:cxn modelId="{902E6037-036B-46A8-8B1C-EC3933E23244}" srcId="{315D8A1E-E135-4B47-B45F-72EA515F8F7E}" destId="{3F99AD5C-557F-45B1-8EE1-9A7A4AF5EE57}" srcOrd="6" destOrd="0" parTransId="{14C1B389-7BA2-49BF-90C4-646C249F8788}" sibTransId="{BAA0F29B-FC56-4B6D-A8F5-55EA7234D296}"/>
    <dgm:cxn modelId="{5F5E9196-B887-4EB6-ABEA-E40B8014C211}" srcId="{315D8A1E-E135-4B47-B45F-72EA515F8F7E}" destId="{F79D5C14-2CA4-4F23-86A2-A4C76DE5FF66}" srcOrd="3" destOrd="0" parTransId="{F6C0ACBE-9C05-4C4B-9B0F-D91388405C97}" sibTransId="{2F8622EA-FEBC-49A6-870B-1450833D4BCF}"/>
    <dgm:cxn modelId="{C7A81DF3-68A1-40DB-A545-086E70C4EAF8}" srcId="{315D8A1E-E135-4B47-B45F-72EA515F8F7E}" destId="{E7393634-6336-4090-A48C-7ACE6A64B83D}" srcOrd="13" destOrd="0" parTransId="{AFB895B7-02BB-40A1-86C0-57993AFD01A2}" sibTransId="{72F2153F-640E-46FD-9A04-9C630A03CA69}"/>
    <dgm:cxn modelId="{01D03AB1-7011-4C4E-AF8A-52D7AAA444DD}" srcId="{80AEDC45-2CFD-4776-904E-4439E321C30E}" destId="{F6698D20-9C4A-4392-B631-373FA1EA581A}" srcOrd="6" destOrd="0" parTransId="{4BBF62E3-36C2-4638-A542-971BDD5D51E0}" sibTransId="{F0AFA14F-C96D-4D3F-B2ED-6A7A297A26E1}"/>
    <dgm:cxn modelId="{4FA3B0B8-428C-47EF-9E0F-2A14371D525F}" type="presOf" srcId="{9119CECF-3A4E-415C-B267-16C976C0B91A}" destId="{59B29575-E5DC-4354-A1C5-7ED5BA691D0D}" srcOrd="0" destOrd="0" presId="urn:microsoft.com/office/officeart/2008/layout/RadialCluster"/>
    <dgm:cxn modelId="{75B9CD7E-AE3A-4533-907E-37AD15462378}" type="presOf" srcId="{89E1AE9B-88ED-4F59-9065-3BDD89DAE3C1}" destId="{0B56DD73-32DF-4DF1-BAD6-039104AEB47A}" srcOrd="0" destOrd="0" presId="urn:microsoft.com/office/officeart/2008/layout/RadialCluster"/>
    <dgm:cxn modelId="{521BB01D-06DF-40FD-B0C7-8F6CB539C24F}" type="presOf" srcId="{315D8A1E-E135-4B47-B45F-72EA515F8F7E}" destId="{B843B367-C471-44E8-A2E4-B3384B603C91}" srcOrd="0" destOrd="0" presId="urn:microsoft.com/office/officeart/2008/layout/RadialCluster"/>
    <dgm:cxn modelId="{5EE460B2-A329-40C9-8BBB-32136C7FF8CD}" type="presOf" srcId="{80AEDC45-2CFD-4776-904E-4439E321C30E}" destId="{AC77D805-B998-4967-8539-CEA7733742E5}" srcOrd="0" destOrd="0" presId="urn:microsoft.com/office/officeart/2008/layout/RadialCluster"/>
    <dgm:cxn modelId="{F199B6BA-AA62-4853-B290-3C30F30A5DD3}" srcId="{80AEDC45-2CFD-4776-904E-4439E321C30E}" destId="{950C60CA-93E5-4E30-A722-E4673EEB9634}" srcOrd="4" destOrd="0" parTransId="{E4141DA4-1F92-458D-8812-38A7A6B6EB22}" sibTransId="{8A1C9D8D-7B85-4F03-901B-1AA2B728176D}"/>
    <dgm:cxn modelId="{267C5478-D1F1-4DEA-BD9E-53BE953790B8}" type="presOf" srcId="{F79D5C14-2CA4-4F23-86A2-A4C76DE5FF66}" destId="{907587F4-F9C1-4DD6-90B9-5665D27BA800}" srcOrd="0" destOrd="0" presId="urn:microsoft.com/office/officeart/2008/layout/RadialCluster"/>
    <dgm:cxn modelId="{DC3C97FA-783B-4AEF-A409-2381A4E6AFAF}" type="presOf" srcId="{F6C0ACBE-9C05-4C4B-9B0F-D91388405C97}" destId="{6C3F034A-D125-490F-A00F-6F6BCC487788}" srcOrd="0" destOrd="0" presId="urn:microsoft.com/office/officeart/2008/layout/RadialCluster"/>
    <dgm:cxn modelId="{C740ADE4-9A3E-4AD9-A04B-2209D44F0CC9}" srcId="{315D8A1E-E135-4B47-B45F-72EA515F8F7E}" destId="{4F61FF51-8E6B-4F61-B8AC-7C042F4B4560}" srcOrd="5" destOrd="0" parTransId="{89E1AE9B-88ED-4F59-9065-3BDD89DAE3C1}" sibTransId="{0CA497A4-E9D6-4C54-B212-A71F2D3CFD08}"/>
    <dgm:cxn modelId="{A9CA192F-CB73-4394-9FC0-EEEEA1270657}" srcId="{315D8A1E-E135-4B47-B45F-72EA515F8F7E}" destId="{BEF24732-ED17-4F10-AB3F-C31FEE210E74}" srcOrd="9" destOrd="0" parTransId="{BF0B5747-E815-4F53-897B-2B98E0F641B3}" sibTransId="{8A2659A0-4418-4657-83ED-77EACE962E00}"/>
    <dgm:cxn modelId="{00CE8DC4-291B-4BD6-8569-CC45610324C9}" srcId="{80AEDC45-2CFD-4776-904E-4439E321C30E}" destId="{315D8A1E-E135-4B47-B45F-72EA515F8F7E}" srcOrd="0" destOrd="0" parTransId="{0345441A-E30C-4FC8-99BF-20F813EF2E0C}" sibTransId="{06AB2BF5-6914-413B-9363-2642237F3F1C}"/>
    <dgm:cxn modelId="{C9E1EF3C-C8C1-4B21-9F28-4E7B0A2AF622}" type="presOf" srcId="{12E1FD2B-AF1A-4EBF-B225-8DF4F273F1B9}" destId="{068ED08E-9F05-4BD7-B826-4F3594DAE92A}" srcOrd="0" destOrd="0" presId="urn:microsoft.com/office/officeart/2008/layout/RadialCluster"/>
    <dgm:cxn modelId="{9B53DBBC-CD2A-494C-9B48-98678F213D29}" srcId="{80AEDC45-2CFD-4776-904E-4439E321C30E}" destId="{0C1C81EC-9525-4512-B41B-8DDD41FF3113}" srcOrd="2" destOrd="0" parTransId="{8BE47D85-B21D-44B4-895C-1AC7098DFA6F}" sibTransId="{AB63CA3D-5125-4441-B4B0-B3F24836AAD4}"/>
    <dgm:cxn modelId="{49C6EBC6-8EA2-4983-93EA-8A2D499EF4D6}" srcId="{315D8A1E-E135-4B47-B45F-72EA515F8F7E}" destId="{7FC1CEA0-3A17-4570-8359-E97A7FDDE79D}" srcOrd="11" destOrd="0" parTransId="{AE9775A5-A6B1-4F7F-9A4C-E2369D4B71F8}" sibTransId="{26E57175-1084-45D5-8BB0-FD35DFB204CA}"/>
    <dgm:cxn modelId="{B93F5881-51DE-4E31-B4D0-DF7AA39C5762}" srcId="{80AEDC45-2CFD-4776-904E-4439E321C30E}" destId="{7293D9E3-FA8E-4674-AC55-B3AB8B2C5C1A}" srcOrd="3" destOrd="0" parTransId="{70AADB98-AEC5-4436-AF81-5395394E1FB6}" sibTransId="{7F09404C-300A-47B3-8122-11182B7E8CE8}"/>
    <dgm:cxn modelId="{50C01C02-7AC8-4A62-A6C0-44EEFF839BE1}" srcId="{80AEDC45-2CFD-4776-904E-4439E321C30E}" destId="{994BA5D3-A724-423C-A268-1674FF1895D4}" srcOrd="1" destOrd="0" parTransId="{E8B8F459-006A-486F-B0BB-4F0C285771DE}" sibTransId="{EAAF131F-2243-4BA5-8F3C-1DC5C2620046}"/>
    <dgm:cxn modelId="{923719C6-CD8D-4E26-9850-C9F10B5DB46E}" srcId="{315D8A1E-E135-4B47-B45F-72EA515F8F7E}" destId="{ECF99AC1-804A-4929-82E2-749CFFE52144}" srcOrd="4" destOrd="0" parTransId="{9119CECF-3A4E-415C-B267-16C976C0B91A}" sibTransId="{99BF82EF-EDB5-4B33-B7BE-0A449CECAFF6}"/>
    <dgm:cxn modelId="{B84437CF-261A-4C81-A207-DD53D51CC6AF}" srcId="{315D8A1E-E135-4B47-B45F-72EA515F8F7E}" destId="{567727E9-8D7B-4FB6-AD68-472F5028DF1D}" srcOrd="8" destOrd="0" parTransId="{7642D0DA-4C6C-47DA-950D-7966318F2275}" sibTransId="{5E3E5339-F169-4DBD-B187-49B5A4B3BAD6}"/>
    <dgm:cxn modelId="{4154298E-0744-4E9D-929B-2DFD21C1FC3A}" srcId="{80AEDC45-2CFD-4776-904E-4439E321C30E}" destId="{AF45B9B3-A0F2-4EEC-8EDB-6C8A010840E5}" srcOrd="5" destOrd="0" parTransId="{C0903735-8458-4717-A73F-CA1F77130DCC}" sibTransId="{034AEC98-D3D6-48AD-90D2-5030D1C3B0C7}"/>
    <dgm:cxn modelId="{FFE0CF15-DA3F-49F8-BC3E-1F4A9A3D1AAD}" type="presParOf" srcId="{AC77D805-B998-4967-8539-CEA7733742E5}" destId="{93517854-FBAA-4EB9-A607-9F52073CF46C}" srcOrd="0" destOrd="0" presId="urn:microsoft.com/office/officeart/2008/layout/RadialCluster"/>
    <dgm:cxn modelId="{91B74DC0-CB22-4F80-9968-FF5FFEE9302A}" type="presParOf" srcId="{93517854-FBAA-4EB9-A607-9F52073CF46C}" destId="{B843B367-C471-44E8-A2E4-B3384B603C91}" srcOrd="0" destOrd="0" presId="urn:microsoft.com/office/officeart/2008/layout/RadialCluster"/>
    <dgm:cxn modelId="{BAE8405E-651F-4A12-96C2-192AA82444CD}" type="presParOf" srcId="{93517854-FBAA-4EB9-A607-9F52073CF46C}" destId="{068ED08E-9F05-4BD7-B826-4F3594DAE92A}" srcOrd="1" destOrd="0" presId="urn:microsoft.com/office/officeart/2008/layout/RadialCluster"/>
    <dgm:cxn modelId="{1159065E-FF2B-4AD2-9250-D7E04EB43E05}" type="presParOf" srcId="{93517854-FBAA-4EB9-A607-9F52073CF46C}" destId="{79AB239A-ABE1-46ED-8E9E-581A7BCDA7FA}" srcOrd="2" destOrd="0" presId="urn:microsoft.com/office/officeart/2008/layout/RadialCluster"/>
    <dgm:cxn modelId="{84BCA94C-3FE4-44BB-8F8D-FC6AB690DA1B}" type="presParOf" srcId="{93517854-FBAA-4EB9-A607-9F52073CF46C}" destId="{519B55DD-1FE8-4F17-9954-5D48B0288975}" srcOrd="3" destOrd="0" presId="urn:microsoft.com/office/officeart/2008/layout/RadialCluster"/>
    <dgm:cxn modelId="{92BBC0F3-7423-4736-AD61-1000605AF8C3}" type="presParOf" srcId="{93517854-FBAA-4EB9-A607-9F52073CF46C}" destId="{00FDB374-69B9-4B50-A046-6E2765874006}" srcOrd="4" destOrd="0" presId="urn:microsoft.com/office/officeart/2008/layout/RadialCluster"/>
    <dgm:cxn modelId="{23415967-201E-40BE-AC5B-4FB1470C4B29}" type="presParOf" srcId="{93517854-FBAA-4EB9-A607-9F52073CF46C}" destId="{18F5C045-B497-4877-8E55-D94F6CE9D5CC}" srcOrd="5" destOrd="0" presId="urn:microsoft.com/office/officeart/2008/layout/RadialCluster"/>
    <dgm:cxn modelId="{B26694BF-57AC-4357-99F0-468BF15CB16B}" type="presParOf" srcId="{93517854-FBAA-4EB9-A607-9F52073CF46C}" destId="{65E82DE5-3496-42EF-A4C2-43850517968A}" srcOrd="6" destOrd="0" presId="urn:microsoft.com/office/officeart/2008/layout/RadialCluster"/>
    <dgm:cxn modelId="{FD33372E-AB08-42A1-BD7F-0156E7BED79F}" type="presParOf" srcId="{93517854-FBAA-4EB9-A607-9F52073CF46C}" destId="{6C3F034A-D125-490F-A00F-6F6BCC487788}" srcOrd="7" destOrd="0" presId="urn:microsoft.com/office/officeart/2008/layout/RadialCluster"/>
    <dgm:cxn modelId="{E59049B1-5803-423D-8EBF-5EC77640692B}" type="presParOf" srcId="{93517854-FBAA-4EB9-A607-9F52073CF46C}" destId="{907587F4-F9C1-4DD6-90B9-5665D27BA800}" srcOrd="8" destOrd="0" presId="urn:microsoft.com/office/officeart/2008/layout/RadialCluster"/>
    <dgm:cxn modelId="{B8D9348F-BD3B-40EC-BDF3-5E9598BF864C}" type="presParOf" srcId="{93517854-FBAA-4EB9-A607-9F52073CF46C}" destId="{59B29575-E5DC-4354-A1C5-7ED5BA691D0D}" srcOrd="9" destOrd="0" presId="urn:microsoft.com/office/officeart/2008/layout/RadialCluster"/>
    <dgm:cxn modelId="{9F23EFC1-72A7-475A-801F-38DB73D712CA}" type="presParOf" srcId="{93517854-FBAA-4EB9-A607-9F52073CF46C}" destId="{612FF4EB-0A55-4F4D-BDBC-FE401EBF64AB}" srcOrd="10" destOrd="0" presId="urn:microsoft.com/office/officeart/2008/layout/RadialCluster"/>
    <dgm:cxn modelId="{661C95F3-FF4E-4FD0-AF79-963BE352C829}" type="presParOf" srcId="{93517854-FBAA-4EB9-A607-9F52073CF46C}" destId="{0B56DD73-32DF-4DF1-BAD6-039104AEB47A}" srcOrd="11" destOrd="0" presId="urn:microsoft.com/office/officeart/2008/layout/RadialCluster"/>
    <dgm:cxn modelId="{13594912-5DF3-44F1-98B1-F542E8F63FC1}" type="presParOf" srcId="{93517854-FBAA-4EB9-A607-9F52073CF46C}" destId="{204FD067-7B8F-47DD-8478-653DA26DA4DA}" srcOrd="12" destOrd="0" presId="urn:microsoft.com/office/officeart/2008/layout/RadialCluster"/>
    <dgm:cxn modelId="{A91A6C05-FA76-4D78-9A99-EA6EDB5A19C6}" type="presParOf" srcId="{93517854-FBAA-4EB9-A607-9F52073CF46C}" destId="{8052F521-D444-4E21-A151-3BB1D9DB9BBE}" srcOrd="13" destOrd="0" presId="urn:microsoft.com/office/officeart/2008/layout/RadialCluster"/>
    <dgm:cxn modelId="{896B3716-CA06-4AFA-B9E2-7BD99A23BA8A}" type="presParOf" srcId="{93517854-FBAA-4EB9-A607-9F52073CF46C}" destId="{B4B88029-37AA-40F5-869C-C65A3C97FA02}" srcOrd="14" destOrd="0" presId="urn:microsoft.com/office/officeart/2008/layout/RadialCluster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64DE63-9A17-49D4-BD95-8C8B2B30B9C6}">
      <dsp:nvSpPr>
        <dsp:cNvPr id="0" name=""/>
        <dsp:cNvSpPr/>
      </dsp:nvSpPr>
      <dsp:spPr>
        <a:xfrm rot="5400000">
          <a:off x="1418460" y="1368534"/>
          <a:ext cx="1238332" cy="140979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855A">
            <a:alpha val="7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DD63B1-6816-4864-935E-C291D40A39E4}">
      <dsp:nvSpPr>
        <dsp:cNvPr id="0" name=""/>
        <dsp:cNvSpPr/>
      </dsp:nvSpPr>
      <dsp:spPr>
        <a:xfrm>
          <a:off x="506122" y="0"/>
          <a:ext cx="2084623" cy="1459168"/>
        </a:xfrm>
        <a:prstGeom prst="roundRect">
          <a:avLst>
            <a:gd name="adj" fmla="val 16670"/>
          </a:avLst>
        </a:prstGeom>
        <a:solidFill>
          <a:srgbClr val="00855A">
            <a:alpha val="75000"/>
          </a:srgbClr>
        </a:solidFill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Bearbeitungs-phase</a:t>
          </a:r>
        </a:p>
      </dsp:txBody>
      <dsp:txXfrm>
        <a:off x="577366" y="71244"/>
        <a:ext cx="1942135" cy="1316680"/>
      </dsp:txXfrm>
    </dsp:sp>
    <dsp:sp modelId="{754CC9D7-15C3-4DA8-8730-422C87968CDD}">
      <dsp:nvSpPr>
        <dsp:cNvPr id="0" name=""/>
        <dsp:cNvSpPr/>
      </dsp:nvSpPr>
      <dsp:spPr>
        <a:xfrm>
          <a:off x="2680593" y="122478"/>
          <a:ext cx="3526656" cy="1179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Schriftgutbearbeitung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Verfügungsrecht beim Fachamt</a:t>
          </a:r>
        </a:p>
      </dsp:txBody>
      <dsp:txXfrm>
        <a:off x="2680593" y="122478"/>
        <a:ext cx="3526656" cy="1179364"/>
      </dsp:txXfrm>
    </dsp:sp>
    <dsp:sp modelId="{35AF374C-3DA9-471E-9175-70513F51F2F3}">
      <dsp:nvSpPr>
        <dsp:cNvPr id="0" name=""/>
        <dsp:cNvSpPr/>
      </dsp:nvSpPr>
      <dsp:spPr>
        <a:xfrm rot="5400000">
          <a:off x="3633781" y="2988765"/>
          <a:ext cx="1238332" cy="140979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855A">
            <a:alpha val="5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18AB9-7B65-407E-B6A1-3399E5E802D2}">
      <dsp:nvSpPr>
        <dsp:cNvPr id="0" name=""/>
        <dsp:cNvSpPr/>
      </dsp:nvSpPr>
      <dsp:spPr>
        <a:xfrm>
          <a:off x="2735174" y="1626749"/>
          <a:ext cx="2084623" cy="1459168"/>
        </a:xfrm>
        <a:prstGeom prst="roundRect">
          <a:avLst>
            <a:gd name="adj" fmla="val 16670"/>
          </a:avLst>
        </a:prstGeom>
        <a:solidFill>
          <a:srgbClr val="00855A">
            <a:alpha val="5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Langzeit-speicherung</a:t>
          </a:r>
        </a:p>
      </dsp:txBody>
      <dsp:txXfrm>
        <a:off x="2806418" y="1697993"/>
        <a:ext cx="1942135" cy="1316680"/>
      </dsp:txXfrm>
    </dsp:sp>
    <dsp:sp modelId="{8E81BEA3-BE8A-4BFD-827F-6F61C8EEAB1F}">
      <dsp:nvSpPr>
        <dsp:cNvPr id="0" name=""/>
        <dsp:cNvSpPr/>
      </dsp:nvSpPr>
      <dsp:spPr>
        <a:xfrm>
          <a:off x="4896453" y="1695302"/>
          <a:ext cx="4005412" cy="1179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nach Abschluss der Bearbeitung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bis Ablauf der Aufbewahrungsfristen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Verfügungsrecht beim Fachamt</a:t>
          </a:r>
        </a:p>
      </dsp:txBody>
      <dsp:txXfrm>
        <a:off x="4896453" y="1695302"/>
        <a:ext cx="4005412" cy="1179364"/>
      </dsp:txXfrm>
    </dsp:sp>
    <dsp:sp modelId="{3558EAD9-C457-405F-9FEA-3D8238835001}">
      <dsp:nvSpPr>
        <dsp:cNvPr id="0" name=""/>
        <dsp:cNvSpPr/>
      </dsp:nvSpPr>
      <dsp:spPr>
        <a:xfrm>
          <a:off x="4949195" y="3274399"/>
          <a:ext cx="2084623" cy="1459168"/>
        </a:xfrm>
        <a:prstGeom prst="roundRect">
          <a:avLst>
            <a:gd name="adj" fmla="val 16670"/>
          </a:avLst>
        </a:pr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Archivierung (elKA)</a:t>
          </a:r>
        </a:p>
      </dsp:txBody>
      <dsp:txXfrm>
        <a:off x="5020439" y="3345643"/>
        <a:ext cx="1942135" cy="1316680"/>
      </dsp:txXfrm>
    </dsp:sp>
    <dsp:sp modelId="{AA86476D-2096-4129-A5EE-608E4FBE235B}">
      <dsp:nvSpPr>
        <dsp:cNvPr id="0" name=""/>
        <dsp:cNvSpPr/>
      </dsp:nvSpPr>
      <dsp:spPr>
        <a:xfrm>
          <a:off x="7200811" y="3344655"/>
          <a:ext cx="3975529" cy="1179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Anbietung an Archiv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Bewertung durch Archiv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=&gt; Löschung oder Umwidmung zu Archivgut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Verfügungsrecht beim Archiv</a:t>
          </a:r>
        </a:p>
      </dsp:txBody>
      <dsp:txXfrm>
        <a:off x="7200811" y="3344655"/>
        <a:ext cx="3975529" cy="11793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9C1C99-C086-4164-B98A-0EF710600CE9}">
      <dsp:nvSpPr>
        <dsp:cNvPr id="0" name=""/>
        <dsp:cNvSpPr/>
      </dsp:nvSpPr>
      <dsp:spPr>
        <a:xfrm>
          <a:off x="1947959" y="850084"/>
          <a:ext cx="957406" cy="3483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817"/>
              </a:lnTo>
              <a:lnTo>
                <a:pt x="920578" y="201817"/>
              </a:lnTo>
              <a:lnTo>
                <a:pt x="920578" y="356370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943E5E-822C-4372-B822-C864305DE608}">
      <dsp:nvSpPr>
        <dsp:cNvPr id="0" name=""/>
        <dsp:cNvSpPr/>
      </dsp:nvSpPr>
      <dsp:spPr>
        <a:xfrm>
          <a:off x="453296" y="1921998"/>
          <a:ext cx="166973" cy="2665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6783"/>
              </a:lnTo>
              <a:lnTo>
                <a:pt x="153140" y="2726783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59CCF-6D14-4163-BE4C-8A0D4EEF39B0}">
      <dsp:nvSpPr>
        <dsp:cNvPr id="0" name=""/>
        <dsp:cNvSpPr/>
      </dsp:nvSpPr>
      <dsp:spPr>
        <a:xfrm>
          <a:off x="453296" y="1921998"/>
          <a:ext cx="166973" cy="16436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1708"/>
              </a:lnTo>
              <a:lnTo>
                <a:pt x="153140" y="1681708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1528C-746F-4A84-AA2C-83A75EB94BA8}">
      <dsp:nvSpPr>
        <dsp:cNvPr id="0" name=""/>
        <dsp:cNvSpPr/>
      </dsp:nvSpPr>
      <dsp:spPr>
        <a:xfrm>
          <a:off x="453296" y="1921998"/>
          <a:ext cx="166973" cy="622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6634"/>
              </a:lnTo>
              <a:lnTo>
                <a:pt x="153140" y="636634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D8B802-0F6A-4336-A32E-69A5D803B695}">
      <dsp:nvSpPr>
        <dsp:cNvPr id="0" name=""/>
        <dsp:cNvSpPr/>
      </dsp:nvSpPr>
      <dsp:spPr>
        <a:xfrm>
          <a:off x="1074876" y="850084"/>
          <a:ext cx="873082" cy="341650"/>
        </a:xfrm>
        <a:custGeom>
          <a:avLst/>
          <a:gdLst/>
          <a:ahLst/>
          <a:cxnLst/>
          <a:rect l="0" t="0" r="0" b="0"/>
          <a:pathLst>
            <a:path>
              <a:moveTo>
                <a:pt x="822871" y="0"/>
              </a:moveTo>
              <a:lnTo>
                <a:pt x="822871" y="195009"/>
              </a:lnTo>
              <a:lnTo>
                <a:pt x="0" y="195009"/>
              </a:lnTo>
              <a:lnTo>
                <a:pt x="0" y="349562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557B22-C13F-4AED-A1E9-3F672D9EA891}">
      <dsp:nvSpPr>
        <dsp:cNvPr id="0" name=""/>
        <dsp:cNvSpPr/>
      </dsp:nvSpPr>
      <dsp:spPr>
        <a:xfrm>
          <a:off x="324040" y="3666"/>
          <a:ext cx="3247836" cy="846417"/>
        </a:xfrm>
        <a:prstGeom prst="rect">
          <a:avLst/>
        </a:prstGeom>
        <a:solidFill>
          <a:srgbClr val="00855A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Ingest nach DIMAG</a:t>
          </a:r>
        </a:p>
      </dsp:txBody>
      <dsp:txXfrm>
        <a:off x="324040" y="3666"/>
        <a:ext cx="3247836" cy="846417"/>
      </dsp:txXfrm>
    </dsp:sp>
    <dsp:sp modelId="{B673AC1A-C3AA-4C99-AABE-269CE9CE85BC}">
      <dsp:nvSpPr>
        <dsp:cNvPr id="0" name=""/>
        <dsp:cNvSpPr/>
      </dsp:nvSpPr>
      <dsp:spPr>
        <a:xfrm>
          <a:off x="297901" y="1191734"/>
          <a:ext cx="1553951" cy="730263"/>
        </a:xfrm>
        <a:prstGeom prst="rect">
          <a:avLst/>
        </a:prstGeom>
        <a:solidFill>
          <a:srgbClr val="00855A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Ingest durch Kommunalarchive</a:t>
          </a:r>
        </a:p>
      </dsp:txBody>
      <dsp:txXfrm>
        <a:off x="297901" y="1191734"/>
        <a:ext cx="1553951" cy="730263"/>
      </dsp:txXfrm>
    </dsp:sp>
    <dsp:sp modelId="{4FD0E57A-143D-497D-9BF1-F950BDFA16A8}">
      <dsp:nvSpPr>
        <dsp:cNvPr id="0" name=""/>
        <dsp:cNvSpPr/>
      </dsp:nvSpPr>
      <dsp:spPr>
        <a:xfrm>
          <a:off x="620269" y="2184567"/>
          <a:ext cx="1438617" cy="719308"/>
        </a:xfrm>
        <a:prstGeom prst="rect">
          <a:avLst/>
        </a:prstGeom>
        <a:noFill/>
        <a:ln w="28575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Struktur anlegen</a:t>
          </a:r>
        </a:p>
      </dsp:txBody>
      <dsp:txXfrm>
        <a:off x="620269" y="2184567"/>
        <a:ext cx="1438617" cy="719308"/>
      </dsp:txXfrm>
    </dsp:sp>
    <dsp:sp modelId="{56ACA52D-BF53-406C-8DDA-C781DD0B7EA6}">
      <dsp:nvSpPr>
        <dsp:cNvPr id="0" name=""/>
        <dsp:cNvSpPr/>
      </dsp:nvSpPr>
      <dsp:spPr>
        <a:xfrm>
          <a:off x="620269" y="3205985"/>
          <a:ext cx="1438617" cy="719308"/>
        </a:xfrm>
        <a:prstGeom prst="rect">
          <a:avLst/>
        </a:prstGeom>
        <a:noFill/>
        <a:ln w="28575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Repräsentation anlegen</a:t>
          </a:r>
        </a:p>
      </dsp:txBody>
      <dsp:txXfrm>
        <a:off x="620269" y="3205985"/>
        <a:ext cx="1438617" cy="719308"/>
      </dsp:txXfrm>
    </dsp:sp>
    <dsp:sp modelId="{1580FF6B-4EBB-446B-9B95-5267942FA1CC}">
      <dsp:nvSpPr>
        <dsp:cNvPr id="0" name=""/>
        <dsp:cNvSpPr/>
      </dsp:nvSpPr>
      <dsp:spPr>
        <a:xfrm>
          <a:off x="620269" y="4227403"/>
          <a:ext cx="1438617" cy="719308"/>
        </a:xfrm>
        <a:prstGeom prst="rect">
          <a:avLst/>
        </a:prstGeom>
        <a:noFill/>
        <a:ln w="28575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Upload / AIP-Erzeugung</a:t>
          </a:r>
        </a:p>
      </dsp:txBody>
      <dsp:txXfrm>
        <a:off x="620269" y="4227403"/>
        <a:ext cx="1438617" cy="719308"/>
      </dsp:txXfrm>
    </dsp:sp>
    <dsp:sp modelId="{C1466824-1380-47D2-AE8C-46E74D11B248}">
      <dsp:nvSpPr>
        <dsp:cNvPr id="0" name=""/>
        <dsp:cNvSpPr/>
      </dsp:nvSpPr>
      <dsp:spPr>
        <a:xfrm>
          <a:off x="2117219" y="1198387"/>
          <a:ext cx="1576292" cy="675740"/>
        </a:xfrm>
        <a:prstGeom prst="rect">
          <a:avLst/>
        </a:prstGeom>
        <a:solidFill>
          <a:srgbClr val="00855A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Ingest</a:t>
          </a:r>
          <a:r>
            <a:rPr lang="de-DE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durch Leitstelle</a:t>
          </a:r>
        </a:p>
      </dsp:txBody>
      <dsp:txXfrm>
        <a:off x="2117219" y="1198387"/>
        <a:ext cx="1576292" cy="6757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877EDE-5DAC-4FB9-8F48-CD8D58C26C31}">
      <dsp:nvSpPr>
        <dsp:cNvPr id="0" name=""/>
        <dsp:cNvSpPr/>
      </dsp:nvSpPr>
      <dsp:spPr>
        <a:xfrm rot="2570287">
          <a:off x="2203118" y="3433053"/>
          <a:ext cx="715821" cy="59765"/>
        </a:xfrm>
        <a:custGeom>
          <a:avLst/>
          <a:gdLst/>
          <a:ahLst/>
          <a:cxnLst/>
          <a:rect l="0" t="0" r="0" b="0"/>
          <a:pathLst>
            <a:path>
              <a:moveTo>
                <a:pt x="0" y="29882"/>
              </a:moveTo>
              <a:lnTo>
                <a:pt x="715821" y="29882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40B387-F236-4EA1-8DD0-29F0484B7725}">
      <dsp:nvSpPr>
        <dsp:cNvPr id="0" name=""/>
        <dsp:cNvSpPr/>
      </dsp:nvSpPr>
      <dsp:spPr>
        <a:xfrm>
          <a:off x="2298580" y="2424006"/>
          <a:ext cx="792315" cy="59765"/>
        </a:xfrm>
        <a:custGeom>
          <a:avLst/>
          <a:gdLst/>
          <a:ahLst/>
          <a:cxnLst/>
          <a:rect l="0" t="0" r="0" b="0"/>
          <a:pathLst>
            <a:path>
              <a:moveTo>
                <a:pt x="0" y="29882"/>
              </a:moveTo>
              <a:lnTo>
                <a:pt x="792315" y="29882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0DCCDF-13D8-44A6-A074-8BBC7C15AE11}">
      <dsp:nvSpPr>
        <dsp:cNvPr id="0" name=""/>
        <dsp:cNvSpPr/>
      </dsp:nvSpPr>
      <dsp:spPr>
        <a:xfrm rot="19035983">
          <a:off x="2200741" y="1411025"/>
          <a:ext cx="737066" cy="59765"/>
        </a:xfrm>
        <a:custGeom>
          <a:avLst/>
          <a:gdLst/>
          <a:ahLst/>
          <a:cxnLst/>
          <a:rect l="0" t="0" r="0" b="0"/>
          <a:pathLst>
            <a:path>
              <a:moveTo>
                <a:pt x="0" y="29882"/>
              </a:moveTo>
              <a:lnTo>
                <a:pt x="737066" y="29882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DB76FF-70F3-4DB7-9D5C-E5B2A5DD7CAA}">
      <dsp:nvSpPr>
        <dsp:cNvPr id="0" name=""/>
        <dsp:cNvSpPr/>
      </dsp:nvSpPr>
      <dsp:spPr>
        <a:xfrm>
          <a:off x="317461" y="1389234"/>
          <a:ext cx="2406155" cy="2371142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1000" b="-1000"/>
          </a:stretch>
        </a:blipFill>
        <a:ln w="5715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A4807-8606-4049-827E-16F0BA83EF17}">
      <dsp:nvSpPr>
        <dsp:cNvPr id="0" name=""/>
        <dsp:cNvSpPr/>
      </dsp:nvSpPr>
      <dsp:spPr>
        <a:xfrm>
          <a:off x="2648795" y="750"/>
          <a:ext cx="1426380" cy="1415607"/>
        </a:xfrm>
        <a:prstGeom prst="ellipse">
          <a:avLst/>
        </a:prstGeom>
        <a:solidFill>
          <a:srgbClr val="00855A"/>
        </a:solidFill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>
              <a:latin typeface="Arial" panose="020B0604020202020204" pitchFamily="34" charset="0"/>
              <a:cs typeface="Arial" panose="020B0604020202020204" pitchFamily="34" charset="0"/>
            </a:rPr>
            <a:t>eigenes Archiv</a:t>
          </a:r>
        </a:p>
      </dsp:txBody>
      <dsp:txXfrm>
        <a:off x="2857684" y="208061"/>
        <a:ext cx="1008602" cy="1000985"/>
      </dsp:txXfrm>
    </dsp:sp>
    <dsp:sp modelId="{E07919BD-1C6F-4DA6-A1E5-2B1AE0394407}">
      <dsp:nvSpPr>
        <dsp:cNvPr id="0" name=""/>
        <dsp:cNvSpPr/>
      </dsp:nvSpPr>
      <dsp:spPr>
        <a:xfrm>
          <a:off x="4203270" y="750"/>
          <a:ext cx="2139570" cy="1415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600" kern="1200" dirty="0">
              <a:latin typeface="Arial" panose="020B0604020202020204" pitchFamily="34" charset="0"/>
              <a:cs typeface="Arial" panose="020B0604020202020204" pitchFamily="34" charset="0"/>
            </a:rPr>
            <a:t>nach fachlichen Anforderungen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600" kern="1200" dirty="0">
              <a:latin typeface="Arial" panose="020B0604020202020204" pitchFamily="34" charset="0"/>
              <a:cs typeface="Arial" panose="020B0604020202020204" pitchFamily="34" charset="0"/>
            </a:rPr>
            <a:t>Fachpersonal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600" kern="1200" dirty="0">
              <a:latin typeface="Arial" panose="020B0604020202020204" pitchFamily="34" charset="0"/>
              <a:cs typeface="Arial" panose="020B0604020202020204" pitchFamily="34" charset="0"/>
            </a:rPr>
            <a:t>Ressourcen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600" kern="1200" dirty="0">
              <a:latin typeface="Arial" panose="020B0604020202020204" pitchFamily="34" charset="0"/>
              <a:cs typeface="Arial" panose="020B0604020202020204" pitchFamily="34" charset="0"/>
            </a:rPr>
            <a:t>Archivsatzung</a:t>
          </a:r>
        </a:p>
      </dsp:txBody>
      <dsp:txXfrm>
        <a:off x="4203270" y="750"/>
        <a:ext cx="2139570" cy="1415607"/>
      </dsp:txXfrm>
    </dsp:sp>
    <dsp:sp modelId="{D23B7501-E94B-4DF0-AAD8-176F680D5D79}">
      <dsp:nvSpPr>
        <dsp:cNvPr id="0" name=""/>
        <dsp:cNvSpPr/>
      </dsp:nvSpPr>
      <dsp:spPr>
        <a:xfrm>
          <a:off x="3090895" y="1746085"/>
          <a:ext cx="1467277" cy="1415607"/>
        </a:xfrm>
        <a:prstGeom prst="ellipse">
          <a:avLst/>
        </a:prstGeom>
        <a:solidFill>
          <a:srgbClr val="00855A"/>
        </a:solidFill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>
              <a:latin typeface="Arial" panose="020B0604020202020204" pitchFamily="34" charset="0"/>
              <a:cs typeface="Arial" panose="020B0604020202020204" pitchFamily="34" charset="0"/>
            </a:rPr>
            <a:t>Gemeinsame Unterhaltung</a:t>
          </a:r>
        </a:p>
      </dsp:txBody>
      <dsp:txXfrm>
        <a:off x="3305773" y="1953396"/>
        <a:ext cx="1037521" cy="1000985"/>
      </dsp:txXfrm>
    </dsp:sp>
    <dsp:sp modelId="{F3AA272C-DC8F-4B72-A325-6660B0C29F1A}">
      <dsp:nvSpPr>
        <dsp:cNvPr id="0" name=""/>
        <dsp:cNvSpPr/>
      </dsp:nvSpPr>
      <dsp:spPr>
        <a:xfrm>
          <a:off x="4635146" y="1746085"/>
          <a:ext cx="2200915" cy="1415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600" kern="1200" dirty="0">
              <a:latin typeface="Arial" panose="020B0604020202020204" pitchFamily="34" charset="0"/>
              <a:cs typeface="Arial" panose="020B0604020202020204" pitchFamily="34" charset="0"/>
            </a:rPr>
            <a:t>Muster-Zweckvereinbarung  vom SLKT/SSG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600" kern="1200" dirty="0">
              <a:latin typeface="Arial" panose="020B0604020202020204" pitchFamily="34" charset="0"/>
              <a:cs typeface="Arial" panose="020B0604020202020204" pitchFamily="34" charset="0"/>
            </a:rPr>
            <a:t>zw. LRA – SV/GV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Char char="••"/>
          </a:pPr>
          <a:r>
            <a:rPr lang="de-DE" sz="1600" kern="1200" dirty="0">
              <a:latin typeface="Arial" panose="020B0604020202020204" pitchFamily="34" charset="0"/>
              <a:cs typeface="Arial" panose="020B0604020202020204" pitchFamily="34" charset="0"/>
            </a:rPr>
            <a:t>zw. SV/GV – SV/GV</a:t>
          </a:r>
        </a:p>
      </dsp:txBody>
      <dsp:txXfrm>
        <a:off x="4635146" y="1746085"/>
        <a:ext cx="2200915" cy="1415607"/>
      </dsp:txXfrm>
    </dsp:sp>
    <dsp:sp modelId="{37C5D645-7778-46D5-9FB0-9FBC0FE4A41D}">
      <dsp:nvSpPr>
        <dsp:cNvPr id="0" name=""/>
        <dsp:cNvSpPr/>
      </dsp:nvSpPr>
      <dsp:spPr>
        <a:xfrm>
          <a:off x="2614298" y="3491419"/>
          <a:ext cx="1481574" cy="1415607"/>
        </a:xfrm>
        <a:prstGeom prst="ellipse">
          <a:avLst/>
        </a:prstGeom>
        <a:solidFill>
          <a:srgbClr val="00855A"/>
        </a:solidFill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>
              <a:latin typeface="Arial" panose="020B0604020202020204" pitchFamily="34" charset="0"/>
              <a:cs typeface="Arial" panose="020B0604020202020204" pitchFamily="34" charset="0"/>
            </a:rPr>
            <a:t>über Kreisarchiv</a:t>
          </a:r>
        </a:p>
      </dsp:txBody>
      <dsp:txXfrm>
        <a:off x="2831269" y="3698730"/>
        <a:ext cx="1047632" cy="1000985"/>
      </dsp:txXfrm>
    </dsp:sp>
    <dsp:sp modelId="{99CD8F4D-A44F-45ED-9F19-AD48492D2692}">
      <dsp:nvSpPr>
        <dsp:cNvPr id="0" name=""/>
        <dsp:cNvSpPr/>
      </dsp:nvSpPr>
      <dsp:spPr>
        <a:xfrm>
          <a:off x="4154975" y="3491419"/>
          <a:ext cx="2222362" cy="1415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855A"/>
            </a:buClr>
            <a:buFont typeface="Arial" panose="020B0604020202020204" pitchFamily="34" charset="0"/>
            <a:buChar char="••"/>
          </a:pPr>
          <a:r>
            <a:rPr lang="de-DE" sz="1600" kern="1200" dirty="0">
              <a:latin typeface="Arial" panose="020B0604020202020204" pitchFamily="34" charset="0"/>
              <a:cs typeface="Arial" panose="020B0604020202020204" pitchFamily="34" charset="0"/>
            </a:rPr>
            <a:t>Auffangfunktion</a:t>
          </a:r>
        </a:p>
      </dsp:txBody>
      <dsp:txXfrm>
        <a:off x="4154975" y="3491419"/>
        <a:ext cx="2222362" cy="14156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43B367-C471-44E8-A2E4-B3384B603C91}">
      <dsp:nvSpPr>
        <dsp:cNvPr id="0" name=""/>
        <dsp:cNvSpPr/>
      </dsp:nvSpPr>
      <dsp:spPr>
        <a:xfrm>
          <a:off x="2882826" y="1909668"/>
          <a:ext cx="1584085" cy="1584085"/>
        </a:xfrm>
        <a:prstGeom prst="roundRect">
          <a:avLst/>
        </a:prstGeom>
        <a:solidFill>
          <a:srgbClr val="00855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12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 dirty="0">
              <a:latin typeface="Arial" panose="020B0604020202020204" pitchFamily="34" charset="0"/>
              <a:cs typeface="Arial" panose="020B0604020202020204" pitchFamily="34" charset="0"/>
            </a:rPr>
            <a:t>Auswahl potentiellen Archivgutes</a:t>
          </a:r>
        </a:p>
      </dsp:txBody>
      <dsp:txXfrm>
        <a:off x="2960155" y="1986997"/>
        <a:ext cx="1429427" cy="1429427"/>
      </dsp:txXfrm>
    </dsp:sp>
    <dsp:sp modelId="{068ED08E-9F05-4BD7-B826-4F3594DAE92A}">
      <dsp:nvSpPr>
        <dsp:cNvPr id="0" name=""/>
        <dsp:cNvSpPr/>
      </dsp:nvSpPr>
      <dsp:spPr>
        <a:xfrm rot="17023158">
          <a:off x="3463637" y="1394418"/>
          <a:ext cx="106076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60763" y="0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AB239A-ABE1-46ED-8E9E-581A7BCDA7FA}">
      <dsp:nvSpPr>
        <dsp:cNvPr id="0" name=""/>
        <dsp:cNvSpPr/>
      </dsp:nvSpPr>
      <dsp:spPr>
        <a:xfrm>
          <a:off x="3783903" y="0"/>
          <a:ext cx="886439" cy="879169"/>
        </a:xfrm>
        <a:prstGeom prst="roundRect">
          <a:avLst/>
        </a:prstGeom>
        <a:solidFill>
          <a:srgbClr val="00855A"/>
        </a:solidFill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E-Akten</a:t>
          </a:r>
        </a:p>
      </dsp:txBody>
      <dsp:txXfrm>
        <a:off x="3826820" y="42917"/>
        <a:ext cx="800605" cy="793335"/>
      </dsp:txXfrm>
    </dsp:sp>
    <dsp:sp modelId="{519B55DD-1FE8-4F17-9954-5D48B0288975}">
      <dsp:nvSpPr>
        <dsp:cNvPr id="0" name=""/>
        <dsp:cNvSpPr/>
      </dsp:nvSpPr>
      <dsp:spPr>
        <a:xfrm rot="19155019">
          <a:off x="4348234" y="1699707"/>
          <a:ext cx="9790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9060" y="0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FDB374-69B9-4B50-A046-6E2765874006}">
      <dsp:nvSpPr>
        <dsp:cNvPr id="0" name=""/>
        <dsp:cNvSpPr/>
      </dsp:nvSpPr>
      <dsp:spPr>
        <a:xfrm>
          <a:off x="5208616" y="501839"/>
          <a:ext cx="1002719" cy="892658"/>
        </a:xfrm>
        <a:prstGeom prst="roundRect">
          <a:avLst/>
        </a:prstGeom>
        <a:solidFill>
          <a:srgbClr val="00855A"/>
        </a:solidFill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Melde-daten</a:t>
          </a:r>
        </a:p>
      </dsp:txBody>
      <dsp:txXfrm>
        <a:off x="5252192" y="545415"/>
        <a:ext cx="915567" cy="805506"/>
      </dsp:txXfrm>
    </dsp:sp>
    <dsp:sp modelId="{18F5C045-B497-4877-8E55-D94F6CE9D5CC}">
      <dsp:nvSpPr>
        <dsp:cNvPr id="0" name=""/>
        <dsp:cNvSpPr/>
      </dsp:nvSpPr>
      <dsp:spPr>
        <a:xfrm rot="21194198">
          <a:off x="4462546" y="2533911"/>
          <a:ext cx="12544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54452" y="0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82DE5-3496-42EF-A4C2-43850517968A}">
      <dsp:nvSpPr>
        <dsp:cNvPr id="0" name=""/>
        <dsp:cNvSpPr/>
      </dsp:nvSpPr>
      <dsp:spPr>
        <a:xfrm>
          <a:off x="5712634" y="1956841"/>
          <a:ext cx="1034092" cy="883764"/>
        </a:xfrm>
        <a:prstGeom prst="roundRect">
          <a:avLst/>
        </a:prstGeom>
        <a:solidFill>
          <a:srgbClr val="00855A"/>
        </a:solidFill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Gewerbe-daten</a:t>
          </a:r>
        </a:p>
      </dsp:txBody>
      <dsp:txXfrm>
        <a:off x="5755776" y="1999983"/>
        <a:ext cx="947808" cy="797480"/>
      </dsp:txXfrm>
    </dsp:sp>
    <dsp:sp modelId="{6C3F034A-D125-490F-A00F-6F6BCC487788}">
      <dsp:nvSpPr>
        <dsp:cNvPr id="0" name=""/>
        <dsp:cNvSpPr/>
      </dsp:nvSpPr>
      <dsp:spPr>
        <a:xfrm rot="1723418">
          <a:off x="4401060" y="3392950"/>
          <a:ext cx="10702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70295" y="0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7587F4-F9C1-4DD6-90B9-5665D27BA800}">
      <dsp:nvSpPr>
        <dsp:cNvPr id="0" name=""/>
        <dsp:cNvSpPr/>
      </dsp:nvSpPr>
      <dsp:spPr>
        <a:xfrm>
          <a:off x="5405504" y="3465088"/>
          <a:ext cx="1093230" cy="969202"/>
        </a:xfrm>
        <a:prstGeom prst="roundRect">
          <a:avLst/>
        </a:prstGeom>
        <a:solidFill>
          <a:srgbClr val="00855A"/>
        </a:solidFill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>
              <a:latin typeface="Arial" panose="020B0604020202020204" pitchFamily="34" charset="0"/>
              <a:cs typeface="Arial" panose="020B0604020202020204" pitchFamily="34" charset="0"/>
            </a:rPr>
            <a:t>Ratsinform</a:t>
          </a: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.-systeme</a:t>
          </a:r>
        </a:p>
      </dsp:txBody>
      <dsp:txXfrm>
        <a:off x="5452817" y="3512401"/>
        <a:ext cx="998604" cy="874576"/>
      </dsp:txXfrm>
    </dsp:sp>
    <dsp:sp modelId="{59B29575-E5DC-4354-A1C5-7ED5BA691D0D}">
      <dsp:nvSpPr>
        <dsp:cNvPr id="0" name=""/>
        <dsp:cNvSpPr/>
      </dsp:nvSpPr>
      <dsp:spPr>
        <a:xfrm rot="4366995">
          <a:off x="3668554" y="3835317"/>
          <a:ext cx="7151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5174" y="0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FF4EB-0A55-4F4D-BDBC-FE401EBF64AB}">
      <dsp:nvSpPr>
        <dsp:cNvPr id="0" name=""/>
        <dsp:cNvSpPr/>
      </dsp:nvSpPr>
      <dsp:spPr>
        <a:xfrm>
          <a:off x="3765753" y="4176882"/>
          <a:ext cx="1061337" cy="1061337"/>
        </a:xfrm>
        <a:prstGeom prst="roundRect">
          <a:avLst/>
        </a:prstGeom>
        <a:solidFill>
          <a:srgbClr val="00855A"/>
        </a:solidFill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Personen-stands-daten</a:t>
          </a:r>
        </a:p>
      </dsp:txBody>
      <dsp:txXfrm>
        <a:off x="3817563" y="4228692"/>
        <a:ext cx="957717" cy="957717"/>
      </dsp:txXfrm>
    </dsp:sp>
    <dsp:sp modelId="{0B56DD73-32DF-4DF1-BAD6-039104AEB47A}">
      <dsp:nvSpPr>
        <dsp:cNvPr id="0" name=""/>
        <dsp:cNvSpPr/>
      </dsp:nvSpPr>
      <dsp:spPr>
        <a:xfrm rot="14281735">
          <a:off x="2411174" y="1482969"/>
          <a:ext cx="10059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05990" y="0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FD067-7B8F-47DD-8478-653DA26DA4DA}">
      <dsp:nvSpPr>
        <dsp:cNvPr id="0" name=""/>
        <dsp:cNvSpPr/>
      </dsp:nvSpPr>
      <dsp:spPr>
        <a:xfrm>
          <a:off x="1883583" y="147246"/>
          <a:ext cx="961125" cy="909024"/>
        </a:xfrm>
        <a:prstGeom prst="roundRect">
          <a:avLst/>
        </a:prstGeom>
        <a:solidFill>
          <a:srgbClr val="00855A"/>
        </a:solidFill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Ton/Bild/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Video</a:t>
          </a:r>
        </a:p>
      </dsp:txBody>
      <dsp:txXfrm>
        <a:off x="1927958" y="191621"/>
        <a:ext cx="872375" cy="820274"/>
      </dsp:txXfrm>
    </dsp:sp>
    <dsp:sp modelId="{8052F521-D444-4E21-A151-3BB1D9DB9BBE}">
      <dsp:nvSpPr>
        <dsp:cNvPr id="0" name=""/>
        <dsp:cNvSpPr/>
      </dsp:nvSpPr>
      <dsp:spPr>
        <a:xfrm rot="7342550">
          <a:off x="2655515" y="3778215"/>
          <a:ext cx="67363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3638" y="0"/>
              </a:lnTo>
            </a:path>
          </a:pathLst>
        </a:custGeom>
        <a:noFill/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B88029-37AA-40F5-869C-C65A3C97FA02}">
      <dsp:nvSpPr>
        <dsp:cNvPr id="0" name=""/>
        <dsp:cNvSpPr/>
      </dsp:nvSpPr>
      <dsp:spPr>
        <a:xfrm>
          <a:off x="1944850" y="4062677"/>
          <a:ext cx="1061337" cy="1061337"/>
        </a:xfrm>
        <a:prstGeom prst="roundRect">
          <a:avLst/>
        </a:prstGeom>
        <a:solidFill>
          <a:srgbClr val="00855A"/>
        </a:solidFill>
        <a:ln w="12700" cap="flat" cmpd="sng" algn="ctr">
          <a:solidFill>
            <a:srgbClr val="00855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Datei-samm-lungen</a:t>
          </a:r>
        </a:p>
      </dsp:txBody>
      <dsp:txXfrm>
        <a:off x="1996660" y="4114487"/>
        <a:ext cx="957717" cy="957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C8C18C3-68D0-4AE4-BFEC-ABFF3D6E26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9" y="7"/>
            <a:ext cx="3076977" cy="513790"/>
          </a:xfrm>
          <a:prstGeom prst="rect">
            <a:avLst/>
          </a:prstGeom>
        </p:spPr>
        <p:txBody>
          <a:bodyPr vert="horz" lIns="95114" tIns="47557" rIns="95114" bIns="47557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52066E1-70A8-44B2-8C6A-0E079FC586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654" y="7"/>
            <a:ext cx="3076976" cy="513790"/>
          </a:xfrm>
          <a:prstGeom prst="rect">
            <a:avLst/>
          </a:prstGeom>
        </p:spPr>
        <p:txBody>
          <a:bodyPr vert="horz" lIns="95114" tIns="47557" rIns="95114" bIns="47557" rtlCol="0"/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A5A321-42E6-4FD5-8F03-CED1B890C14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9" y="9720831"/>
            <a:ext cx="3076977" cy="513790"/>
          </a:xfrm>
          <a:prstGeom prst="rect">
            <a:avLst/>
          </a:prstGeom>
        </p:spPr>
        <p:txBody>
          <a:bodyPr vert="horz" lIns="95114" tIns="47557" rIns="95114" bIns="47557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1CCBBD-ACF5-467B-B489-C8F12FF906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654" y="9720831"/>
            <a:ext cx="3076976" cy="513790"/>
          </a:xfrm>
          <a:prstGeom prst="rect">
            <a:avLst/>
          </a:prstGeom>
        </p:spPr>
        <p:txBody>
          <a:bodyPr vert="horz" lIns="95114" tIns="47557" rIns="95114" bIns="47557" rtlCol="0" anchor="b"/>
          <a:lstStyle>
            <a:lvl1pPr algn="r">
              <a:defRPr sz="1200"/>
            </a:lvl1pPr>
          </a:lstStyle>
          <a:p>
            <a:fld id="{89E44BDA-03DD-406B-BF9D-CE7DD457C1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16460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76363" cy="513508"/>
          </a:xfrm>
          <a:prstGeom prst="rect">
            <a:avLst/>
          </a:prstGeom>
        </p:spPr>
        <p:txBody>
          <a:bodyPr vert="horz" lIns="98671" tIns="49336" rIns="98671" bIns="49336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6" y="0"/>
            <a:ext cx="3076363" cy="513508"/>
          </a:xfrm>
          <a:prstGeom prst="rect">
            <a:avLst/>
          </a:prstGeom>
        </p:spPr>
        <p:txBody>
          <a:bodyPr vert="horz" lIns="98671" tIns="49336" rIns="98671" bIns="49336" rtlCol="0"/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76250" y="1279525"/>
            <a:ext cx="61468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671" tIns="49336" rIns="98671" bIns="49336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925415"/>
            <a:ext cx="5679440" cy="4029879"/>
          </a:xfrm>
          <a:prstGeom prst="rect">
            <a:avLst/>
          </a:prstGeom>
        </p:spPr>
        <p:txBody>
          <a:bodyPr vert="horz" lIns="98671" tIns="49336" rIns="98671" bIns="49336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721114"/>
            <a:ext cx="3076363" cy="513507"/>
          </a:xfrm>
          <a:prstGeom prst="rect">
            <a:avLst/>
          </a:prstGeom>
        </p:spPr>
        <p:txBody>
          <a:bodyPr vert="horz" lIns="98671" tIns="49336" rIns="98671" bIns="49336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6" y="9721114"/>
            <a:ext cx="3076363" cy="513507"/>
          </a:xfrm>
          <a:prstGeom prst="rect">
            <a:avLst/>
          </a:prstGeom>
        </p:spPr>
        <p:txBody>
          <a:bodyPr vert="horz" lIns="98671" tIns="49336" rIns="98671" bIns="49336" rtlCol="0" anchor="b"/>
          <a:lstStyle>
            <a:lvl1pPr algn="r">
              <a:defRPr sz="1200"/>
            </a:lvl1pPr>
          </a:lstStyle>
          <a:p>
            <a:fld id="{409B048C-273D-4DFB-A16E-A1C269922DE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5353296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1</a:t>
            </a:fld>
            <a:endParaRPr lang="de-DE" dirty="0"/>
          </a:p>
        </p:txBody>
      </p:sp>
      <p:sp>
        <p:nvSpPr>
          <p:cNvPr id="6" name="Kopfzeilenplatzhalter 5">
            <a:extLst>
              <a:ext uri="{FF2B5EF4-FFF2-40B4-BE49-F238E27FC236}">
                <a16:creationId xmlns:a16="http://schemas.microsoft.com/office/drawing/2014/main" id="{484F88D2-DDE7-489F-AD18-1BEDEC9625E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3500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3375"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10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2137C7BA-21E9-45A2-85A4-0644C0493E4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8789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3375"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11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2137C7BA-21E9-45A2-85A4-0644C0493E4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828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3375"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12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2137C7BA-21E9-45A2-85A4-0644C0493E4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559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3375"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13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2137C7BA-21E9-45A2-85A4-0644C0493E4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0971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14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498C5308-4B36-4F2E-942A-F7761272617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31794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3375"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15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2137C7BA-21E9-45A2-85A4-0644C0493E4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84251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3375"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16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2137C7BA-21E9-45A2-85A4-0644C0493E4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8948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3375"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17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2137C7BA-21E9-45A2-85A4-0644C0493E4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65601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18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CF8EA19A-B64F-44B3-9265-15578FCBBF3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49500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954517"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19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AE725BD-583D-44C3-9C1E-FC4DE6B4936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7506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1706" lvl="2"/>
            <a:endParaRPr lang="de-DE" sz="1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2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D75D547F-DF0D-4010-84DB-8A9923CCBE3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45948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defTabSz="905893">
              <a:defRPr/>
            </a:pPr>
            <a:endParaRPr lang="de-DE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5893">
              <a:defRPr/>
            </a:pPr>
            <a:fld id="{409B048C-273D-4DFB-A16E-A1C269922DEF}" type="slidenum">
              <a:rPr lang="de-DE">
                <a:solidFill>
                  <a:prstClr val="black"/>
                </a:solidFill>
                <a:latin typeface="Calibri" panose="020F0502020204030204"/>
              </a:rPr>
              <a:pPr defTabSz="905893">
                <a:defRPr/>
              </a:pPr>
              <a:t>20</a:t>
            </a:fld>
            <a:endParaRPr lang="de-DE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366A4D56-1F79-4266-AEC0-0CFE8C152FC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70127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defTabSz="905893">
              <a:defRPr/>
            </a:pPr>
            <a:endParaRPr lang="de-DE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5893">
              <a:defRPr/>
            </a:pPr>
            <a:fld id="{409B048C-273D-4DFB-A16E-A1C269922DEF}" type="slidenum">
              <a:rPr lang="de-DE">
                <a:solidFill>
                  <a:prstClr val="black"/>
                </a:solidFill>
                <a:latin typeface="Calibri" panose="020F0502020204030204"/>
              </a:rPr>
              <a:pPr defTabSz="905893">
                <a:defRPr/>
              </a:pPr>
              <a:t>21</a:t>
            </a:fld>
            <a:endParaRPr lang="de-DE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366A4D56-1F79-4266-AEC0-0CFE8C152FC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82959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7684">
              <a:defRPr/>
            </a:pPr>
            <a:fld id="{409B048C-273D-4DFB-A16E-A1C269922DEF}" type="slidenum">
              <a:rPr lang="de-DE">
                <a:solidFill>
                  <a:prstClr val="black"/>
                </a:solidFill>
                <a:latin typeface="Calibri" panose="020F0502020204030204"/>
              </a:rPr>
              <a:pPr defTabSz="947684">
                <a:defRPr/>
              </a:pPr>
              <a:t>22</a:t>
            </a:fld>
            <a:endParaRPr lang="de-DE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Kopfzeilenplatzhalter 5">
            <a:extLst>
              <a:ext uri="{FF2B5EF4-FFF2-40B4-BE49-F238E27FC236}">
                <a16:creationId xmlns:a16="http://schemas.microsoft.com/office/drawing/2014/main" id="{484F88D2-DDE7-489F-AD18-1BEDEC9625E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defTabSz="947684">
              <a:defRPr/>
            </a:pPr>
            <a:endParaRPr lang="de-DE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784374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7684">
              <a:defRPr/>
            </a:pPr>
            <a:fld id="{409B048C-273D-4DFB-A16E-A1C269922DEF}" type="slidenum">
              <a:rPr lang="de-DE">
                <a:solidFill>
                  <a:prstClr val="black"/>
                </a:solidFill>
                <a:latin typeface="Calibri" panose="020F0502020204030204"/>
              </a:rPr>
              <a:pPr defTabSz="947684">
                <a:defRPr/>
              </a:pPr>
              <a:t>23</a:t>
            </a:fld>
            <a:endParaRPr lang="de-DE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Kopfzeilenplatzhalter 5">
            <a:extLst>
              <a:ext uri="{FF2B5EF4-FFF2-40B4-BE49-F238E27FC236}">
                <a16:creationId xmlns:a16="http://schemas.microsoft.com/office/drawing/2014/main" id="{484F88D2-DDE7-489F-AD18-1BEDEC9625E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defTabSz="947684">
              <a:defRPr/>
            </a:pPr>
            <a:endParaRPr lang="de-DE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70590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4517"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24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B3402FF0-8BCD-47E1-873B-AEECAFD01DE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36035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25</a:t>
            </a:fld>
            <a:endParaRPr lang="de-DE" dirty="0"/>
          </a:p>
        </p:txBody>
      </p:sp>
      <p:sp>
        <p:nvSpPr>
          <p:cNvPr id="6" name="Kopfzeilenplatzhalter 5">
            <a:extLst>
              <a:ext uri="{FF2B5EF4-FFF2-40B4-BE49-F238E27FC236}">
                <a16:creationId xmlns:a16="http://schemas.microsoft.com/office/drawing/2014/main" id="{0C440400-4F87-476C-99EC-8479D14C423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98465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26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A41D0FA3-710B-42A9-8F4D-1CB715775D7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03550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27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72616218-F7F6-4AB8-99BF-4147CAC5898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309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28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EEA87C91-911A-4797-A424-8E821B78781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09117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2551"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29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A5FE0E14-0995-44D2-8022-6AFAB9CD079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164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3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39B8D349-713F-49B8-8A59-B66973A519A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76364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30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3F0916A3-7488-428C-B6D7-74613F8B429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25183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31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39B8D349-713F-49B8-8A59-B66973A519A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76364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32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19DDA018-9A02-452F-A8D2-473EA6B15EB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95954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33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CF8EA19A-B64F-44B3-9265-15578FCBBF3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07726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34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CF8EA19A-B64F-44B3-9265-15578FCBBF3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26861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35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CF8EA19A-B64F-44B3-9265-15578FCBBF3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23393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36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CF8EA19A-B64F-44B3-9265-15578FCBBF3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47944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37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CF8EA19A-B64F-44B3-9265-15578FCBBF3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8929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4517">
              <a:defRPr/>
            </a:pPr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4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34083DED-ED9C-4D71-B092-F9F98BE3A6C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3344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4517">
              <a:defRPr/>
            </a:pPr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5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34083DED-ED9C-4D71-B092-F9F98BE3A6C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4058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6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19DDA018-9A02-452F-A8D2-473EA6B15EB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9595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4517">
              <a:defRPr/>
            </a:pPr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7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34083DED-ED9C-4D71-B092-F9F98BE3A6C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3137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3375"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8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2137C7BA-21E9-45A2-85A4-0644C0493E4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94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B048C-273D-4DFB-A16E-A1C269922DEF}" type="slidenum">
              <a:rPr lang="de-DE" smtClean="0"/>
              <a:t>9</a:t>
            </a:fld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F5F77E25-4247-4F21-ADEA-3212AEB29CD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9859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1 - Titel u Untertitel zentri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09C74D-A922-4051-8D04-8E15BA56F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E258767-B139-4594-B682-3B0FCFC2DB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C9547DC-0F9E-4844-AE6A-A91474B61E2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398038" y="6572656"/>
            <a:ext cx="928191" cy="2853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35721E1-14F1-4313-B9AA-7D1489BBDD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1577515" y="6590276"/>
            <a:ext cx="7105794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DEEE0104-15A1-48A6-9F3C-6A5FC4AA43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11193177" y="6590276"/>
            <a:ext cx="587883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r">
              <a:defRPr lang="de-DE" altLang="de-DE" sz="10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9584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elfolie 2 - Titel u Untertitel links mit F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FF14BE-7448-46E9-94A6-E07F6042B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BE82E9-FA35-4FC2-BA9F-F6083451E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2F5B18-E7B1-46AD-97DE-43E87BB9AE3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398038" y="6572656"/>
            <a:ext cx="928191" cy="2853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B4E94C-BD2B-4B9C-ADFE-BED050C9DA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1577515" y="6590276"/>
            <a:ext cx="7105794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674B66-8D96-4B3A-989C-A43CF5CEF4C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11193177" y="6590276"/>
            <a:ext cx="587883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r">
              <a:defRPr lang="de-DE" altLang="de-DE" sz="10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9520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3 - SSG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6890404-C10B-40BD-B007-E8A69BF819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1" y="294431"/>
            <a:ext cx="6457951" cy="5640488"/>
          </a:xfrm>
          <a:prstGeom prst="rect">
            <a:avLst/>
          </a:prstGeom>
        </p:spPr>
      </p:pic>
      <p:sp>
        <p:nvSpPr>
          <p:cNvPr id="6" name="Textplatzhalter 2">
            <a:extLst>
              <a:ext uri="{FF2B5EF4-FFF2-40B4-BE49-F238E27FC236}">
                <a16:creationId xmlns:a16="http://schemas.microsoft.com/office/drawing/2014/main" id="{2CF5D4CA-EC54-4E79-B967-3D9D6FA1F18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838826" y="3827668"/>
            <a:ext cx="5895975" cy="1162050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dirty="0"/>
              <a:t>Sitzungsbezeichnung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9BB0BCB-1B44-4AE4-A98C-5F8ED110F6F0}"/>
              </a:ext>
            </a:extLst>
          </p:cNvPr>
          <p:cNvSpPr/>
          <p:nvPr userDrawn="1"/>
        </p:nvSpPr>
        <p:spPr>
          <a:xfrm>
            <a:off x="1" y="6505577"/>
            <a:ext cx="12192000" cy="35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0015233-46EA-430E-A63D-7C87D10FBF53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838825" y="4989719"/>
            <a:ext cx="5895975" cy="1449183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dirty="0"/>
              <a:t>am XXX</a:t>
            </a:r>
          </a:p>
          <a:p>
            <a:pPr lvl="0"/>
            <a:r>
              <a:rPr lang="de-DE" dirty="0"/>
              <a:t>Sächsischer Städte- und Gemeindetag</a:t>
            </a:r>
          </a:p>
        </p:txBody>
      </p:sp>
    </p:spTree>
    <p:extLst>
      <p:ext uri="{BB962C8B-B14F-4D97-AF65-F5344CB8AC3E}">
        <p14:creationId xmlns:p14="http://schemas.microsoft.com/office/powerpoint/2010/main" val="4152746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SG LEER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18172A3-F0F6-4359-8AB2-0C28E709B2A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398038" y="6572656"/>
            <a:ext cx="928191" cy="2853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87E4248-2D68-41BC-9EB0-79BD5CD230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1577515" y="6590276"/>
            <a:ext cx="7105794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FF0F38B-0A73-4C07-8777-8C8F1BCC420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11193177" y="6590276"/>
            <a:ext cx="587883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r">
              <a:defRPr lang="de-DE" altLang="de-DE" sz="10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4495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SG LEERSEITE ohne F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C8C4D8F-AF19-4FC8-9AB0-D64F6F7B22B9}"/>
              </a:ext>
            </a:extLst>
          </p:cNvPr>
          <p:cNvSpPr/>
          <p:nvPr userDrawn="1"/>
        </p:nvSpPr>
        <p:spPr>
          <a:xfrm>
            <a:off x="1" y="6505577"/>
            <a:ext cx="12192000" cy="35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E534FD1-8820-4AF5-B67C-E76EEC53004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398038" y="6572656"/>
            <a:ext cx="928191" cy="2853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B0DFBBD-C5D0-4B1C-9D17-09B160ACA7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1577515" y="6590276"/>
            <a:ext cx="7105794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9F56190-A292-4704-947F-76ADCBFB6EA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11193177" y="6590276"/>
            <a:ext cx="587883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r">
              <a:defRPr lang="de-DE" altLang="de-DE" sz="10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945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SG Ma 110 Titel mit Inhalt und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08B177-42F1-42DB-91E1-50198E5BA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162" y="1052737"/>
            <a:ext cx="11318470" cy="5348063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endParaRPr lang="de-DE" dirty="0"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E9E708A0-D408-402E-BF4C-4956FAA370AA}"/>
              </a:ext>
            </a:extLst>
          </p:cNvPr>
          <p:cNvSpPr/>
          <p:nvPr userDrawn="1"/>
        </p:nvSpPr>
        <p:spPr>
          <a:xfrm>
            <a:off x="410940" y="815621"/>
            <a:ext cx="11383021" cy="237116"/>
          </a:xfrm>
          <a:custGeom>
            <a:avLst/>
            <a:gdLst/>
            <a:ahLst/>
            <a:cxnLst/>
            <a:rect l="l" t="t" r="r" b="b"/>
            <a:pathLst>
              <a:path w="9972001">
                <a:moveTo>
                  <a:pt x="0" y="0"/>
                </a:moveTo>
                <a:lnTo>
                  <a:pt x="9972001" y="0"/>
                </a:lnTo>
              </a:path>
            </a:pathLst>
          </a:custGeom>
          <a:ln w="25400">
            <a:solidFill>
              <a:srgbClr val="00855A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 sz="1541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5838D48-DAB1-4253-9D91-0DE0D514E4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70"/>
          <a:stretch/>
        </p:blipFill>
        <p:spPr>
          <a:xfrm>
            <a:off x="11083897" y="116632"/>
            <a:ext cx="676735" cy="616474"/>
          </a:xfrm>
          <a:prstGeom prst="rect">
            <a:avLst/>
          </a:prstGeom>
        </p:spPr>
      </p:pic>
      <p:sp>
        <p:nvSpPr>
          <p:cNvPr id="18" name="Holder 2">
            <a:extLst>
              <a:ext uri="{FF2B5EF4-FFF2-40B4-BE49-F238E27FC236}">
                <a16:creationId xmlns:a16="http://schemas.microsoft.com/office/drawing/2014/main" id="{C4B1DDB4-21CB-4DFB-A444-6E8B998F4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62" y="190500"/>
            <a:ext cx="10478375" cy="5426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just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FAA8AB0E-8073-4D56-BC73-9DFBFE9196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398038" y="6572656"/>
            <a:ext cx="928191" cy="2853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E5F032B2-5BB2-41B7-8953-794A1D9F597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1577515" y="6590276"/>
            <a:ext cx="7105794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3E9C93F-6C12-44C3-A7D5-833AD37A355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11193177" y="6590276"/>
            <a:ext cx="587883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r">
              <a:defRPr lang="de-DE" altLang="de-DE" sz="10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21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Vorstellung elektronische Kommunalarchiv (elKA)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A8F47-F803-456A-BD6D-A76590523FF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02.12.2024</a:t>
            </a:r>
          </a:p>
        </p:txBody>
      </p:sp>
    </p:spTree>
    <p:extLst>
      <p:ext uri="{BB962C8B-B14F-4D97-AF65-F5344CB8AC3E}">
        <p14:creationId xmlns:p14="http://schemas.microsoft.com/office/powerpoint/2010/main" val="2740499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7DF7071-3EC7-42AA-94C3-FB994F23E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5DDA30F-2F2F-445B-A099-40B9FA5DA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lvl="0">
              <a:tabLst>
                <a:tab pos="11212233" algn="r"/>
              </a:tabLst>
            </a:pPr>
            <a:r>
              <a:rPr lang="de-DE" dirty="0"/>
              <a:t>Mastertextformat bearbeiten</a:t>
            </a:r>
          </a:p>
          <a:p>
            <a:pPr marL="457200" lvl="1" defTabSz="914400"/>
            <a:r>
              <a:rPr lang="de-DE" dirty="0"/>
              <a:t>Zweite Ebene</a:t>
            </a:r>
          </a:p>
          <a:p>
            <a:pPr marL="914400" lvl="2" defTabSz="914400"/>
            <a:r>
              <a:rPr lang="de-DE" dirty="0"/>
              <a:t>Dritte Ebene</a:t>
            </a:r>
          </a:p>
          <a:p>
            <a:pPr marL="1371600" lvl="3" defTabSz="914400"/>
            <a:r>
              <a:rPr lang="de-DE" dirty="0"/>
              <a:t>Vierte Ebene</a:t>
            </a:r>
          </a:p>
          <a:p>
            <a:pPr marL="1828800" lvl="4" defTabSz="914400"/>
            <a:r>
              <a:rPr lang="de-DE" dirty="0"/>
              <a:t>Fünfte Ebene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2DEC2A62-C10D-45C6-B911-445DA65022A2}"/>
              </a:ext>
            </a:extLst>
          </p:cNvPr>
          <p:cNvSpPr/>
          <p:nvPr userDrawn="1"/>
        </p:nvSpPr>
        <p:spPr>
          <a:xfrm>
            <a:off x="410940" y="6577208"/>
            <a:ext cx="11383021" cy="237116"/>
          </a:xfrm>
          <a:custGeom>
            <a:avLst/>
            <a:gdLst/>
            <a:ahLst/>
            <a:cxnLst/>
            <a:rect l="l" t="t" r="r" b="b"/>
            <a:pathLst>
              <a:path w="9972001">
                <a:moveTo>
                  <a:pt x="0" y="0"/>
                </a:moveTo>
                <a:lnTo>
                  <a:pt x="9972001" y="0"/>
                </a:lnTo>
              </a:path>
            </a:pathLst>
          </a:custGeom>
          <a:ln w="25400">
            <a:solidFill>
              <a:srgbClr val="00855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41" dirty="0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9FFDE717-1C90-40A0-BDEF-3960DC14BD4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398038" y="6572656"/>
            <a:ext cx="928191" cy="2853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EE442253-302C-4124-9800-1E570A6A691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1577515" y="6590276"/>
            <a:ext cx="7105794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de-DE"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3DE0DB63-F67D-45AF-8150-F1BCED512A3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11193177" y="6590276"/>
            <a:ext cx="587883" cy="219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r">
              <a:defRPr lang="de-DE" altLang="de-DE" sz="10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504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5" r:id="rId3"/>
    <p:sldLayoutId id="2147483660" r:id="rId4"/>
    <p:sldLayoutId id="2147483664" r:id="rId5"/>
    <p:sldLayoutId id="2147483653" r:id="rId6"/>
    <p:sldLayoutId id="2147483667" r:id="rId7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de-DE" sz="1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hyperlink" Target="2022-03-23_DIMAG_final_elKA.mp4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3.jpeg"/><Relationship Id="rId21" Type="http://schemas.openxmlformats.org/officeDocument/2006/relationships/image" Target="../media/image31.png"/><Relationship Id="rId7" Type="http://schemas.microsoft.com/office/2017/06/relationships/model3d" Target="../media/model3d1.glb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9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svg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5" Type="http://schemas.openxmlformats.org/officeDocument/2006/relationships/image" Target="../media/image28.png"/><Relationship Id="rId10" Type="http://schemas.openxmlformats.org/officeDocument/2006/relationships/image" Target="../media/image24.png"/><Relationship Id="rId19" Type="http://schemas.openxmlformats.org/officeDocument/2006/relationships/image" Target="../media/image30.png"/><Relationship Id="rId4" Type="http://schemas.openxmlformats.org/officeDocument/2006/relationships/image" Target="../media/image19.jpg"/><Relationship Id="rId9" Type="http://schemas.openxmlformats.org/officeDocument/2006/relationships/image" Target="../media/image21.png"/><Relationship Id="rId1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2.png"/><Relationship Id="rId4" Type="http://schemas.microsoft.com/office/2017/06/relationships/model3d" Target="../media/model3d2.glb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2.png"/><Relationship Id="rId4" Type="http://schemas.microsoft.com/office/2017/06/relationships/model3d" Target="../media/model3d2.glb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hyperlink" Target="https://www.sakd.de/elka.htm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e.clipdealer.com/photo/media/A:11611714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.jpeg"/><Relationship Id="rId7" Type="http://schemas.openxmlformats.org/officeDocument/2006/relationships/image" Target="../media/image42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openxmlformats.org/officeDocument/2006/relationships/image" Target="../media/image4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17A39DCA-398B-49A0-99E9-8947DFC171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64CEAC-4462-4FBD-B9AC-B976AB5F1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1</a:t>
            </a:fld>
            <a:endParaRPr lang="de-DE" dirty="0"/>
          </a:p>
        </p:txBody>
      </p:sp>
      <p:sp>
        <p:nvSpPr>
          <p:cNvPr id="12" name="Inhaltsplatzhalter 1">
            <a:extLst>
              <a:ext uri="{FF2B5EF4-FFF2-40B4-BE49-F238E27FC236}">
                <a16:creationId xmlns:a16="http://schemas.microsoft.com/office/drawing/2014/main" id="{FD648DCF-F8C7-4725-A739-AF36F6410C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8038" y="1052737"/>
            <a:ext cx="11489162" cy="3322492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algn="ctr"/>
            <a:r>
              <a:rPr lang="de-DE" sz="3200" b="1" dirty="0"/>
              <a:t>- Vorstellung des elektronischen Kommunalarchivs -</a:t>
            </a:r>
          </a:p>
          <a:p>
            <a:pPr algn="ctr"/>
            <a:endParaRPr lang="de-DE" sz="3200" b="1" dirty="0"/>
          </a:p>
          <a:p>
            <a:pPr algn="ctr"/>
            <a:r>
              <a:rPr lang="de-DE" sz="2600" b="1" dirty="0"/>
              <a:t>2. Dezember 2024</a:t>
            </a:r>
          </a:p>
          <a:p>
            <a:pPr algn="ctr"/>
            <a:endParaRPr lang="de-DE" sz="2800" b="1" dirty="0"/>
          </a:p>
          <a:p>
            <a:pPr algn="ctr"/>
            <a:r>
              <a:rPr lang="de-DE" sz="2000" b="1" dirty="0"/>
              <a:t>Sächsische Anstalt für kommunale Datenverarbeitung</a:t>
            </a:r>
          </a:p>
          <a:p>
            <a:pPr algn="ctr"/>
            <a:r>
              <a:rPr lang="de-DE" sz="2000" b="1" dirty="0"/>
              <a:t>Herr Piskol</a:t>
            </a:r>
            <a:endParaRPr lang="de-DE" sz="3600" b="1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1DAD840-CEF3-444D-ABC0-2D47A90AEA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0" b="17865"/>
          <a:stretch/>
        </p:blipFill>
        <p:spPr>
          <a:xfrm>
            <a:off x="4719941" y="4621415"/>
            <a:ext cx="2752117" cy="172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7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DIMAG – Funktionen für Erhaltung von Integrität und Authentizität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10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25B48A9-7B19-464A-A474-88717E397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7CE29211-49DA-402F-8FF7-164BD4E49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62" y="1423351"/>
            <a:ext cx="6777432" cy="3480510"/>
          </a:xfrm>
          <a:prstGeom prst="rect">
            <a:avLst/>
          </a:prstGeom>
          <a:ln>
            <a:solidFill>
              <a:srgbClr val="00855A"/>
            </a:solidFill>
          </a:ln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1878F7A2-1DE6-4D89-BC78-1E61E28368F1}"/>
              </a:ext>
            </a:extLst>
          </p:cNvPr>
          <p:cNvSpPr txBox="1"/>
          <p:nvPr/>
        </p:nvSpPr>
        <p:spPr>
          <a:xfrm>
            <a:off x="2605211" y="5349766"/>
            <a:ext cx="247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855A"/>
              </a:buClr>
              <a:buFont typeface="Wingdings" panose="05000000000000000000" pitchFamily="2" charset="2"/>
              <a:buChar char="Ø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hlinkClick r:id="rId5" action="ppaction://hlinkfile"/>
              </a:rPr>
              <a:t>DIMAG Erklärfilm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Inhaltsplatzhalter 11">
            <a:extLst>
              <a:ext uri="{FF2B5EF4-FFF2-40B4-BE49-F238E27FC236}">
                <a16:creationId xmlns:a16="http://schemas.microsoft.com/office/drawing/2014/main" id="{7BA276B3-9189-45DC-99E2-D453021934B3}"/>
              </a:ext>
            </a:extLst>
          </p:cNvPr>
          <p:cNvSpPr txBox="1">
            <a:spLocks/>
          </p:cNvSpPr>
          <p:nvPr/>
        </p:nvSpPr>
        <p:spPr>
          <a:xfrm>
            <a:off x="7325193" y="1244825"/>
            <a:ext cx="4523191" cy="43683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85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80000"/>
              </a:lnSpc>
            </a:pPr>
            <a:r>
              <a:rPr lang="de-DE" sz="1600" dirty="0">
                <a:solidFill>
                  <a:prstClr val="black"/>
                </a:solidFill>
                <a:cs typeface="+mn-cs"/>
              </a:rPr>
              <a:t>mandantenfähig, browserbasiert </a:t>
            </a:r>
          </a:p>
          <a:p>
            <a:pPr marL="285750" indent="-285750">
              <a:lnSpc>
                <a:spcPct val="180000"/>
              </a:lnSpc>
            </a:pPr>
            <a:r>
              <a:rPr lang="de-DE" sz="1600" dirty="0">
                <a:solidFill>
                  <a:prstClr val="black"/>
                </a:solidFill>
                <a:cs typeface="+mn-cs"/>
              </a:rPr>
              <a:t>modular aufgebaut (Kernmodul, Werkzeugen u.a. für Übernahme von E-Akten,  Bestandserhaltung/Migration)</a:t>
            </a:r>
          </a:p>
          <a:p>
            <a:pPr marL="285750" indent="-285750">
              <a:lnSpc>
                <a:spcPct val="180000"/>
              </a:lnSpc>
            </a:pPr>
            <a:r>
              <a:rPr lang="de-DE" sz="1600" dirty="0">
                <a:solidFill>
                  <a:prstClr val="black"/>
                </a:solidFill>
                <a:cs typeface="+mn-cs"/>
              </a:rPr>
              <a:t>Funktionen für den sicheren Datentransfer, Formatanalyse, Ingest, Bestandserhaltung</a:t>
            </a:r>
          </a:p>
          <a:p>
            <a:pPr marL="285750" indent="-285750">
              <a:lnSpc>
                <a:spcPct val="180000"/>
              </a:lnSpc>
            </a:pPr>
            <a:r>
              <a:rPr lang="de-DE" sz="1600" dirty="0">
                <a:solidFill>
                  <a:prstClr val="black"/>
                </a:solidFill>
                <a:cs typeface="+mn-cs"/>
              </a:rPr>
              <a:t>Schulung und Support durch die Leitstelle</a:t>
            </a:r>
          </a:p>
        </p:txBody>
      </p:sp>
    </p:spTree>
    <p:extLst>
      <p:ext uri="{BB962C8B-B14F-4D97-AF65-F5344CB8AC3E}">
        <p14:creationId xmlns:p14="http://schemas.microsoft.com/office/powerpoint/2010/main" val="332744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Welche technische Lösung kommt zum Einsatz?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11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25B48A9-7B19-464A-A474-88717E397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223E369E-2854-4CB8-96B1-82163ECFB971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ysClr val="windowText" lastClr="000000"/>
                </a:solidFill>
              </a:rPr>
              <a:t>Übersicht DIMAG Module und Tools: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BC1F3173-3D67-431E-90B9-B1B5C5860596}"/>
              </a:ext>
            </a:extLst>
          </p:cNvPr>
          <p:cNvGrpSpPr/>
          <p:nvPr/>
        </p:nvGrpSpPr>
        <p:grpSpPr>
          <a:xfrm>
            <a:off x="740503" y="1898825"/>
            <a:ext cx="4760558" cy="633914"/>
            <a:chOff x="0" y="0"/>
            <a:chExt cx="4760558" cy="633914"/>
          </a:xfrm>
          <a:solidFill>
            <a:srgbClr val="00855A"/>
          </a:solidFill>
        </p:grpSpPr>
        <p:sp>
          <p:nvSpPr>
            <p:cNvPr id="16" name="Rechteck: abgerundete Ecken 15">
              <a:extLst>
                <a:ext uri="{FF2B5EF4-FFF2-40B4-BE49-F238E27FC236}">
                  <a16:creationId xmlns:a16="http://schemas.microsoft.com/office/drawing/2014/main" id="{6255E027-40F7-460F-BFEC-8C1C2F59AAAC}"/>
                </a:ext>
              </a:extLst>
            </p:cNvPr>
            <p:cNvSpPr/>
            <p:nvPr/>
          </p:nvSpPr>
          <p:spPr>
            <a:xfrm>
              <a:off x="0" y="0"/>
              <a:ext cx="4760558" cy="633914"/>
            </a:xfrm>
            <a:prstGeom prst="roundRect">
              <a:avLst/>
            </a:prstGeom>
            <a:grpFill/>
            <a:ln>
              <a:solidFill>
                <a:srgbClr val="00855A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rgbClr r="0" g="0" b="0"/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7" name="Rechteck: abgerundete Ecken 4">
              <a:extLst>
                <a:ext uri="{FF2B5EF4-FFF2-40B4-BE49-F238E27FC236}">
                  <a16:creationId xmlns:a16="http://schemas.microsoft.com/office/drawing/2014/main" id="{1A41FCD9-8297-42E2-A122-B5637BB5CEF8}"/>
                </a:ext>
              </a:extLst>
            </p:cNvPr>
            <p:cNvSpPr txBox="1"/>
            <p:nvPr/>
          </p:nvSpPr>
          <p:spPr>
            <a:xfrm>
              <a:off x="30945" y="30945"/>
              <a:ext cx="4698668" cy="572024"/>
            </a:xfrm>
            <a:prstGeom prst="rect">
              <a:avLst/>
            </a:prstGeom>
            <a:grpFill/>
            <a:ln>
              <a:solidFill>
                <a:srgbClr val="00855A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DIMAG-Kernmodul (KM)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5356A7A8-BC53-43AC-963E-1E42C3BAA1C4}"/>
              </a:ext>
            </a:extLst>
          </p:cNvPr>
          <p:cNvGrpSpPr/>
          <p:nvPr/>
        </p:nvGrpSpPr>
        <p:grpSpPr>
          <a:xfrm>
            <a:off x="740503" y="2796688"/>
            <a:ext cx="4760558" cy="633914"/>
            <a:chOff x="0" y="897863"/>
            <a:chExt cx="4760558" cy="633914"/>
          </a:xfrm>
          <a:solidFill>
            <a:srgbClr val="00855A"/>
          </a:solidFill>
        </p:grpSpPr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2E2B43D3-F7E8-4E6A-870C-EA7623918B0C}"/>
                </a:ext>
              </a:extLst>
            </p:cNvPr>
            <p:cNvSpPr/>
            <p:nvPr/>
          </p:nvSpPr>
          <p:spPr>
            <a:xfrm>
              <a:off x="0" y="897863"/>
              <a:ext cx="4760558" cy="633914"/>
            </a:xfrm>
            <a:prstGeom prst="roundRect">
              <a:avLst/>
            </a:prstGeom>
            <a:grpFill/>
            <a:ln w="12700" cap="flat" cmpd="sng" algn="ctr">
              <a:solidFill>
                <a:srgbClr val="00855A"/>
              </a:solidFill>
              <a:prstDash val="solid"/>
              <a:miter lim="800000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Rechteck: abgerundete Ecken 6">
              <a:extLst>
                <a:ext uri="{FF2B5EF4-FFF2-40B4-BE49-F238E27FC236}">
                  <a16:creationId xmlns:a16="http://schemas.microsoft.com/office/drawing/2014/main" id="{55CF8F18-83D7-4088-9D17-CB468B82AE7D}"/>
                </a:ext>
              </a:extLst>
            </p:cNvPr>
            <p:cNvSpPr txBox="1"/>
            <p:nvPr/>
          </p:nvSpPr>
          <p:spPr>
            <a:xfrm>
              <a:off x="30945" y="928808"/>
              <a:ext cx="4698668" cy="572024"/>
            </a:xfrm>
            <a:prstGeom prst="rect">
              <a:avLst/>
            </a:prstGeom>
            <a:grpFill/>
            <a:ln>
              <a:solidFill>
                <a:srgbClr val="00855A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Ingest-List</a:t>
              </a:r>
              <a:endParaRPr lang="de-DE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7C33490D-4E4E-4FDB-948C-78ED8C717459}"/>
              </a:ext>
            </a:extLst>
          </p:cNvPr>
          <p:cNvGrpSpPr/>
          <p:nvPr/>
        </p:nvGrpSpPr>
        <p:grpSpPr>
          <a:xfrm>
            <a:off x="740503" y="3701552"/>
            <a:ext cx="4760558" cy="635295"/>
            <a:chOff x="0" y="1802727"/>
            <a:chExt cx="4760558" cy="635295"/>
          </a:xfrm>
          <a:solidFill>
            <a:srgbClr val="00855A"/>
          </a:solidFill>
        </p:grpSpPr>
        <p:sp>
          <p:nvSpPr>
            <p:cNvPr id="22" name="Rechteck: abgerundete Ecken 21">
              <a:extLst>
                <a:ext uri="{FF2B5EF4-FFF2-40B4-BE49-F238E27FC236}">
                  <a16:creationId xmlns:a16="http://schemas.microsoft.com/office/drawing/2014/main" id="{8C2B239E-5612-4734-8B81-3EFA515E5B8B}"/>
                </a:ext>
              </a:extLst>
            </p:cNvPr>
            <p:cNvSpPr/>
            <p:nvPr/>
          </p:nvSpPr>
          <p:spPr>
            <a:xfrm>
              <a:off x="0" y="1802727"/>
              <a:ext cx="4760558" cy="635295"/>
            </a:xfrm>
            <a:prstGeom prst="roundRect">
              <a:avLst/>
            </a:prstGeom>
            <a:grpFill/>
            <a:ln w="12700" cap="flat" cmpd="sng" algn="ctr">
              <a:solidFill>
                <a:srgbClr val="00855A"/>
              </a:solidFill>
              <a:prstDash val="solid"/>
              <a:miter lim="800000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3" name="Rechteck: abgerundete Ecken 8">
              <a:extLst>
                <a:ext uri="{FF2B5EF4-FFF2-40B4-BE49-F238E27FC236}">
                  <a16:creationId xmlns:a16="http://schemas.microsoft.com/office/drawing/2014/main" id="{3FC74DD4-5640-4953-87E3-F5864282ADF7}"/>
                </a:ext>
              </a:extLst>
            </p:cNvPr>
            <p:cNvSpPr txBox="1"/>
            <p:nvPr/>
          </p:nvSpPr>
          <p:spPr>
            <a:xfrm>
              <a:off x="31013" y="1833740"/>
              <a:ext cx="4698532" cy="573269"/>
            </a:xfrm>
            <a:prstGeom prst="rect">
              <a:avLst/>
            </a:prstGeom>
            <a:grpFill/>
            <a:ln>
              <a:solidFill>
                <a:srgbClr val="00855A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Ingest</a:t>
              </a:r>
              <a:r>
                <a:rPr lang="de-DE" sz="1800" kern="1200" dirty="0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-Tool</a:t>
              </a:r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D17BB49-9DA4-4822-AFC0-AACA9C045A3D}"/>
              </a:ext>
            </a:extLst>
          </p:cNvPr>
          <p:cNvGrpSpPr/>
          <p:nvPr/>
        </p:nvGrpSpPr>
        <p:grpSpPr>
          <a:xfrm>
            <a:off x="740503" y="4672073"/>
            <a:ext cx="4760558" cy="630001"/>
            <a:chOff x="0" y="2773248"/>
            <a:chExt cx="4760558" cy="630001"/>
          </a:xfrm>
          <a:solidFill>
            <a:srgbClr val="00855A"/>
          </a:solidFill>
        </p:grpSpPr>
        <p:sp>
          <p:nvSpPr>
            <p:cNvPr id="25" name="Rechteck: abgerundete Ecken 24">
              <a:extLst>
                <a:ext uri="{FF2B5EF4-FFF2-40B4-BE49-F238E27FC236}">
                  <a16:creationId xmlns:a16="http://schemas.microsoft.com/office/drawing/2014/main" id="{F5411DC7-74CB-471A-B2DB-BC28EA88D13E}"/>
                </a:ext>
              </a:extLst>
            </p:cNvPr>
            <p:cNvSpPr/>
            <p:nvPr/>
          </p:nvSpPr>
          <p:spPr>
            <a:xfrm>
              <a:off x="0" y="2773248"/>
              <a:ext cx="4760558" cy="630001"/>
            </a:xfrm>
            <a:prstGeom prst="roundRect">
              <a:avLst/>
            </a:prstGeom>
            <a:grpFill/>
            <a:ln w="12700" cap="flat" cmpd="sng" algn="ctr">
              <a:solidFill>
                <a:srgbClr val="00855A"/>
              </a:solidFill>
              <a:prstDash val="solid"/>
              <a:miter lim="800000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6" name="Rechteck: abgerundete Ecken 10">
              <a:extLst>
                <a:ext uri="{FF2B5EF4-FFF2-40B4-BE49-F238E27FC236}">
                  <a16:creationId xmlns:a16="http://schemas.microsoft.com/office/drawing/2014/main" id="{60ADE2C5-3D60-40F1-BA32-23624788F69B}"/>
                </a:ext>
              </a:extLst>
            </p:cNvPr>
            <p:cNvSpPr txBox="1"/>
            <p:nvPr/>
          </p:nvSpPr>
          <p:spPr>
            <a:xfrm>
              <a:off x="30754" y="2804002"/>
              <a:ext cx="4699050" cy="568493"/>
            </a:xfrm>
            <a:prstGeom prst="rect">
              <a:avLst/>
            </a:prstGeom>
            <a:grpFill/>
            <a:ln>
              <a:solidFill>
                <a:srgbClr val="00855A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Übergabeassistent</a:t>
              </a: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E66F926A-4C31-408A-8DBB-3A6A558E0C97}"/>
              </a:ext>
            </a:extLst>
          </p:cNvPr>
          <p:cNvGrpSpPr/>
          <p:nvPr/>
        </p:nvGrpSpPr>
        <p:grpSpPr>
          <a:xfrm>
            <a:off x="6611321" y="1898825"/>
            <a:ext cx="4760558" cy="633914"/>
            <a:chOff x="0" y="0"/>
            <a:chExt cx="4760558" cy="633914"/>
          </a:xfrm>
        </p:grpSpPr>
        <p:sp>
          <p:nvSpPr>
            <p:cNvPr id="28" name="Rechteck: abgerundete Ecken 27">
              <a:extLst>
                <a:ext uri="{FF2B5EF4-FFF2-40B4-BE49-F238E27FC236}">
                  <a16:creationId xmlns:a16="http://schemas.microsoft.com/office/drawing/2014/main" id="{ABCFE228-4A7B-4CC7-AD64-8980FFC88E13}"/>
                </a:ext>
              </a:extLst>
            </p:cNvPr>
            <p:cNvSpPr/>
            <p:nvPr/>
          </p:nvSpPr>
          <p:spPr>
            <a:xfrm>
              <a:off x="0" y="0"/>
              <a:ext cx="4760558" cy="633914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9" name="Rechteck: abgerundete Ecken 4">
              <a:extLst>
                <a:ext uri="{FF2B5EF4-FFF2-40B4-BE49-F238E27FC236}">
                  <a16:creationId xmlns:a16="http://schemas.microsoft.com/office/drawing/2014/main" id="{F691BBC2-622D-41D8-9EA4-C6FD2EE3A654}"/>
                </a:ext>
              </a:extLst>
            </p:cNvPr>
            <p:cNvSpPr txBox="1"/>
            <p:nvPr/>
          </p:nvSpPr>
          <p:spPr>
            <a:xfrm>
              <a:off x="30945" y="30945"/>
              <a:ext cx="4698668" cy="5720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Access-Modul</a:t>
              </a:r>
            </a:p>
          </p:txBody>
        </p:sp>
      </p:grp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12803DE2-1D34-42E9-B380-14A85D930F8E}"/>
              </a:ext>
            </a:extLst>
          </p:cNvPr>
          <p:cNvGrpSpPr/>
          <p:nvPr/>
        </p:nvGrpSpPr>
        <p:grpSpPr>
          <a:xfrm>
            <a:off x="6611321" y="2796688"/>
            <a:ext cx="4760558" cy="633914"/>
            <a:chOff x="0" y="897863"/>
            <a:chExt cx="4760558" cy="633914"/>
          </a:xfrm>
        </p:grpSpPr>
        <p:sp>
          <p:nvSpPr>
            <p:cNvPr id="31" name="Rechteck: abgerundete Ecken 30">
              <a:extLst>
                <a:ext uri="{FF2B5EF4-FFF2-40B4-BE49-F238E27FC236}">
                  <a16:creationId xmlns:a16="http://schemas.microsoft.com/office/drawing/2014/main" id="{C0591B55-BD12-4F7B-8602-D6E0CC17B3B4}"/>
                </a:ext>
              </a:extLst>
            </p:cNvPr>
            <p:cNvSpPr/>
            <p:nvPr/>
          </p:nvSpPr>
          <p:spPr>
            <a:xfrm>
              <a:off x="0" y="897863"/>
              <a:ext cx="4760558" cy="633914"/>
            </a:xfrm>
            <a:prstGeom prst="roundRect">
              <a:avLst/>
            </a:prstGeom>
            <a:solidFill>
              <a:schemeClr val="accent2"/>
            </a:solidFill>
            <a:ln w="12700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Rechteck: abgerundete Ecken 6">
              <a:extLst>
                <a:ext uri="{FF2B5EF4-FFF2-40B4-BE49-F238E27FC236}">
                  <a16:creationId xmlns:a16="http://schemas.microsoft.com/office/drawing/2014/main" id="{27E48547-67FE-4177-9A2F-CB7B0B08C7FC}"/>
                </a:ext>
              </a:extLst>
            </p:cNvPr>
            <p:cNvSpPr txBox="1"/>
            <p:nvPr/>
          </p:nvSpPr>
          <p:spPr>
            <a:xfrm>
              <a:off x="30945" y="928808"/>
              <a:ext cx="4698668" cy="5720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Bestandserhaltungsmodul (BEM)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FA930CF1-2A06-4AB6-8C24-42B1B8D01983}"/>
              </a:ext>
            </a:extLst>
          </p:cNvPr>
          <p:cNvGrpSpPr/>
          <p:nvPr/>
        </p:nvGrpSpPr>
        <p:grpSpPr>
          <a:xfrm>
            <a:off x="6611321" y="3701552"/>
            <a:ext cx="4760558" cy="635295"/>
            <a:chOff x="0" y="1802727"/>
            <a:chExt cx="4760558" cy="635295"/>
          </a:xfrm>
        </p:grpSpPr>
        <p:sp>
          <p:nvSpPr>
            <p:cNvPr id="34" name="Rechteck: abgerundete Ecken 33">
              <a:extLst>
                <a:ext uri="{FF2B5EF4-FFF2-40B4-BE49-F238E27FC236}">
                  <a16:creationId xmlns:a16="http://schemas.microsoft.com/office/drawing/2014/main" id="{74481150-29B1-436D-B502-87C84DD1C407}"/>
                </a:ext>
              </a:extLst>
            </p:cNvPr>
            <p:cNvSpPr/>
            <p:nvPr/>
          </p:nvSpPr>
          <p:spPr>
            <a:xfrm>
              <a:off x="0" y="1802727"/>
              <a:ext cx="4760558" cy="635295"/>
            </a:xfrm>
            <a:prstGeom prst="roundRect">
              <a:avLst/>
            </a:prstGeom>
            <a:solidFill>
              <a:schemeClr val="accent2"/>
            </a:solidFill>
            <a:ln w="12700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5" name="Rechteck: abgerundete Ecken 8">
              <a:extLst>
                <a:ext uri="{FF2B5EF4-FFF2-40B4-BE49-F238E27FC236}">
                  <a16:creationId xmlns:a16="http://schemas.microsoft.com/office/drawing/2014/main" id="{C688DEF4-9493-4BC0-BB7C-17359E8521F3}"/>
                </a:ext>
              </a:extLst>
            </p:cNvPr>
            <p:cNvSpPr txBox="1"/>
            <p:nvPr/>
          </p:nvSpPr>
          <p:spPr>
            <a:xfrm>
              <a:off x="31013" y="1833740"/>
              <a:ext cx="4698532" cy="5732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DIWA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7601EBFA-6822-48CB-AF18-23A238F0F198}"/>
              </a:ext>
            </a:extLst>
          </p:cNvPr>
          <p:cNvGrpSpPr/>
          <p:nvPr/>
        </p:nvGrpSpPr>
        <p:grpSpPr>
          <a:xfrm>
            <a:off x="6611321" y="4672073"/>
            <a:ext cx="4760558" cy="630001"/>
            <a:chOff x="0" y="2773248"/>
            <a:chExt cx="4760558" cy="630001"/>
          </a:xfrm>
        </p:grpSpPr>
        <p:sp>
          <p:nvSpPr>
            <p:cNvPr id="37" name="Rechteck: abgerundete Ecken 36">
              <a:extLst>
                <a:ext uri="{FF2B5EF4-FFF2-40B4-BE49-F238E27FC236}">
                  <a16:creationId xmlns:a16="http://schemas.microsoft.com/office/drawing/2014/main" id="{89090E34-AC0F-4B2B-A892-26C25E42BBCA}"/>
                </a:ext>
              </a:extLst>
            </p:cNvPr>
            <p:cNvSpPr/>
            <p:nvPr/>
          </p:nvSpPr>
          <p:spPr>
            <a:xfrm>
              <a:off x="0" y="2773248"/>
              <a:ext cx="4760558" cy="630001"/>
            </a:xfrm>
            <a:prstGeom prst="roundRect">
              <a:avLst/>
            </a:prstGeom>
            <a:solidFill>
              <a:schemeClr val="accent2"/>
            </a:solidFill>
            <a:ln w="12700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8" name="Rechteck: abgerundete Ecken 10">
              <a:extLst>
                <a:ext uri="{FF2B5EF4-FFF2-40B4-BE49-F238E27FC236}">
                  <a16:creationId xmlns:a16="http://schemas.microsoft.com/office/drawing/2014/main" id="{E2AE2E79-C0D4-4BE0-92C9-4C2CFD67590A}"/>
                </a:ext>
              </a:extLst>
            </p:cNvPr>
            <p:cNvSpPr txBox="1"/>
            <p:nvPr/>
          </p:nvSpPr>
          <p:spPr>
            <a:xfrm>
              <a:off x="30754" y="2804002"/>
              <a:ext cx="4699050" cy="5684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DIWI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EFBD36CE-35EE-47FD-8513-453196B3F5C0}"/>
              </a:ext>
            </a:extLst>
          </p:cNvPr>
          <p:cNvGrpSpPr/>
          <p:nvPr/>
        </p:nvGrpSpPr>
        <p:grpSpPr>
          <a:xfrm>
            <a:off x="6611321" y="5604852"/>
            <a:ext cx="4760558" cy="630001"/>
            <a:chOff x="0" y="2773248"/>
            <a:chExt cx="4760558" cy="630001"/>
          </a:xfrm>
        </p:grpSpPr>
        <p:sp>
          <p:nvSpPr>
            <p:cNvPr id="40" name="Rechteck: abgerundete Ecken 39">
              <a:extLst>
                <a:ext uri="{FF2B5EF4-FFF2-40B4-BE49-F238E27FC236}">
                  <a16:creationId xmlns:a16="http://schemas.microsoft.com/office/drawing/2014/main" id="{8B5B20F7-1BF7-402B-9D24-D47DB768BF31}"/>
                </a:ext>
              </a:extLst>
            </p:cNvPr>
            <p:cNvSpPr/>
            <p:nvPr/>
          </p:nvSpPr>
          <p:spPr>
            <a:xfrm>
              <a:off x="0" y="2773248"/>
              <a:ext cx="4760558" cy="630001"/>
            </a:xfrm>
            <a:prstGeom prst="roundRect">
              <a:avLst/>
            </a:prstGeom>
            <a:solidFill>
              <a:schemeClr val="accent2"/>
            </a:solidFill>
            <a:ln w="12700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1" name="Rechteck: abgerundete Ecken 10">
              <a:extLst>
                <a:ext uri="{FF2B5EF4-FFF2-40B4-BE49-F238E27FC236}">
                  <a16:creationId xmlns:a16="http://schemas.microsoft.com/office/drawing/2014/main" id="{EA3C2DCC-F6D4-43FB-8655-C7C03E48CA24}"/>
                </a:ext>
              </a:extLst>
            </p:cNvPr>
            <p:cNvSpPr txBox="1"/>
            <p:nvPr/>
          </p:nvSpPr>
          <p:spPr>
            <a:xfrm>
              <a:off x="30754" y="2804002"/>
              <a:ext cx="4699050" cy="5684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Ingestprozessmodul</a:t>
              </a:r>
              <a:r>
                <a:rPr lang="de-DE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(IPM)</a:t>
              </a:r>
              <a:endParaRPr lang="de-DE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644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>
                <a:solidFill>
                  <a:sysClr val="windowText" lastClr="000000"/>
                </a:solidFill>
              </a:rPr>
              <a:t>Wann setzt die Archivierung ein?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12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25B48A9-7B19-464A-A474-88717E397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64FF86F-FC4F-465E-B057-4C19CE9914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065547"/>
              </p:ext>
            </p:extLst>
          </p:nvPr>
        </p:nvGraphicFramePr>
        <p:xfrm>
          <a:off x="550004" y="1196278"/>
          <a:ext cx="11210628" cy="4792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9634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>
                <a:solidFill>
                  <a:sysClr val="windowText" lastClr="000000"/>
                </a:solidFill>
              </a:rPr>
              <a:t>Wie läuft die elektronische Archivierung im elKA ab?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13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25B48A9-7B19-464A-A474-88717E397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39" name="Inhaltsplatzhalter 7">
            <a:extLst>
              <a:ext uri="{FF2B5EF4-FFF2-40B4-BE49-F238E27FC236}">
                <a16:creationId xmlns:a16="http://schemas.microsoft.com/office/drawing/2014/main" id="{DFC81063-E85A-48FE-A984-A7B37946E887}"/>
              </a:ext>
            </a:extLst>
          </p:cNvPr>
          <p:cNvSpPr txBox="1">
            <a:spLocks/>
          </p:cNvSpPr>
          <p:nvPr/>
        </p:nvSpPr>
        <p:spPr>
          <a:xfrm>
            <a:off x="7837216" y="1476780"/>
            <a:ext cx="3945201" cy="412100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de-DE" sz="1800" b="1" dirty="0">
                <a:solidFill>
                  <a:prstClr val="black"/>
                </a:solidFill>
                <a:cs typeface="+mn-cs"/>
              </a:rPr>
              <a:t>Leistungen der Leitstelle elKA</a:t>
            </a:r>
          </a:p>
          <a:p>
            <a:pPr marL="285750" lvl="0" indent="-285750">
              <a:buFontTx/>
              <a:buChar char="-"/>
            </a:pPr>
            <a:endParaRPr lang="de-DE" sz="1800" dirty="0">
              <a:solidFill>
                <a:prstClr val="black"/>
              </a:solidFill>
              <a:cs typeface="+mn-cs"/>
            </a:endParaRPr>
          </a:p>
          <a:p>
            <a:pPr lvl="0">
              <a:spcAft>
                <a:spcPts val="1000"/>
              </a:spcAft>
              <a:buClr>
                <a:srgbClr val="00855A"/>
              </a:buClr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Betrieb und Administration</a:t>
            </a:r>
          </a:p>
          <a:p>
            <a:pPr lvl="0">
              <a:spcAft>
                <a:spcPts val="1000"/>
              </a:spcAft>
              <a:buClr>
                <a:srgbClr val="00855A"/>
              </a:buClr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Weiterentwicklung von DIMAG</a:t>
            </a:r>
          </a:p>
          <a:p>
            <a:pPr>
              <a:spcAft>
                <a:spcPts val="1000"/>
              </a:spcAft>
              <a:buClr>
                <a:srgbClr val="00855A"/>
              </a:buClr>
            </a:pPr>
            <a:r>
              <a:rPr lang="de-DE" sz="1800" dirty="0">
                <a:solidFill>
                  <a:prstClr val="black"/>
                </a:solidFill>
              </a:rPr>
              <a:t>Verwahrung (Durchführung)</a:t>
            </a:r>
          </a:p>
          <a:p>
            <a:pPr lvl="0">
              <a:spcAft>
                <a:spcPts val="1000"/>
              </a:spcAft>
              <a:buClr>
                <a:srgbClr val="00855A"/>
              </a:buClr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Bestandserhaltung / Entwicklung von Migrationsszenarien</a:t>
            </a:r>
          </a:p>
          <a:p>
            <a:pPr lvl="0">
              <a:spcAft>
                <a:spcPts val="1000"/>
              </a:spcAft>
              <a:buClr>
                <a:srgbClr val="00855A"/>
              </a:buClr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Unterstützung der Verwaltungen (Archiv, EDV, Organisation etc.)</a:t>
            </a:r>
          </a:p>
          <a:p>
            <a:pPr marL="285750" lvl="0" indent="-285750">
              <a:buFontTx/>
              <a:buChar char="-"/>
            </a:pPr>
            <a:endParaRPr lang="de-DE" sz="1800" dirty="0">
              <a:solidFill>
                <a:prstClr val="black"/>
              </a:solidFill>
              <a:cs typeface="+mn-cs"/>
            </a:endParaRPr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4F2B2A86-B016-4F5C-A671-18352689AA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87" y="842376"/>
            <a:ext cx="6043169" cy="571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1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de-DE" dirty="0">
                <a:solidFill>
                  <a:sysClr val="windowText" lastClr="000000"/>
                </a:solidFill>
              </a:rPr>
              <a:t>Wie läuft die elektronische Archivierung im elKA ab?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14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9FD23F13-2CAE-456C-8154-506BA9812B70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ACD1F60-2A19-4B29-B1BA-92FC19597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BD8B46-5A0E-492F-BBFA-74B5A367E5B5}"/>
              </a:ext>
            </a:extLst>
          </p:cNvPr>
          <p:cNvSpPr txBox="1">
            <a:spLocks/>
          </p:cNvSpPr>
          <p:nvPr/>
        </p:nvSpPr>
        <p:spPr>
          <a:xfrm>
            <a:off x="457200" y="931473"/>
            <a:ext cx="7488832" cy="5089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Ingest-Möglichkeiten</a:t>
            </a:r>
            <a:endParaRPr kumimoji="0" lang="de-DE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4" name="Diagramm 13">
            <a:extLst>
              <a:ext uri="{FF2B5EF4-FFF2-40B4-BE49-F238E27FC236}">
                <a16:creationId xmlns:a16="http://schemas.microsoft.com/office/drawing/2014/main" id="{98D61FDB-2FF2-491E-A1E6-C6C6AC07D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553196"/>
              </p:ext>
            </p:extLst>
          </p:nvPr>
        </p:nvGraphicFramePr>
        <p:xfrm>
          <a:off x="175041" y="1404441"/>
          <a:ext cx="3895918" cy="495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5" name="Grafik 14">
            <a:extLst>
              <a:ext uri="{FF2B5EF4-FFF2-40B4-BE49-F238E27FC236}">
                <a16:creationId xmlns:a16="http://schemas.microsoft.com/office/drawing/2014/main" id="{009F4701-8C87-478F-98C6-5A43A70383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876" y="1743609"/>
            <a:ext cx="7566373" cy="3885666"/>
          </a:xfrm>
          <a:prstGeom prst="rect">
            <a:avLst/>
          </a:prstGeom>
          <a:ln>
            <a:solidFill>
              <a:srgbClr val="00855A"/>
            </a:solidFill>
          </a:ln>
        </p:spPr>
      </p:pic>
    </p:spTree>
    <p:extLst>
      <p:ext uri="{BB962C8B-B14F-4D97-AF65-F5344CB8AC3E}">
        <p14:creationId xmlns:p14="http://schemas.microsoft.com/office/powerpoint/2010/main" val="273364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>
                <a:solidFill>
                  <a:sysClr val="windowText" lastClr="000000"/>
                </a:solidFill>
              </a:rPr>
              <a:t>Klärung der Zuständigkeiten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15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25B48A9-7B19-464A-A474-88717E397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55BAC4A7-FE5E-43C9-B8AB-25066F7BB622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7D2E99E4-4875-4E34-8CDE-4B14AA6C6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0693659"/>
              </p:ext>
            </p:extLst>
          </p:nvPr>
        </p:nvGraphicFramePr>
        <p:xfrm>
          <a:off x="4913420" y="1348966"/>
          <a:ext cx="7105795" cy="4907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6EB9AAF8-2E0A-4B1D-9194-8714249974F0}"/>
              </a:ext>
            </a:extLst>
          </p:cNvPr>
          <p:cNvSpPr txBox="1">
            <a:spLocks/>
          </p:cNvSpPr>
          <p:nvPr/>
        </p:nvSpPr>
        <p:spPr>
          <a:xfrm>
            <a:off x="309653" y="970173"/>
            <a:ext cx="4581460" cy="947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defTabSz="914377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b="1" dirty="0">
                <a:solidFill>
                  <a:prstClr val="black"/>
                </a:solidFill>
                <a:cs typeface="+mn-cs"/>
              </a:rPr>
              <a:t>Welches  ist mein zuständiges Archiv </a:t>
            </a:r>
          </a:p>
          <a:p>
            <a:pPr marR="0" defTabSz="914377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b="1" dirty="0">
                <a:solidFill>
                  <a:prstClr val="black"/>
                </a:solidFill>
                <a:cs typeface="+mn-cs"/>
              </a:rPr>
              <a:t>nach SächsArchivG?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EFBE569-06C0-4E68-BEC4-BDA59AC70097}"/>
              </a:ext>
            </a:extLst>
          </p:cNvPr>
          <p:cNvSpPr txBox="1"/>
          <p:nvPr/>
        </p:nvSpPr>
        <p:spPr>
          <a:xfrm>
            <a:off x="369145" y="2564409"/>
            <a:ext cx="4360029" cy="373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prstClr val="black"/>
                </a:solidFill>
                <a:latin typeface="Arial" pitchFamily="34" charset="0"/>
              </a:rPr>
              <a:t>Anforderungen</a:t>
            </a:r>
            <a:r>
              <a:rPr lang="de-DE" sz="2400" b="1" dirty="0"/>
              <a:t> </a:t>
            </a:r>
          </a:p>
          <a:p>
            <a:pPr marL="285750" indent="-28575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Unterhaltung nach archivfachlichen Anforderungen</a:t>
            </a:r>
          </a:p>
          <a:p>
            <a:pPr marL="285750" indent="-28575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analoge und digitale Überlieferung wird zusammen betrachtet</a:t>
            </a:r>
          </a:p>
          <a:p>
            <a:pPr marL="285750" indent="-28575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Führung durch Fachpersonal</a:t>
            </a:r>
          </a:p>
          <a:p>
            <a:pPr marL="285750" indent="-28575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mit entsprechenden Ressourcen</a:t>
            </a:r>
          </a:p>
          <a:p>
            <a:pPr marL="285750" indent="-28575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Benutzung nach SächsArchivG</a:t>
            </a:r>
          </a:p>
          <a:p>
            <a:pPr marL="285750" indent="-28575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Regelung über Archivsatzung</a:t>
            </a:r>
          </a:p>
        </p:txBody>
      </p:sp>
    </p:spTree>
    <p:extLst>
      <p:ext uri="{BB962C8B-B14F-4D97-AF65-F5344CB8AC3E}">
        <p14:creationId xmlns:p14="http://schemas.microsoft.com/office/powerpoint/2010/main" val="48088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>
                <a:solidFill>
                  <a:sysClr val="windowText" lastClr="000000"/>
                </a:solidFill>
              </a:rPr>
              <a:t>Unterstützung im Archivierungsprozess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16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25B48A9-7B19-464A-A474-88717E397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8" name="Inhaltsplatzhalter 11">
            <a:extLst>
              <a:ext uri="{FF2B5EF4-FFF2-40B4-BE49-F238E27FC236}">
                <a16:creationId xmlns:a16="http://schemas.microsoft.com/office/drawing/2014/main" id="{0793AFF5-22D3-40AC-8E58-FD505BEBFFF5}"/>
              </a:ext>
            </a:extLst>
          </p:cNvPr>
          <p:cNvSpPr txBox="1">
            <a:spLocks/>
          </p:cNvSpPr>
          <p:nvPr/>
        </p:nvSpPr>
        <p:spPr>
          <a:xfrm>
            <a:off x="410941" y="1028701"/>
            <a:ext cx="11443696" cy="365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85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20000"/>
              </a:spcBef>
              <a:buClrTx/>
              <a:buNone/>
              <a:defRPr/>
            </a:pPr>
            <a:r>
              <a:rPr lang="de-DE" sz="1600" b="1" dirty="0">
                <a:solidFill>
                  <a:sysClr val="windowText" lastClr="000000"/>
                </a:solidFill>
              </a:rPr>
              <a:t>Unterstützung der Kommunen von der Datenübernahme bis zum Ingest ins DIMAG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B9AB9B2-9FFD-467B-BF98-BAD303512F40}"/>
              </a:ext>
            </a:extLst>
          </p:cNvPr>
          <p:cNvSpPr txBox="1"/>
          <p:nvPr/>
        </p:nvSpPr>
        <p:spPr>
          <a:xfrm>
            <a:off x="1524000" y="3429000"/>
            <a:ext cx="8982075" cy="2880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de-DE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unterstützt die Leitstelle elKA das Archiv?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Schulungsangebote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Beratung und Begleitung (Handreichungen, Vorlagen, regelmäßige elKA-Sprechstunden)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Beratung und Unterstützung bei der Datenübernahme bis zum Ingest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fachlicher Austausch über spezielle Arbeitskreise zu Melde- und Gewerbedaten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Beauftragung für Datenanalysen, Aufbereitungen oder Ingest nach DIMAG</a:t>
            </a:r>
          </a:p>
          <a:p>
            <a:endParaRPr lang="de-DE" sz="1600" dirty="0"/>
          </a:p>
        </p:txBody>
      </p:sp>
      <p:sp>
        <p:nvSpPr>
          <p:cNvPr id="12" name="Pfeil: Chevron 11">
            <a:extLst>
              <a:ext uri="{FF2B5EF4-FFF2-40B4-BE49-F238E27FC236}">
                <a16:creationId xmlns:a16="http://schemas.microsoft.com/office/drawing/2014/main" id="{A1E7C6CD-C172-4206-8FE9-93CADFF28174}"/>
              </a:ext>
            </a:extLst>
          </p:cNvPr>
          <p:cNvSpPr/>
          <p:nvPr/>
        </p:nvSpPr>
        <p:spPr>
          <a:xfrm>
            <a:off x="635617" y="2174610"/>
            <a:ext cx="1438470" cy="488590"/>
          </a:xfrm>
          <a:prstGeom prst="chevron">
            <a:avLst/>
          </a:prstGeom>
          <a:solidFill>
            <a:sysClr val="window" lastClr="FFFFFF"/>
          </a:solidFill>
          <a:ln w="25400" cap="flat" cmpd="sng" algn="ctr">
            <a:solidFill>
              <a:srgbClr val="00855A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Pfeil: Chevron 12">
            <a:extLst>
              <a:ext uri="{FF2B5EF4-FFF2-40B4-BE49-F238E27FC236}">
                <a16:creationId xmlns:a16="http://schemas.microsoft.com/office/drawing/2014/main" id="{5E3FA515-D8BD-4BC8-95BF-90F126EE4695}"/>
              </a:ext>
            </a:extLst>
          </p:cNvPr>
          <p:cNvSpPr/>
          <p:nvPr/>
        </p:nvSpPr>
        <p:spPr>
          <a:xfrm>
            <a:off x="2051074" y="2174610"/>
            <a:ext cx="1503184" cy="488590"/>
          </a:xfrm>
          <a:prstGeom prst="chevron">
            <a:avLst/>
          </a:prstGeom>
          <a:solidFill>
            <a:sysClr val="window" lastClr="FFFFFF"/>
          </a:solidFill>
          <a:ln w="25400" cap="flat" cmpd="sng" algn="ctr">
            <a:solidFill>
              <a:srgbClr val="00855A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Pfeil: Chevron 13">
            <a:extLst>
              <a:ext uri="{FF2B5EF4-FFF2-40B4-BE49-F238E27FC236}">
                <a16:creationId xmlns:a16="http://schemas.microsoft.com/office/drawing/2014/main" id="{0F228D70-76A4-43A1-A0C7-804D998132E0}"/>
              </a:ext>
            </a:extLst>
          </p:cNvPr>
          <p:cNvSpPr/>
          <p:nvPr/>
        </p:nvSpPr>
        <p:spPr>
          <a:xfrm>
            <a:off x="3340070" y="1959865"/>
            <a:ext cx="2328670" cy="856958"/>
          </a:xfrm>
          <a:prstGeom prst="chevron">
            <a:avLst/>
          </a:prstGeom>
          <a:solidFill>
            <a:srgbClr val="00855A">
              <a:alpha val="30000"/>
            </a:srgbClr>
          </a:solidFill>
          <a:ln w="25400" cap="flat" cmpd="sng" algn="ctr">
            <a:solidFill>
              <a:srgbClr val="00855A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Pfeil: Chevron 14">
            <a:extLst>
              <a:ext uri="{FF2B5EF4-FFF2-40B4-BE49-F238E27FC236}">
                <a16:creationId xmlns:a16="http://schemas.microsoft.com/office/drawing/2014/main" id="{B43205D7-8C01-438F-86FD-5E19813A77E8}"/>
              </a:ext>
            </a:extLst>
          </p:cNvPr>
          <p:cNvSpPr/>
          <p:nvPr/>
        </p:nvSpPr>
        <p:spPr>
          <a:xfrm>
            <a:off x="5525278" y="1962273"/>
            <a:ext cx="2038814" cy="856958"/>
          </a:xfrm>
          <a:prstGeom prst="chevron">
            <a:avLst/>
          </a:prstGeom>
          <a:solidFill>
            <a:srgbClr val="00855A">
              <a:alpha val="30000"/>
            </a:srgbClr>
          </a:solidFill>
          <a:ln w="25400" cap="flat" cmpd="sng" algn="ctr">
            <a:solidFill>
              <a:srgbClr val="00855A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Pfeil: Chevron 15">
            <a:extLst>
              <a:ext uri="{FF2B5EF4-FFF2-40B4-BE49-F238E27FC236}">
                <a16:creationId xmlns:a16="http://schemas.microsoft.com/office/drawing/2014/main" id="{0F0B95F1-0211-4E89-A7EB-519B7AE1A1FA}"/>
              </a:ext>
            </a:extLst>
          </p:cNvPr>
          <p:cNvSpPr/>
          <p:nvPr/>
        </p:nvSpPr>
        <p:spPr>
          <a:xfrm>
            <a:off x="7441945" y="1962273"/>
            <a:ext cx="2038814" cy="856958"/>
          </a:xfrm>
          <a:prstGeom prst="chevron">
            <a:avLst/>
          </a:prstGeom>
          <a:solidFill>
            <a:srgbClr val="00855A">
              <a:alpha val="30000"/>
            </a:srgbClr>
          </a:solidFill>
          <a:ln w="25400" cap="flat" cmpd="sng" algn="ctr">
            <a:solidFill>
              <a:srgbClr val="00855A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DF8269A0-8E48-473A-BA6E-3AC906982970}"/>
              </a:ext>
            </a:extLst>
          </p:cNvPr>
          <p:cNvGrpSpPr/>
          <p:nvPr/>
        </p:nvGrpSpPr>
        <p:grpSpPr>
          <a:xfrm>
            <a:off x="9358611" y="1962273"/>
            <a:ext cx="2038814" cy="856958"/>
            <a:chOff x="8688220" y="325633"/>
            <a:chExt cx="2038814" cy="856958"/>
          </a:xfrm>
          <a:solidFill>
            <a:srgbClr val="00855A"/>
          </a:solidFill>
        </p:grpSpPr>
        <p:sp>
          <p:nvSpPr>
            <p:cNvPr id="18" name="Pfeil: Chevron 17">
              <a:extLst>
                <a:ext uri="{FF2B5EF4-FFF2-40B4-BE49-F238E27FC236}">
                  <a16:creationId xmlns:a16="http://schemas.microsoft.com/office/drawing/2014/main" id="{A98084B3-8FC3-49B5-B73D-F9276A202226}"/>
                </a:ext>
              </a:extLst>
            </p:cNvPr>
            <p:cNvSpPr/>
            <p:nvPr/>
          </p:nvSpPr>
          <p:spPr>
            <a:xfrm>
              <a:off x="8688220" y="325633"/>
              <a:ext cx="2038814" cy="856958"/>
            </a:xfrm>
            <a:prstGeom prst="chevron">
              <a:avLst/>
            </a:prstGeom>
            <a:grpFill/>
            <a:ln w="25400" cap="flat" cmpd="sng" algn="ctr">
              <a:solidFill>
                <a:srgbClr val="00855A"/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Pfeil: Chevron 14">
              <a:extLst>
                <a:ext uri="{FF2B5EF4-FFF2-40B4-BE49-F238E27FC236}">
                  <a16:creationId xmlns:a16="http://schemas.microsoft.com/office/drawing/2014/main" id="{70A61EBB-2CEE-4C08-85BC-5266DFC9CFDE}"/>
                </a:ext>
              </a:extLst>
            </p:cNvPr>
            <p:cNvSpPr txBox="1"/>
            <p:nvPr/>
          </p:nvSpPr>
          <p:spPr>
            <a:xfrm>
              <a:off x="9116699" y="325633"/>
              <a:ext cx="1181856" cy="856958"/>
            </a:xfrm>
            <a:prstGeom prst="rect">
              <a:avLst/>
            </a:prstGeom>
            <a:grpFill/>
            <a:ln>
              <a:solidFill>
                <a:srgbClr val="00855A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012" tIns="32004" rIns="32004" bIns="32004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b="1" kern="1200" dirty="0">
                  <a:solidFill>
                    <a:sysClr val="window" lastClr="FFFFFF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DIMAG</a:t>
              </a: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:a16="http://schemas.microsoft.com/office/drawing/2014/main" id="{E6D7DC61-17BC-4C89-900D-0E905BCE7F26}"/>
              </a:ext>
            </a:extLst>
          </p:cNvPr>
          <p:cNvSpPr txBox="1"/>
          <p:nvPr/>
        </p:nvSpPr>
        <p:spPr>
          <a:xfrm>
            <a:off x="921399" y="2265016"/>
            <a:ext cx="1050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Anbietung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658E4A5-0114-49F1-8BBF-22C5B5C8ED72}"/>
              </a:ext>
            </a:extLst>
          </p:cNvPr>
          <p:cNvSpPr txBox="1"/>
          <p:nvPr/>
        </p:nvSpPr>
        <p:spPr>
          <a:xfrm>
            <a:off x="2336078" y="2265016"/>
            <a:ext cx="1045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Bewertung</a:t>
            </a:r>
          </a:p>
          <a:p>
            <a:endParaRPr lang="de-DE" sz="140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0624F1DE-001C-4609-A9C2-3646A75C9C33}"/>
              </a:ext>
            </a:extLst>
          </p:cNvPr>
          <p:cNvSpPr txBox="1"/>
          <p:nvPr/>
        </p:nvSpPr>
        <p:spPr>
          <a:xfrm>
            <a:off x="3999014" y="2256670"/>
            <a:ext cx="1195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Übernahme</a:t>
            </a:r>
          </a:p>
          <a:p>
            <a:endParaRPr lang="de-DE" sz="14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70036714-5A29-49F5-A175-1F489BCCAE40}"/>
              </a:ext>
            </a:extLst>
          </p:cNvPr>
          <p:cNvSpPr txBox="1"/>
          <p:nvPr/>
        </p:nvSpPr>
        <p:spPr>
          <a:xfrm>
            <a:off x="6084620" y="2245211"/>
            <a:ext cx="1694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Aufbereitung</a:t>
            </a:r>
          </a:p>
          <a:p>
            <a:endParaRPr lang="de-DE" sz="14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576D7D7-2ED8-4A86-862B-73FBE422E571}"/>
              </a:ext>
            </a:extLst>
          </p:cNvPr>
          <p:cNvSpPr txBox="1"/>
          <p:nvPr/>
        </p:nvSpPr>
        <p:spPr>
          <a:xfrm>
            <a:off x="8219006" y="2226161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Ingest</a:t>
            </a:r>
          </a:p>
          <a:p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02407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>
                <a:solidFill>
                  <a:sysClr val="windowText" lastClr="000000"/>
                </a:solidFill>
              </a:rPr>
              <a:t>Potentielles Archivgut in den Städten und Gemeinden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17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25B48A9-7B19-464A-A474-88717E397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07142635-4EB8-4086-AD7C-4DF7ADEC4EF0}"/>
              </a:ext>
            </a:extLst>
          </p:cNvPr>
          <p:cNvGraphicFramePr/>
          <p:nvPr/>
        </p:nvGraphicFramePr>
        <p:xfrm>
          <a:off x="-269765" y="1021548"/>
          <a:ext cx="7386221" cy="5280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D0619869-E863-40E9-8F30-2A498C5BF16B}"/>
              </a:ext>
            </a:extLst>
          </p:cNvPr>
          <p:cNvGrpSpPr/>
          <p:nvPr/>
        </p:nvGrpSpPr>
        <p:grpSpPr>
          <a:xfrm>
            <a:off x="570273" y="2478065"/>
            <a:ext cx="1052523" cy="999748"/>
            <a:chOff x="1284656" y="2591379"/>
            <a:chExt cx="1019420" cy="1019420"/>
          </a:xfrm>
          <a:solidFill>
            <a:srgbClr val="00855A"/>
          </a:solidFill>
        </p:grpSpPr>
        <p:sp>
          <p:nvSpPr>
            <p:cNvPr id="13" name="Rechteck: abgerundete Ecken 12">
              <a:extLst>
                <a:ext uri="{FF2B5EF4-FFF2-40B4-BE49-F238E27FC236}">
                  <a16:creationId xmlns:a16="http://schemas.microsoft.com/office/drawing/2014/main" id="{C8539525-E84B-49CA-9660-3CC92FEC388F}"/>
                </a:ext>
              </a:extLst>
            </p:cNvPr>
            <p:cNvSpPr/>
            <p:nvPr/>
          </p:nvSpPr>
          <p:spPr>
            <a:xfrm>
              <a:off x="1284656" y="2591379"/>
              <a:ext cx="1019420" cy="1019420"/>
            </a:xfrm>
            <a:prstGeom prst="roundRect">
              <a:avLst/>
            </a:prstGeom>
            <a:grpFill/>
            <a:ln>
              <a:solidFill>
                <a:srgbClr val="00855A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hteck: abgerundete Ecken 4">
              <a:extLst>
                <a:ext uri="{FF2B5EF4-FFF2-40B4-BE49-F238E27FC236}">
                  <a16:creationId xmlns:a16="http://schemas.microsoft.com/office/drawing/2014/main" id="{52EED1F7-7A06-4515-A0A1-4CF35365761B}"/>
                </a:ext>
              </a:extLst>
            </p:cNvPr>
            <p:cNvSpPr txBox="1"/>
            <p:nvPr/>
          </p:nvSpPr>
          <p:spPr>
            <a:xfrm>
              <a:off x="1334420" y="2641143"/>
              <a:ext cx="919892" cy="919892"/>
            </a:xfrm>
            <a:prstGeom prst="rect">
              <a:avLst/>
            </a:prstGeom>
            <a:noFill/>
            <a:ln>
              <a:solidFill>
                <a:srgbClr val="00855A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Elektr.  Amtsblätter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7EBA3763-12CF-416E-974E-F331E7EEE2A9}"/>
              </a:ext>
            </a:extLst>
          </p:cNvPr>
          <p:cNvGrpSpPr/>
          <p:nvPr/>
        </p:nvGrpSpPr>
        <p:grpSpPr>
          <a:xfrm>
            <a:off x="701497" y="3999889"/>
            <a:ext cx="1052523" cy="976339"/>
            <a:chOff x="1284656" y="2591379"/>
            <a:chExt cx="1019420" cy="1019420"/>
          </a:xfrm>
          <a:solidFill>
            <a:srgbClr val="00855A"/>
          </a:solidFill>
        </p:grpSpPr>
        <p:sp>
          <p:nvSpPr>
            <p:cNvPr id="16" name="Rechteck: abgerundete Ecken 15">
              <a:extLst>
                <a:ext uri="{FF2B5EF4-FFF2-40B4-BE49-F238E27FC236}">
                  <a16:creationId xmlns:a16="http://schemas.microsoft.com/office/drawing/2014/main" id="{DDAA4A81-2396-4755-A98C-6F57E3C9E3E2}"/>
                </a:ext>
              </a:extLst>
            </p:cNvPr>
            <p:cNvSpPr/>
            <p:nvPr/>
          </p:nvSpPr>
          <p:spPr>
            <a:xfrm>
              <a:off x="1284656" y="2591379"/>
              <a:ext cx="1019420" cy="1019420"/>
            </a:xfrm>
            <a:prstGeom prst="roundRect">
              <a:avLst/>
            </a:prstGeom>
            <a:grpFill/>
            <a:ln>
              <a:solidFill>
                <a:srgbClr val="00855A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hteck: abgerundete Ecken 4">
              <a:extLst>
                <a:ext uri="{FF2B5EF4-FFF2-40B4-BE49-F238E27FC236}">
                  <a16:creationId xmlns:a16="http://schemas.microsoft.com/office/drawing/2014/main" id="{693DD511-CEA7-42B9-B5ED-9F2A1175B7E7}"/>
                </a:ext>
              </a:extLst>
            </p:cNvPr>
            <p:cNvSpPr txBox="1"/>
            <p:nvPr/>
          </p:nvSpPr>
          <p:spPr>
            <a:xfrm>
              <a:off x="1334420" y="2622833"/>
              <a:ext cx="919892" cy="919892"/>
            </a:xfrm>
            <a:prstGeom prst="rect">
              <a:avLst/>
            </a:prstGeom>
            <a:noFill/>
            <a:ln>
              <a:solidFill>
                <a:srgbClr val="00855A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Geofach</a:t>
              </a:r>
              <a:r>
                <a:rPr lang="de-DE" sz="1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-daten</a:t>
              </a:r>
            </a:p>
          </p:txBody>
        </p:sp>
      </p:grp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4C32AD4E-9133-4866-BFE5-71728C8F733D}"/>
              </a:ext>
            </a:extLst>
          </p:cNvPr>
          <p:cNvCxnSpPr>
            <a:cxnSpLocks/>
          </p:cNvCxnSpPr>
          <p:nvPr/>
        </p:nvCxnSpPr>
        <p:spPr>
          <a:xfrm flipV="1">
            <a:off x="1754020" y="4118499"/>
            <a:ext cx="1019417" cy="369560"/>
          </a:xfrm>
          <a:prstGeom prst="line">
            <a:avLst/>
          </a:prstGeom>
          <a:ln>
            <a:solidFill>
              <a:srgbClr val="00855A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7CE1BF30-C338-4AEB-A54E-1103568CFE0E}"/>
              </a:ext>
            </a:extLst>
          </p:cNvPr>
          <p:cNvCxnSpPr>
            <a:cxnSpLocks/>
          </p:cNvCxnSpPr>
          <p:nvPr/>
        </p:nvCxnSpPr>
        <p:spPr>
          <a:xfrm>
            <a:off x="1622796" y="2977939"/>
            <a:ext cx="1150641" cy="550711"/>
          </a:xfrm>
          <a:prstGeom prst="line">
            <a:avLst/>
          </a:prstGeom>
          <a:ln>
            <a:solidFill>
              <a:srgbClr val="00855A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Inhaltsplatzhalter 11">
            <a:extLst>
              <a:ext uri="{FF2B5EF4-FFF2-40B4-BE49-F238E27FC236}">
                <a16:creationId xmlns:a16="http://schemas.microsoft.com/office/drawing/2014/main" id="{2F4E7F83-D21E-4BD8-942F-5A080364E60C}"/>
              </a:ext>
            </a:extLst>
          </p:cNvPr>
          <p:cNvSpPr txBox="1">
            <a:spLocks/>
          </p:cNvSpPr>
          <p:nvPr/>
        </p:nvSpPr>
        <p:spPr>
          <a:xfrm>
            <a:off x="6943725" y="1304925"/>
            <a:ext cx="5216644" cy="48945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85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>
                <a:solidFill>
                  <a:prstClr val="black"/>
                </a:solidFill>
              </a:rPr>
              <a:t>Konkrete Beispiele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solidFill>
                  <a:prstClr val="black"/>
                </a:solidFill>
              </a:rPr>
              <a:t>E-Akten aus VIS oder </a:t>
            </a:r>
            <a:r>
              <a:rPr lang="de-DE" sz="1600" dirty="0" err="1">
                <a:solidFill>
                  <a:prstClr val="black"/>
                </a:solidFill>
              </a:rPr>
              <a:t>Winyard</a:t>
            </a:r>
            <a:r>
              <a:rPr lang="de-DE" sz="1600" dirty="0">
                <a:solidFill>
                  <a:prstClr val="black"/>
                </a:solidFill>
              </a:rPr>
              <a:t> über </a:t>
            </a:r>
            <a:r>
              <a:rPr lang="de-DE" sz="1600" dirty="0" err="1">
                <a:solidFill>
                  <a:prstClr val="black"/>
                </a:solidFill>
              </a:rPr>
              <a:t>xdomea</a:t>
            </a:r>
            <a:endParaRPr lang="de-DE" sz="16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600" dirty="0">
                <a:solidFill>
                  <a:prstClr val="black"/>
                </a:solidFill>
              </a:rPr>
              <a:t>Gemeinderatsunterlagen aus ALLRIS oder </a:t>
            </a:r>
            <a:r>
              <a:rPr lang="de-DE" sz="1600" dirty="0" err="1">
                <a:solidFill>
                  <a:prstClr val="black"/>
                </a:solidFill>
              </a:rPr>
              <a:t>more!rubin</a:t>
            </a:r>
            <a:r>
              <a:rPr lang="de-DE" sz="1600" dirty="0">
                <a:solidFill>
                  <a:prstClr val="black"/>
                </a:solidFill>
              </a:rPr>
              <a:t> als PDF/A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solidFill>
                  <a:prstClr val="black"/>
                </a:solidFill>
              </a:rPr>
              <a:t>Daten aus Fachverfahren</a:t>
            </a:r>
          </a:p>
          <a:p>
            <a:pPr marL="742950" lvl="1" indent="-285750">
              <a:lnSpc>
                <a:spcPct val="150000"/>
              </a:lnSpc>
            </a:pPr>
            <a:r>
              <a:rPr lang="de-DE" sz="1600" dirty="0">
                <a:solidFill>
                  <a:prstClr val="black"/>
                </a:solidFill>
              </a:rPr>
              <a:t>Gewerberegister (z.B. GEVE4) als CSV</a:t>
            </a:r>
          </a:p>
          <a:p>
            <a:pPr marL="742950" lvl="1" indent="-285750">
              <a:lnSpc>
                <a:spcPct val="150000"/>
              </a:lnSpc>
            </a:pPr>
            <a:r>
              <a:rPr lang="de-DE" sz="1600" dirty="0">
                <a:solidFill>
                  <a:prstClr val="black"/>
                </a:solidFill>
              </a:rPr>
              <a:t>Melderegister (MESO) in XML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solidFill>
                  <a:prstClr val="black"/>
                </a:solidFill>
              </a:rPr>
              <a:t>Elektr. Amtsblätter im PDF/A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solidFill>
                  <a:prstClr val="black"/>
                </a:solidFill>
              </a:rPr>
              <a:t>„Jahresscheiben“ vom Baumkataster als </a:t>
            </a:r>
            <a:r>
              <a:rPr lang="de-DE" sz="1600" dirty="0" err="1">
                <a:solidFill>
                  <a:prstClr val="black"/>
                </a:solidFill>
              </a:rPr>
              <a:t>Shapefiles</a:t>
            </a:r>
            <a:endParaRPr lang="de-DE" sz="16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600" dirty="0">
                <a:solidFill>
                  <a:prstClr val="black"/>
                </a:solidFill>
              </a:rPr>
              <a:t>digitale Bilder, Ton- oder Videoaufnahmen in Archivbeständen</a:t>
            </a:r>
          </a:p>
          <a:p>
            <a:endParaRPr lang="de-DE" sz="1600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CD2E86C-E633-4D87-9CA3-00CA5FBE9E1B}"/>
              </a:ext>
            </a:extLst>
          </p:cNvPr>
          <p:cNvSpPr/>
          <p:nvPr/>
        </p:nvSpPr>
        <p:spPr>
          <a:xfrm>
            <a:off x="4761726" y="1293968"/>
            <a:ext cx="1360714" cy="1349829"/>
          </a:xfrm>
          <a:prstGeom prst="ellipse">
            <a:avLst/>
          </a:prstGeom>
          <a:noFill/>
          <a:ln w="47625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n>
                <a:solidFill>
                  <a:srgbClr val="CC0000"/>
                </a:solidFill>
              </a:ln>
              <a:noFill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520533B-8F8E-4050-A4BE-5420B260493E}"/>
              </a:ext>
            </a:extLst>
          </p:cNvPr>
          <p:cNvSpPr/>
          <p:nvPr/>
        </p:nvSpPr>
        <p:spPr>
          <a:xfrm>
            <a:off x="5285016" y="2771070"/>
            <a:ext cx="1360714" cy="1349829"/>
          </a:xfrm>
          <a:prstGeom prst="ellipse">
            <a:avLst/>
          </a:prstGeom>
          <a:noFill/>
          <a:ln w="47625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n>
                <a:solidFill>
                  <a:srgbClr val="CC0000"/>
                </a:solidFill>
              </a:ln>
              <a:noFill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E846FE4-5C51-40C9-BADE-2217D8183D10}"/>
              </a:ext>
            </a:extLst>
          </p:cNvPr>
          <p:cNvSpPr/>
          <p:nvPr/>
        </p:nvSpPr>
        <p:spPr>
          <a:xfrm>
            <a:off x="4975526" y="4256965"/>
            <a:ext cx="1430238" cy="1415679"/>
          </a:xfrm>
          <a:prstGeom prst="ellipse">
            <a:avLst/>
          </a:prstGeom>
          <a:noFill/>
          <a:ln w="47625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n>
                <a:solidFill>
                  <a:srgbClr val="CC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77935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de-DE" dirty="0">
                <a:solidFill>
                  <a:sysClr val="windowText" lastClr="000000"/>
                </a:solidFill>
              </a:rPr>
              <a:t>Konstellation in Sachsen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18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9FD23F13-2CAE-456C-8154-506BA9812B70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ACD1F60-2A19-4B29-B1BA-92FC19597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32F13F94-CF19-491F-A6FD-CAB8D441A447}"/>
              </a:ext>
            </a:extLst>
          </p:cNvPr>
          <p:cNvGrpSpPr/>
          <p:nvPr/>
        </p:nvGrpSpPr>
        <p:grpSpPr>
          <a:xfrm>
            <a:off x="654507" y="1077003"/>
            <a:ext cx="10751015" cy="5263642"/>
            <a:chOff x="1162537" y="1592795"/>
            <a:chExt cx="6839070" cy="3348373"/>
          </a:xfrm>
        </p:grpSpPr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D9C2D554-40E5-4442-B55F-4246EF5FDF40}"/>
                </a:ext>
              </a:extLst>
            </p:cNvPr>
            <p:cNvSpPr/>
            <p:nvPr/>
          </p:nvSpPr>
          <p:spPr>
            <a:xfrm>
              <a:off x="3383868" y="2822258"/>
              <a:ext cx="1188132" cy="704910"/>
            </a:xfrm>
            <a:prstGeom prst="rect">
              <a:avLst/>
            </a:prstGeom>
            <a:solidFill>
              <a:srgbClr val="1F497D">
                <a:lumMod val="60000"/>
                <a:lumOff val="4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SAKD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(Leitstelle)</a:t>
              </a:r>
            </a:p>
          </p:txBody>
        </p:sp>
        <p:sp>
          <p:nvSpPr>
            <p:cNvPr id="34" name="RecDhteck 3">
              <a:extLst>
                <a:ext uri="{FF2B5EF4-FFF2-40B4-BE49-F238E27FC236}">
                  <a16:creationId xmlns:a16="http://schemas.microsoft.com/office/drawing/2014/main" id="{83572976-8252-4621-BC15-3569DD5EDE5C}"/>
                </a:ext>
              </a:extLst>
            </p:cNvPr>
            <p:cNvSpPr/>
            <p:nvPr/>
          </p:nvSpPr>
          <p:spPr>
            <a:xfrm>
              <a:off x="1465311" y="1592795"/>
              <a:ext cx="1594520" cy="702078"/>
            </a:xfrm>
            <a:prstGeom prst="rect">
              <a:avLst/>
            </a:prstGeom>
            <a:solidFill>
              <a:srgbClr val="EE8472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DIMAG-Verbund</a:t>
              </a:r>
              <a:endParaRPr kumimoji="0" lang="de-DE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6E833780-2D70-479B-BE4E-3B3177FB6703}"/>
                </a:ext>
              </a:extLst>
            </p:cNvPr>
            <p:cNvSpPr/>
            <p:nvPr/>
          </p:nvSpPr>
          <p:spPr>
            <a:xfrm>
              <a:off x="1547664" y="4293096"/>
              <a:ext cx="1296144" cy="648072"/>
            </a:xfrm>
            <a:prstGeom prst="rect">
              <a:avLst/>
            </a:prstGeom>
            <a:solidFill>
              <a:srgbClr val="339966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Kommune</a:t>
              </a:r>
            </a:p>
          </p:txBody>
        </p:sp>
        <p:cxnSp>
          <p:nvCxnSpPr>
            <p:cNvPr id="36" name="Gerade Verbindung mit Pfeil 35">
              <a:extLst>
                <a:ext uri="{FF2B5EF4-FFF2-40B4-BE49-F238E27FC236}">
                  <a16:creationId xmlns:a16="http://schemas.microsoft.com/office/drawing/2014/main" id="{0D709F40-99B2-49B1-92D4-85153D7CA39A}"/>
                </a:ext>
              </a:extLst>
            </p:cNvPr>
            <p:cNvCxnSpPr/>
            <p:nvPr/>
          </p:nvCxnSpPr>
          <p:spPr>
            <a:xfrm>
              <a:off x="3059832" y="2294874"/>
              <a:ext cx="324036" cy="540060"/>
            </a:xfrm>
            <a:prstGeom prst="straightConnector1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arrow"/>
              <a:tailEnd type="arrow"/>
            </a:ln>
            <a:effectLst/>
          </p:spPr>
        </p:cxnSp>
        <p:cxnSp>
          <p:nvCxnSpPr>
            <p:cNvPr id="37" name="Gerade Verbindung mit Pfeil 36">
              <a:extLst>
                <a:ext uri="{FF2B5EF4-FFF2-40B4-BE49-F238E27FC236}">
                  <a16:creationId xmlns:a16="http://schemas.microsoft.com/office/drawing/2014/main" id="{A7AAA7D2-99A5-4994-A0D3-55DEB9D087F7}"/>
                </a:ext>
              </a:extLst>
            </p:cNvPr>
            <p:cNvCxnSpPr/>
            <p:nvPr/>
          </p:nvCxnSpPr>
          <p:spPr>
            <a:xfrm flipV="1">
              <a:off x="2843808" y="3527167"/>
              <a:ext cx="540060" cy="765929"/>
            </a:xfrm>
            <a:prstGeom prst="straightConnector1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1E46D884-C43C-496A-801D-01E11C0C1DE3}"/>
                </a:ext>
              </a:extLst>
            </p:cNvPr>
            <p:cNvSpPr/>
            <p:nvPr/>
          </p:nvSpPr>
          <p:spPr>
            <a:xfrm>
              <a:off x="6894258" y="2078850"/>
              <a:ext cx="939467" cy="430065"/>
            </a:xfrm>
            <a:prstGeom prst="rect">
              <a:avLst/>
            </a:prstGeom>
            <a:solidFill>
              <a:srgbClr val="FF9900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Lecos GmbH</a:t>
              </a: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C99AF254-18FD-4CAE-97A4-AC08ABB7C9C0}"/>
                </a:ext>
              </a:extLst>
            </p:cNvPr>
            <p:cNvSpPr txBox="1"/>
            <p:nvPr/>
          </p:nvSpPr>
          <p:spPr>
            <a:xfrm>
              <a:off x="5261252" y="2821555"/>
              <a:ext cx="1404000" cy="706459"/>
            </a:xfrm>
            <a:prstGeom prst="rect">
              <a:avLst/>
            </a:prstGeom>
            <a:solidFill>
              <a:srgbClr val="FF9900"/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Komm24 GmbH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(Inhousefähigkeit)</a:t>
              </a: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3D5DB754-C093-4A81-8FA8-8F4E4B4B094B}"/>
                </a:ext>
              </a:extLst>
            </p:cNvPr>
            <p:cNvSpPr txBox="1"/>
            <p:nvPr/>
          </p:nvSpPr>
          <p:spPr>
            <a:xfrm>
              <a:off x="1162537" y="2452927"/>
              <a:ext cx="2022382" cy="195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EE847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Kooperationsvereinbarung DIMAG</a:t>
              </a:r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A0324391-4D23-4457-80CA-13871DD74595}"/>
                </a:ext>
              </a:extLst>
            </p:cNvPr>
            <p:cNvSpPr txBox="1"/>
            <p:nvPr/>
          </p:nvSpPr>
          <p:spPr>
            <a:xfrm>
              <a:off x="1249866" y="3609725"/>
              <a:ext cx="1796632" cy="332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339966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Benutzungssatzung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339966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+ Gebührensatzung</a:t>
              </a:r>
            </a:p>
          </p:txBody>
        </p: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37F3603C-E741-48A5-B0DF-9203E0AD3109}"/>
                </a:ext>
              </a:extLst>
            </p:cNvPr>
            <p:cNvSpPr/>
            <p:nvPr/>
          </p:nvSpPr>
          <p:spPr>
            <a:xfrm>
              <a:off x="5598114" y="1808820"/>
              <a:ext cx="756084" cy="355067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KISA</a:t>
              </a:r>
            </a:p>
          </p:txBody>
        </p:sp>
        <p:sp>
          <p:nvSpPr>
            <p:cNvPr id="43" name="Rechteck 42">
              <a:extLst>
                <a:ext uri="{FF2B5EF4-FFF2-40B4-BE49-F238E27FC236}">
                  <a16:creationId xmlns:a16="http://schemas.microsoft.com/office/drawing/2014/main" id="{74B8A842-2E0B-45DE-8FBF-89271C2B1B67}"/>
                </a:ext>
              </a:extLst>
            </p:cNvPr>
            <p:cNvSpPr/>
            <p:nvPr/>
          </p:nvSpPr>
          <p:spPr>
            <a:xfrm>
              <a:off x="6866431" y="3685264"/>
              <a:ext cx="1135176" cy="82722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Amt für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Informations-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verarbeitung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Chemnitz</a:t>
              </a:r>
            </a:p>
          </p:txBody>
        </p:sp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4F250023-178F-4DB6-AF59-3FF80F4AF247}"/>
                </a:ext>
              </a:extLst>
            </p:cNvPr>
            <p:cNvSpPr/>
            <p:nvPr/>
          </p:nvSpPr>
          <p:spPr>
            <a:xfrm>
              <a:off x="5561113" y="4068047"/>
              <a:ext cx="809597" cy="482747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3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EB IT Dresden</a:t>
              </a:r>
            </a:p>
          </p:txBody>
        </p: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AB835B1F-ADDD-4D49-BECE-FDE532D573F7}"/>
                </a:ext>
              </a:extLst>
            </p:cNvPr>
            <p:cNvSpPr txBox="1"/>
            <p:nvPr/>
          </p:nvSpPr>
          <p:spPr>
            <a:xfrm>
              <a:off x="4531601" y="3274861"/>
              <a:ext cx="723257" cy="332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FF99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EVB-IT-Vertrag</a:t>
              </a:r>
            </a:p>
          </p:txBody>
        </p:sp>
        <p:cxnSp>
          <p:nvCxnSpPr>
            <p:cNvPr id="47" name="Gerade Verbindung 43">
              <a:extLst>
                <a:ext uri="{FF2B5EF4-FFF2-40B4-BE49-F238E27FC236}">
                  <a16:creationId xmlns:a16="http://schemas.microsoft.com/office/drawing/2014/main" id="{18D88EC8-2EE5-43F7-93C9-E9E84684FD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63252" y="2189512"/>
              <a:ext cx="552" cy="614312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</a:ln>
            <a:effectLst/>
          </p:spPr>
        </p:cxnSp>
        <p:cxnSp>
          <p:nvCxnSpPr>
            <p:cNvPr id="48" name="Gerade Verbindung 45">
              <a:extLst>
                <a:ext uri="{FF2B5EF4-FFF2-40B4-BE49-F238E27FC236}">
                  <a16:creationId xmlns:a16="http://schemas.microsoft.com/office/drawing/2014/main" id="{F63E694A-379A-432F-BA7B-49EAA9E3C02C}"/>
                </a:ext>
              </a:extLst>
            </p:cNvPr>
            <p:cNvCxnSpPr>
              <a:cxnSpLocks/>
            </p:cNvCxnSpPr>
            <p:nvPr/>
          </p:nvCxnSpPr>
          <p:spPr>
            <a:xfrm>
              <a:off x="6665252" y="3480997"/>
              <a:ext cx="201181" cy="22081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</a:ln>
            <a:effectLst/>
          </p:spPr>
        </p:cxnSp>
        <p:cxnSp>
          <p:nvCxnSpPr>
            <p:cNvPr id="49" name="Gerade Verbindung 46">
              <a:extLst>
                <a:ext uri="{FF2B5EF4-FFF2-40B4-BE49-F238E27FC236}">
                  <a16:creationId xmlns:a16="http://schemas.microsoft.com/office/drawing/2014/main" id="{1D31A21E-826C-4541-869A-FEEE5910DA88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>
              <a:off x="5963252" y="3528015"/>
              <a:ext cx="0" cy="543375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</a:ln>
            <a:effectLst/>
          </p:spPr>
        </p:cxnSp>
        <p:cxnSp>
          <p:nvCxnSpPr>
            <p:cNvPr id="50" name="Gerade Verbindung 25">
              <a:extLst>
                <a:ext uri="{FF2B5EF4-FFF2-40B4-BE49-F238E27FC236}">
                  <a16:creationId xmlns:a16="http://schemas.microsoft.com/office/drawing/2014/main" id="{AE6894CE-AC6C-4D72-B7A2-F0592F8011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65251" y="2448835"/>
              <a:ext cx="229007" cy="408914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</a:ln>
            <a:effectLst/>
          </p:spPr>
        </p:cxnSp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6AC9677A-F43C-4C85-B7B1-6EAF620FA9D0}"/>
                </a:ext>
              </a:extLst>
            </p:cNvPr>
            <p:cNvSpPr txBox="1"/>
            <p:nvPr/>
          </p:nvSpPr>
          <p:spPr>
            <a:xfrm>
              <a:off x="3087950" y="3887569"/>
              <a:ext cx="2192444" cy="469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Vereinbarung nach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Art. 26 DSGVO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(Anlage Benutzungssatzung)</a:t>
              </a:r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97739B4D-5392-4FFE-8BE5-43FFBDEF5222}"/>
                </a:ext>
              </a:extLst>
            </p:cNvPr>
            <p:cNvSpPr txBox="1"/>
            <p:nvPr/>
          </p:nvSpPr>
          <p:spPr>
            <a:xfrm>
              <a:off x="4367111" y="2377657"/>
              <a:ext cx="1508289" cy="332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Vereinbarung nach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Art. 28 DSGVO</a:t>
              </a:r>
            </a:p>
          </p:txBody>
        </p:sp>
      </p:grp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981C5F5E-27D8-47B6-AA82-2D02139DB91B}"/>
              </a:ext>
            </a:extLst>
          </p:cNvPr>
          <p:cNvCxnSpPr/>
          <p:nvPr/>
        </p:nvCxnSpPr>
        <p:spPr>
          <a:xfrm>
            <a:off x="6014181" y="3520440"/>
            <a:ext cx="1073453" cy="0"/>
          </a:xfrm>
          <a:prstGeom prst="straightConnector1">
            <a:avLst/>
          </a:prstGeom>
          <a:ln w="25400">
            <a:solidFill>
              <a:srgbClr val="F29606"/>
            </a:solidFill>
            <a:round/>
            <a:headEnd type="arrow"/>
            <a:tailEnd type="arrow"/>
          </a:ln>
          <a:effectLst>
            <a:outerShdw blurRad="40005" dist="20320" dir="5400000" algn="ctr" rotWithShape="0">
              <a:schemeClr val="tx1">
                <a:alpha val="38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64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Wie verteilen sich die Kosten?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19</a:t>
            </a:fld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F2BE148-E9DC-4FFC-8908-50ADA81039F9}"/>
              </a:ext>
            </a:extLst>
          </p:cNvPr>
          <p:cNvSpPr/>
          <p:nvPr/>
        </p:nvSpPr>
        <p:spPr>
          <a:xfrm>
            <a:off x="1218273" y="1209463"/>
            <a:ext cx="7219637" cy="4351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Flussdiagramm: Magnetplattenspeicher 7">
            <a:extLst>
              <a:ext uri="{FF2B5EF4-FFF2-40B4-BE49-F238E27FC236}">
                <a16:creationId xmlns:a16="http://schemas.microsoft.com/office/drawing/2014/main" id="{3EEA6E5A-F2A5-4F1C-89FF-72AC0D870BA8}"/>
              </a:ext>
            </a:extLst>
          </p:cNvPr>
          <p:cNvSpPr/>
          <p:nvPr/>
        </p:nvSpPr>
        <p:spPr>
          <a:xfrm>
            <a:off x="1424852" y="1315278"/>
            <a:ext cx="1656184" cy="3124228"/>
          </a:xfrm>
          <a:prstGeom prst="flowChartMagneticDisk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Flussdiagramm: Magnetplattenspeicher 8">
            <a:extLst>
              <a:ext uri="{FF2B5EF4-FFF2-40B4-BE49-F238E27FC236}">
                <a16:creationId xmlns:a16="http://schemas.microsoft.com/office/drawing/2014/main" id="{D10CD49E-9DF9-4571-A1D1-75A038D1FEEF}"/>
              </a:ext>
            </a:extLst>
          </p:cNvPr>
          <p:cNvSpPr/>
          <p:nvPr/>
        </p:nvSpPr>
        <p:spPr>
          <a:xfrm>
            <a:off x="3960374" y="1315278"/>
            <a:ext cx="1676011" cy="3124228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Flussdiagramm: Magnetplattenspeicher 9">
            <a:extLst>
              <a:ext uri="{FF2B5EF4-FFF2-40B4-BE49-F238E27FC236}">
                <a16:creationId xmlns:a16="http://schemas.microsoft.com/office/drawing/2014/main" id="{BD2DB876-F7FE-4C53-ACC6-120E9A9A64E9}"/>
              </a:ext>
            </a:extLst>
          </p:cNvPr>
          <p:cNvSpPr/>
          <p:nvPr/>
        </p:nvSpPr>
        <p:spPr>
          <a:xfrm>
            <a:off x="6419179" y="1277700"/>
            <a:ext cx="1676011" cy="3124228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Flussdiagramm: Magnetplattenspeicher 10">
            <a:extLst>
              <a:ext uri="{FF2B5EF4-FFF2-40B4-BE49-F238E27FC236}">
                <a16:creationId xmlns:a16="http://schemas.microsoft.com/office/drawing/2014/main" id="{5772482B-A898-4137-B028-959155E8E3A4}"/>
              </a:ext>
            </a:extLst>
          </p:cNvPr>
          <p:cNvSpPr/>
          <p:nvPr/>
        </p:nvSpPr>
        <p:spPr>
          <a:xfrm>
            <a:off x="8850131" y="1209463"/>
            <a:ext cx="1676011" cy="3192465"/>
          </a:xfrm>
          <a:prstGeom prst="flowChartMagneticDisk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A9CBAE2-A6A4-48F9-A451-4461DA3B72C9}"/>
              </a:ext>
            </a:extLst>
          </p:cNvPr>
          <p:cNvSpPr txBox="1"/>
          <p:nvPr/>
        </p:nvSpPr>
        <p:spPr>
          <a:xfrm>
            <a:off x="1452170" y="1649355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Leitstelle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0FB069-A7A3-4704-AC0B-BC8567CCBC2C}"/>
              </a:ext>
            </a:extLst>
          </p:cNvPr>
          <p:cNvSpPr txBox="1"/>
          <p:nvPr/>
        </p:nvSpPr>
        <p:spPr>
          <a:xfrm>
            <a:off x="4023568" y="1610201"/>
            <a:ext cx="15841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500" b="1" dirty="0">
                <a:latin typeface="Arial" panose="020B0604020202020204" pitchFamily="34" charset="0"/>
                <a:cs typeface="Arial" panose="020B0604020202020204" pitchFamily="34" charset="0"/>
              </a:rPr>
              <a:t>Archivierungs-lösung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2F4046B-6B34-4B7D-B741-E56C76BE1178}"/>
              </a:ext>
            </a:extLst>
          </p:cNvPr>
          <p:cNvSpPr txBox="1"/>
          <p:nvPr/>
        </p:nvSpPr>
        <p:spPr>
          <a:xfrm>
            <a:off x="6218800" y="1506659"/>
            <a:ext cx="20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Projekt-</a:t>
            </a:r>
          </a:p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kosten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50B46EF-A4C2-4574-98EE-64C88851E808}"/>
              </a:ext>
            </a:extLst>
          </p:cNvPr>
          <p:cNvSpPr txBox="1"/>
          <p:nvPr/>
        </p:nvSpPr>
        <p:spPr>
          <a:xfrm>
            <a:off x="8644020" y="1472146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Rechen-</a:t>
            </a:r>
          </a:p>
          <a:p>
            <a:pPr algn="ctr"/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zentrum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006F819-B550-41CE-B522-80591B8A9C7F}"/>
              </a:ext>
            </a:extLst>
          </p:cNvPr>
          <p:cNvSpPr txBox="1"/>
          <p:nvPr/>
        </p:nvSpPr>
        <p:spPr>
          <a:xfrm>
            <a:off x="1500073" y="2382243"/>
            <a:ext cx="170536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4 Mitarbeiter</a:t>
            </a:r>
          </a:p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4 Arbeitsplätze</a:t>
            </a: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- Personalkosten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- Sachkosten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- Gemeinkosten</a:t>
            </a: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nach KGSt 2019/20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B1020CD-8DC0-4DE6-ABD4-ED235240F951}"/>
              </a:ext>
            </a:extLst>
          </p:cNvPr>
          <p:cNvSpPr txBox="1"/>
          <p:nvPr/>
        </p:nvSpPr>
        <p:spPr>
          <a:xfrm>
            <a:off x="3759997" y="2433667"/>
            <a:ext cx="20710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Finanzierung </a:t>
            </a:r>
          </a:p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1 Entwickler-Stelle</a:t>
            </a:r>
          </a:p>
          <a:p>
            <a:pPr algn="ctr"/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beim 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DIMAG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Verbund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497FBA5-2111-4102-9BCB-04F1D0CDB5D1}"/>
              </a:ext>
            </a:extLst>
          </p:cNvPr>
          <p:cNvSpPr txBox="1"/>
          <p:nvPr/>
        </p:nvSpPr>
        <p:spPr>
          <a:xfrm>
            <a:off x="6190949" y="2421883"/>
            <a:ext cx="20882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Mittel </a:t>
            </a:r>
          </a:p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für die </a:t>
            </a:r>
          </a:p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Finanzierung individueller </a:t>
            </a:r>
          </a:p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Projekte zur Erweiterung / Optimierung</a:t>
            </a:r>
            <a:b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des elKA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BEDED58-7131-4937-9451-EBDBD9606251}"/>
              </a:ext>
            </a:extLst>
          </p:cNvPr>
          <p:cNvSpPr txBox="1"/>
          <p:nvPr/>
        </p:nvSpPr>
        <p:spPr>
          <a:xfrm>
            <a:off x="8684388" y="2409792"/>
            <a:ext cx="208823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Kosten für technische Infrastruktur</a:t>
            </a: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von Größe </a:t>
            </a:r>
          </a:p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der Kommune </a:t>
            </a:r>
          </a:p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abhängig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F331460-E665-49A8-822E-CE6FC06C1761}"/>
              </a:ext>
            </a:extLst>
          </p:cNvPr>
          <p:cNvSpPr txBox="1"/>
          <p:nvPr/>
        </p:nvSpPr>
        <p:spPr>
          <a:xfrm>
            <a:off x="2244258" y="4870059"/>
            <a:ext cx="5302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Kostenverteilung nach Einwohnern (EW)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E48D467-EADA-4B33-BDB0-F14377A60176}"/>
              </a:ext>
            </a:extLst>
          </p:cNvPr>
          <p:cNvSpPr txBox="1"/>
          <p:nvPr/>
        </p:nvSpPr>
        <p:spPr>
          <a:xfrm>
            <a:off x="8644020" y="4867096"/>
            <a:ext cx="1979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Kostenverteilung </a:t>
            </a: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Lecos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-Modell</a:t>
            </a:r>
          </a:p>
        </p:txBody>
      </p:sp>
      <p:sp>
        <p:nvSpPr>
          <p:cNvPr id="27" name="Inhaltsplatzhalter 2">
            <a:extLst>
              <a:ext uri="{FF2B5EF4-FFF2-40B4-BE49-F238E27FC236}">
                <a16:creationId xmlns:a16="http://schemas.microsoft.com/office/drawing/2014/main" id="{E8A07875-DF53-4EF4-BE0D-2E7B6DF5D1BB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1DAD0B01-6C79-4E25-BADA-E3A05358AF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4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 Blick zurück: Historie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2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D3732DE3-63A4-4F16-A5C0-2A983ECEE3BC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087282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Herausforderungen für alle gleich:</a:t>
            </a:r>
          </a:p>
          <a:p>
            <a:pPr marL="285750" indent="-285750">
              <a:lnSpc>
                <a:spcPct val="12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große Anzahl an Fachverfahren und Unterlagen</a:t>
            </a:r>
          </a:p>
          <a:p>
            <a:pPr marL="285750" indent="-285750">
              <a:lnSpc>
                <a:spcPct val="12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drohender Datenverlust durch technischen Wandel </a:t>
            </a:r>
          </a:p>
          <a:p>
            <a:pPr marL="285750" indent="-285750">
              <a:lnSpc>
                <a:spcPct val="12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gesetzliche Verpflichtungen</a:t>
            </a:r>
          </a:p>
          <a:p>
            <a:endParaRPr lang="de-DE" b="1" dirty="0"/>
          </a:p>
          <a:p>
            <a:r>
              <a:rPr lang="de-DE" b="1" dirty="0"/>
              <a:t>Hürden für Kommunen bei der Einführung eines </a:t>
            </a:r>
            <a:r>
              <a:rPr lang="de-DE" b="1" u="sng" dirty="0"/>
              <a:t>eigenen</a:t>
            </a:r>
            <a:r>
              <a:rPr lang="de-DE" b="1" dirty="0"/>
              <a:t> elektronischen Archivs :</a:t>
            </a:r>
          </a:p>
          <a:p>
            <a:endParaRPr lang="de-DE" b="1" dirty="0"/>
          </a:p>
          <a:p>
            <a:pPr marL="285750" indent="-285750">
              <a:lnSpc>
                <a:spcPct val="12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hohe personelle und finanzielle Ressourcen zur Einführung</a:t>
            </a:r>
          </a:p>
          <a:p>
            <a:pPr marL="285750" indent="-285750">
              <a:lnSpc>
                <a:spcPct val="12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langer Umsetzungszeitraum</a:t>
            </a:r>
          </a:p>
          <a:p>
            <a:pPr marL="285750" indent="-285750">
              <a:lnSpc>
                <a:spcPct val="12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keine eigenen Erfahrungswerte</a:t>
            </a:r>
          </a:p>
          <a:p>
            <a:pPr marL="285750" indent="-285750">
              <a:lnSpc>
                <a:spcPct val="120000"/>
              </a:lnSpc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Programmierung von Schnittstellen notwendig</a:t>
            </a:r>
          </a:p>
          <a:p>
            <a:pPr>
              <a:lnSpc>
                <a:spcPct val="150000"/>
              </a:lnSpc>
            </a:pPr>
            <a:endParaRPr lang="de-DE" sz="1400" dirty="0">
              <a:sym typeface="Wingdings" panose="05000000000000000000" pitchFamily="2" charset="2"/>
            </a:endParaRPr>
          </a:p>
          <a:p>
            <a:r>
              <a:rPr lang="de-DE" b="1" dirty="0"/>
              <a:t>Gemeinsame Situation:</a:t>
            </a:r>
          </a:p>
          <a:p>
            <a:r>
              <a:rPr lang="de-DE" dirty="0"/>
              <a:t>Es ging allen 428 Kommunen (in Sachsen) so!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459116C-55BE-475E-B682-5F318A8B2D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8D30D91-D3B1-4AEB-9CDC-F52F18ED4C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182" y="2948556"/>
            <a:ext cx="3708355" cy="364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02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Gebührenverzeichnis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212233" algn="r"/>
              </a:tabLst>
              <a:defRPr/>
            </a:pPr>
            <a:fld id="{2B189700-A9E1-48C5-AB7C-27B5F0ABD2BF}" type="slidenum">
              <a:rPr kumimoji="0" lang="de-DE" alt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212233" algn="r"/>
                </a:tabLst>
                <a:defRPr/>
              </a:pPr>
              <a:t>20</a:t>
            </a:fld>
            <a:endParaRPr kumimoji="0" lang="de-DE" alt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1E395336-F551-48C2-9059-FC5C09DB92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24" name="Datumsplatzhalter 3">
            <a:extLst>
              <a:ext uri="{FF2B5EF4-FFF2-40B4-BE49-F238E27FC236}">
                <a16:creationId xmlns:a16="http://schemas.microsoft.com/office/drawing/2014/main" id="{24383584-796A-43D9-9199-3ACE542F80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038" y="6572656"/>
            <a:ext cx="928191" cy="285344"/>
          </a:xfrm>
        </p:spPr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25" name="Fußzeilenplatzhalter 4">
            <a:extLst>
              <a:ext uri="{FF2B5EF4-FFF2-40B4-BE49-F238E27FC236}">
                <a16:creationId xmlns:a16="http://schemas.microsoft.com/office/drawing/2014/main" id="{749BB283-4F20-4012-A514-DD119163B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77515" y="6590276"/>
            <a:ext cx="7105794" cy="219496"/>
          </a:xfrm>
        </p:spPr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pic>
        <p:nvPicPr>
          <p:cNvPr id="49" name="Grafik 48">
            <a:extLst>
              <a:ext uri="{FF2B5EF4-FFF2-40B4-BE49-F238E27FC236}">
                <a16:creationId xmlns:a16="http://schemas.microsoft.com/office/drawing/2014/main" id="{CB86819F-CA83-4E99-8431-F4A6D97B565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32" y="1410005"/>
            <a:ext cx="8221850" cy="4816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780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Aktueller Stand der Nutzergewinnung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212233" algn="r"/>
              </a:tabLst>
              <a:defRPr/>
            </a:pPr>
            <a:fld id="{2B189700-A9E1-48C5-AB7C-27B5F0ABD2BF}" type="slidenum">
              <a:rPr kumimoji="0" lang="de-DE" alt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212233" algn="r"/>
                </a:tabLst>
                <a:defRPr/>
              </a:pPr>
              <a:t>21</a:t>
            </a:fld>
            <a:endParaRPr kumimoji="0" lang="de-DE" alt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87CA614-2172-4208-899F-18F09518EEF2}"/>
              </a:ext>
            </a:extLst>
          </p:cNvPr>
          <p:cNvSpPr txBox="1"/>
          <p:nvPr/>
        </p:nvSpPr>
        <p:spPr>
          <a:xfrm>
            <a:off x="2712516" y="3674070"/>
            <a:ext cx="439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01AA688-A036-4B56-89CD-FA3FB3E71B70}"/>
              </a:ext>
            </a:extLst>
          </p:cNvPr>
          <p:cNvSpPr txBox="1"/>
          <p:nvPr/>
        </p:nvSpPr>
        <p:spPr>
          <a:xfrm>
            <a:off x="990823" y="3674070"/>
            <a:ext cx="439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1E395336-F551-48C2-9059-FC5C09DB92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24" name="Datumsplatzhalter 3">
            <a:extLst>
              <a:ext uri="{FF2B5EF4-FFF2-40B4-BE49-F238E27FC236}">
                <a16:creationId xmlns:a16="http://schemas.microsoft.com/office/drawing/2014/main" id="{24383584-796A-43D9-9199-3ACE542F80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038" y="6572656"/>
            <a:ext cx="928191" cy="285344"/>
          </a:xfrm>
        </p:spPr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25" name="Fußzeilenplatzhalter 4">
            <a:extLst>
              <a:ext uri="{FF2B5EF4-FFF2-40B4-BE49-F238E27FC236}">
                <a16:creationId xmlns:a16="http://schemas.microsoft.com/office/drawing/2014/main" id="{749BB283-4F20-4012-A514-DD119163B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77515" y="6590276"/>
            <a:ext cx="7105794" cy="219496"/>
          </a:xfrm>
        </p:spPr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graphicFrame>
        <p:nvGraphicFramePr>
          <p:cNvPr id="44" name="Tabelle 43">
            <a:extLst>
              <a:ext uri="{FF2B5EF4-FFF2-40B4-BE49-F238E27FC236}">
                <a16:creationId xmlns:a16="http://schemas.microsoft.com/office/drawing/2014/main" id="{CEE889E5-350E-4D1E-9C6D-8709BFEC7B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935594"/>
              </p:ext>
            </p:extLst>
          </p:nvPr>
        </p:nvGraphicFramePr>
        <p:xfrm>
          <a:off x="607530" y="1611085"/>
          <a:ext cx="3029932" cy="310243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50610">
                  <a:extLst>
                    <a:ext uri="{9D8B030D-6E8A-4147-A177-3AD203B41FA5}">
                      <a16:colId xmlns:a16="http://schemas.microsoft.com/office/drawing/2014/main" val="3578321804"/>
                    </a:ext>
                  </a:extLst>
                </a:gridCol>
                <a:gridCol w="979322">
                  <a:extLst>
                    <a:ext uri="{9D8B030D-6E8A-4147-A177-3AD203B41FA5}">
                      <a16:colId xmlns:a16="http://schemas.microsoft.com/office/drawing/2014/main" val="2848468971"/>
                    </a:ext>
                  </a:extLst>
                </a:gridCol>
              </a:tblGrid>
              <a:tr h="364455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elKA-Kategorie</a:t>
                      </a:r>
                    </a:p>
                  </a:txBody>
                  <a:tcPr>
                    <a:solidFill>
                      <a:srgbClr val="0085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Anträge</a:t>
                      </a:r>
                    </a:p>
                  </a:txBody>
                  <a:tcPr>
                    <a:solidFill>
                      <a:srgbClr val="0085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715566"/>
                  </a:ext>
                </a:extLst>
              </a:tr>
              <a:tr h="569149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[6] Landkreise /</a:t>
                      </a:r>
                    </a:p>
                    <a:p>
                      <a:pPr algn="l"/>
                      <a:r>
                        <a:rPr lang="de-D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Krfr</a:t>
                      </a:r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Städte</a:t>
                      </a:r>
                    </a:p>
                  </a:txBody>
                  <a:tcPr>
                    <a:solidFill>
                      <a:srgbClr val="00855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  <a:p>
                      <a:pPr algn="ctr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solidFill>
                      <a:srgbClr val="00855A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669774"/>
                  </a:ext>
                </a:extLst>
              </a:tr>
              <a:tr h="364455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[5] über 50.000 EW</a:t>
                      </a:r>
                    </a:p>
                  </a:txBody>
                  <a:tcPr>
                    <a:solidFill>
                      <a:srgbClr val="00855A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solidFill>
                      <a:srgbClr val="00855A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48144"/>
                  </a:ext>
                </a:extLst>
              </a:tr>
              <a:tr h="364455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[4] bis 50.000 EW</a:t>
                      </a:r>
                    </a:p>
                  </a:txBody>
                  <a:tcPr>
                    <a:solidFill>
                      <a:srgbClr val="00855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solidFill>
                      <a:srgbClr val="00855A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189392"/>
                  </a:ext>
                </a:extLst>
              </a:tr>
              <a:tr h="364455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[3] bis 20.000 EW</a:t>
                      </a:r>
                    </a:p>
                  </a:txBody>
                  <a:tcPr>
                    <a:solidFill>
                      <a:srgbClr val="00855A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solidFill>
                      <a:srgbClr val="00855A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983528"/>
                  </a:ext>
                </a:extLst>
              </a:tr>
              <a:tr h="364455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[2] bis 10.000 EW</a:t>
                      </a:r>
                    </a:p>
                  </a:txBody>
                  <a:tcPr>
                    <a:solidFill>
                      <a:srgbClr val="00855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solidFill>
                      <a:srgbClr val="00855A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750196"/>
                  </a:ext>
                </a:extLst>
              </a:tr>
              <a:tr h="364455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[1] bis 5.000 EW</a:t>
                      </a:r>
                    </a:p>
                  </a:txBody>
                  <a:tcPr>
                    <a:solidFill>
                      <a:srgbClr val="00855A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solidFill>
                      <a:srgbClr val="00855A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472010"/>
                  </a:ext>
                </a:extLst>
              </a:tr>
              <a:tr h="329508">
                <a:tc>
                  <a:txBody>
                    <a:bodyPr/>
                    <a:lstStyle/>
                    <a:p>
                      <a:pPr algn="l"/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855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>
                    <a:solidFill>
                      <a:srgbClr val="00855A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802010"/>
                  </a:ext>
                </a:extLst>
              </a:tr>
            </a:tbl>
          </a:graphicData>
        </a:graphic>
      </p:graphicFrame>
      <p:pic>
        <p:nvPicPr>
          <p:cNvPr id="45" name="Grafik 44">
            <a:extLst>
              <a:ext uri="{FF2B5EF4-FFF2-40B4-BE49-F238E27FC236}">
                <a16:creationId xmlns:a16="http://schemas.microsoft.com/office/drawing/2014/main" id="{B40A0E5E-A30C-4492-A788-3E3D2C1FEC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" t="5080" r="12854" b="4889"/>
          <a:stretch/>
        </p:blipFill>
        <p:spPr>
          <a:xfrm>
            <a:off x="4576288" y="850211"/>
            <a:ext cx="7142960" cy="5457284"/>
          </a:xfrm>
          <a:prstGeom prst="rect">
            <a:avLst/>
          </a:prstGeom>
        </p:spPr>
      </p:pic>
      <p:pic>
        <p:nvPicPr>
          <p:cNvPr id="46" name="Grafik 45" descr="Markierung mit einfarbiger Füllung">
            <a:extLst>
              <a:ext uri="{FF2B5EF4-FFF2-40B4-BE49-F238E27FC236}">
                <a16:creationId xmlns:a16="http://schemas.microsoft.com/office/drawing/2014/main" id="{43E783BC-51D4-4D98-8C71-D0BDBEB804A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03373" y="2723836"/>
            <a:ext cx="354291" cy="354291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47" name="3D-Modell 46" descr="Rote Kugel">
                <a:extLst>
                  <a:ext uri="{FF2B5EF4-FFF2-40B4-BE49-F238E27FC236}">
                    <a16:creationId xmlns:a16="http://schemas.microsoft.com/office/drawing/2014/main" id="{356799D2-14DA-4EB3-B6D9-6BB97F6230B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42058774"/>
                  </p:ext>
                </p:extLst>
              </p:nvPr>
            </p:nvGraphicFramePr>
            <p:xfrm>
              <a:off x="9761816" y="2659347"/>
              <a:ext cx="131132" cy="131132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2" cy="131132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91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7" name="3D-Modell 46" descr="Rote Kugel">
                <a:extLst>
                  <a:ext uri="{FF2B5EF4-FFF2-40B4-BE49-F238E27FC236}">
                    <a16:creationId xmlns:a16="http://schemas.microsoft.com/office/drawing/2014/main" id="{356799D2-14DA-4EB3-B6D9-6BB97F6230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761816" y="2659347"/>
                <a:ext cx="131132" cy="131132"/>
              </a:xfrm>
              <a:prstGeom prst="rect">
                <a:avLst/>
              </a:prstGeom>
            </p:spPr>
          </p:pic>
        </mc:Fallback>
      </mc:AlternateContent>
      <p:sp>
        <p:nvSpPr>
          <p:cNvPr id="48" name="Textfeld 47">
            <a:extLst>
              <a:ext uri="{FF2B5EF4-FFF2-40B4-BE49-F238E27FC236}">
                <a16:creationId xmlns:a16="http://schemas.microsoft.com/office/drawing/2014/main" id="{3AD1AFC6-B280-44F4-89A3-04A181EA9BBF}"/>
              </a:ext>
            </a:extLst>
          </p:cNvPr>
          <p:cNvSpPr txBox="1"/>
          <p:nvPr/>
        </p:nvSpPr>
        <p:spPr>
          <a:xfrm>
            <a:off x="10817778" y="1342919"/>
            <a:ext cx="978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POLEN</a:t>
            </a:r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2CE0FBCA-7D42-4775-8229-35712D3E4EC8}"/>
              </a:ext>
            </a:extLst>
          </p:cNvPr>
          <p:cNvSpPr txBox="1"/>
          <p:nvPr/>
        </p:nvSpPr>
        <p:spPr>
          <a:xfrm>
            <a:off x="8474517" y="5073638"/>
            <a:ext cx="1598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TSCHECHIEN</a:t>
            </a:r>
          </a:p>
        </p:txBody>
      </p:sp>
      <p:sp>
        <p:nvSpPr>
          <p:cNvPr id="85" name="Textfeld 84">
            <a:extLst>
              <a:ext uri="{FF2B5EF4-FFF2-40B4-BE49-F238E27FC236}">
                <a16:creationId xmlns:a16="http://schemas.microsoft.com/office/drawing/2014/main" id="{26C66A20-888C-4370-9643-FB4875BB3A50}"/>
              </a:ext>
            </a:extLst>
          </p:cNvPr>
          <p:cNvSpPr txBox="1"/>
          <p:nvPr/>
        </p:nvSpPr>
        <p:spPr>
          <a:xfrm>
            <a:off x="8214915" y="1005408"/>
            <a:ext cx="1809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Brandenburg</a:t>
            </a: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7DCDBFF0-F9FE-466E-AB6E-63E2C7531839}"/>
              </a:ext>
            </a:extLst>
          </p:cNvPr>
          <p:cNvSpPr txBox="1"/>
          <p:nvPr/>
        </p:nvSpPr>
        <p:spPr>
          <a:xfrm>
            <a:off x="4576288" y="5700614"/>
            <a:ext cx="1023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Bayern</a:t>
            </a:r>
          </a:p>
        </p:txBody>
      </p:sp>
      <p:sp>
        <p:nvSpPr>
          <p:cNvPr id="87" name="Textfeld 86">
            <a:extLst>
              <a:ext uri="{FF2B5EF4-FFF2-40B4-BE49-F238E27FC236}">
                <a16:creationId xmlns:a16="http://schemas.microsoft.com/office/drawing/2014/main" id="{D1D474AB-0C66-402A-98D6-60082AEC5E5F}"/>
              </a:ext>
            </a:extLst>
          </p:cNvPr>
          <p:cNvSpPr txBox="1"/>
          <p:nvPr/>
        </p:nvSpPr>
        <p:spPr>
          <a:xfrm>
            <a:off x="4535928" y="3876393"/>
            <a:ext cx="1282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Thüringen</a:t>
            </a: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99500796-AA83-430B-8D89-2CE4631F28E3}"/>
              </a:ext>
            </a:extLst>
          </p:cNvPr>
          <p:cNvSpPr txBox="1"/>
          <p:nvPr/>
        </p:nvSpPr>
        <p:spPr>
          <a:xfrm>
            <a:off x="4711594" y="997537"/>
            <a:ext cx="1779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Sachsen-Anhalt</a:t>
            </a: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FB9D78B3-945B-4B93-8855-E2EAB442DE58}"/>
              </a:ext>
            </a:extLst>
          </p:cNvPr>
          <p:cNvSpPr txBox="1"/>
          <p:nvPr/>
        </p:nvSpPr>
        <p:spPr>
          <a:xfrm>
            <a:off x="10489193" y="2498811"/>
            <a:ext cx="8369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Görlitz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B6EED930-5AF9-4F56-9F17-B1A7E00CEB7A}"/>
              </a:ext>
            </a:extLst>
          </p:cNvPr>
          <p:cNvSpPr txBox="1"/>
          <p:nvPr/>
        </p:nvSpPr>
        <p:spPr>
          <a:xfrm>
            <a:off x="9353940" y="2381353"/>
            <a:ext cx="88798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Bautzen</a:t>
            </a: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5D8D15ED-CDE6-43E8-BCC6-B2F7D5825B6C}"/>
              </a:ext>
            </a:extLst>
          </p:cNvPr>
          <p:cNvSpPr txBox="1"/>
          <p:nvPr/>
        </p:nvSpPr>
        <p:spPr>
          <a:xfrm>
            <a:off x="6051734" y="1601528"/>
            <a:ext cx="12091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Nordsachsen</a:t>
            </a:r>
          </a:p>
        </p:txBody>
      </p:sp>
      <p:sp>
        <p:nvSpPr>
          <p:cNvPr id="92" name="Textfeld 91">
            <a:extLst>
              <a:ext uri="{FF2B5EF4-FFF2-40B4-BE49-F238E27FC236}">
                <a16:creationId xmlns:a16="http://schemas.microsoft.com/office/drawing/2014/main" id="{7059661C-43D9-4828-A6DF-7DB678B5BF0C}"/>
              </a:ext>
            </a:extLst>
          </p:cNvPr>
          <p:cNvSpPr txBox="1"/>
          <p:nvPr/>
        </p:nvSpPr>
        <p:spPr>
          <a:xfrm>
            <a:off x="8342348" y="3070300"/>
            <a:ext cx="8866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Dresden</a:t>
            </a:r>
          </a:p>
        </p:txBody>
      </p:sp>
      <p:sp>
        <p:nvSpPr>
          <p:cNvPr id="93" name="Textfeld 92">
            <a:extLst>
              <a:ext uri="{FF2B5EF4-FFF2-40B4-BE49-F238E27FC236}">
                <a16:creationId xmlns:a16="http://schemas.microsoft.com/office/drawing/2014/main" id="{364422AF-88A2-4C1B-985E-6BA98657C15B}"/>
              </a:ext>
            </a:extLst>
          </p:cNvPr>
          <p:cNvSpPr txBox="1"/>
          <p:nvPr/>
        </p:nvSpPr>
        <p:spPr>
          <a:xfrm>
            <a:off x="7864942" y="2386256"/>
            <a:ext cx="8866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Meißen</a:t>
            </a:r>
          </a:p>
        </p:txBody>
      </p:sp>
      <p:sp>
        <p:nvSpPr>
          <p:cNvPr id="94" name="Textfeld 93">
            <a:extLst>
              <a:ext uri="{FF2B5EF4-FFF2-40B4-BE49-F238E27FC236}">
                <a16:creationId xmlns:a16="http://schemas.microsoft.com/office/drawing/2014/main" id="{24DD5C06-9059-47B9-A99B-C618AC1121BA}"/>
              </a:ext>
            </a:extLst>
          </p:cNvPr>
          <p:cNvSpPr txBox="1"/>
          <p:nvPr/>
        </p:nvSpPr>
        <p:spPr>
          <a:xfrm>
            <a:off x="6734043" y="3330190"/>
            <a:ext cx="12514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Mittelsachsen</a:t>
            </a:r>
          </a:p>
        </p:txBody>
      </p:sp>
      <p:sp>
        <p:nvSpPr>
          <p:cNvPr id="95" name="Textfeld 94">
            <a:extLst>
              <a:ext uri="{FF2B5EF4-FFF2-40B4-BE49-F238E27FC236}">
                <a16:creationId xmlns:a16="http://schemas.microsoft.com/office/drawing/2014/main" id="{0148CE9F-F503-4966-9335-67DE8C1DF5D8}"/>
              </a:ext>
            </a:extLst>
          </p:cNvPr>
          <p:cNvSpPr txBox="1"/>
          <p:nvPr/>
        </p:nvSpPr>
        <p:spPr>
          <a:xfrm>
            <a:off x="5593314" y="2599483"/>
            <a:ext cx="158853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Leipzig Landkreis</a:t>
            </a:r>
          </a:p>
        </p:txBody>
      </p:sp>
      <p:sp>
        <p:nvSpPr>
          <p:cNvPr id="96" name="Textfeld 95">
            <a:extLst>
              <a:ext uri="{FF2B5EF4-FFF2-40B4-BE49-F238E27FC236}">
                <a16:creationId xmlns:a16="http://schemas.microsoft.com/office/drawing/2014/main" id="{8C14A0D3-9496-4AFA-A70E-461B5B1A7B48}"/>
              </a:ext>
            </a:extLst>
          </p:cNvPr>
          <p:cNvSpPr txBox="1"/>
          <p:nvPr/>
        </p:nvSpPr>
        <p:spPr>
          <a:xfrm>
            <a:off x="5777790" y="4025654"/>
            <a:ext cx="94576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Zwickau</a:t>
            </a:r>
          </a:p>
        </p:txBody>
      </p:sp>
      <p:sp>
        <p:nvSpPr>
          <p:cNvPr id="97" name="Textfeld 96">
            <a:extLst>
              <a:ext uri="{FF2B5EF4-FFF2-40B4-BE49-F238E27FC236}">
                <a16:creationId xmlns:a16="http://schemas.microsoft.com/office/drawing/2014/main" id="{FEFEF8C5-D49F-403C-8DA0-1E9E4C008B64}"/>
              </a:ext>
            </a:extLst>
          </p:cNvPr>
          <p:cNvSpPr txBox="1"/>
          <p:nvPr/>
        </p:nvSpPr>
        <p:spPr>
          <a:xfrm>
            <a:off x="6647973" y="4272798"/>
            <a:ext cx="129306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Erzgebirgskreis</a:t>
            </a:r>
          </a:p>
        </p:txBody>
      </p:sp>
      <p:sp>
        <p:nvSpPr>
          <p:cNvPr id="98" name="Textfeld 97">
            <a:extLst>
              <a:ext uri="{FF2B5EF4-FFF2-40B4-BE49-F238E27FC236}">
                <a16:creationId xmlns:a16="http://schemas.microsoft.com/office/drawing/2014/main" id="{9DFADBB8-ECE4-4966-AB47-8E7FF596F87C}"/>
              </a:ext>
            </a:extLst>
          </p:cNvPr>
          <p:cNvSpPr txBox="1"/>
          <p:nvPr/>
        </p:nvSpPr>
        <p:spPr>
          <a:xfrm>
            <a:off x="5064280" y="5012685"/>
            <a:ext cx="142701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Vogtlandkreis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0A91DD94-7C54-49C7-898F-194E38607819}"/>
              </a:ext>
            </a:extLst>
          </p:cNvPr>
          <p:cNvSpPr txBox="1"/>
          <p:nvPr/>
        </p:nvSpPr>
        <p:spPr>
          <a:xfrm>
            <a:off x="5664691" y="2200734"/>
            <a:ext cx="70955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Leipzig</a:t>
            </a:r>
          </a:p>
        </p:txBody>
      </p:sp>
      <p:sp>
        <p:nvSpPr>
          <p:cNvPr id="100" name="Textfeld 99">
            <a:extLst>
              <a:ext uri="{FF2B5EF4-FFF2-40B4-BE49-F238E27FC236}">
                <a16:creationId xmlns:a16="http://schemas.microsoft.com/office/drawing/2014/main" id="{A720D67B-D106-4EDE-B9CF-9B87FA787F26}"/>
              </a:ext>
            </a:extLst>
          </p:cNvPr>
          <p:cNvSpPr txBox="1"/>
          <p:nvPr/>
        </p:nvSpPr>
        <p:spPr>
          <a:xfrm>
            <a:off x="6592424" y="3857709"/>
            <a:ext cx="10682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Chemnitz</a:t>
            </a: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01" name="3D-Modell 100" descr="Rote Kugel">
                <a:extLst>
                  <a:ext uri="{FF2B5EF4-FFF2-40B4-BE49-F238E27FC236}">
                    <a16:creationId xmlns:a16="http://schemas.microsoft.com/office/drawing/2014/main" id="{9B2EDDBD-1734-41E3-A24B-00A6EF99F13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87200813"/>
                  </p:ext>
                </p:extLst>
              </p:nvPr>
            </p:nvGraphicFramePr>
            <p:xfrm>
              <a:off x="10737733" y="2039965"/>
              <a:ext cx="131132" cy="131132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2" cy="131132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91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1" name="3D-Modell 100" descr="Rote Kugel">
                <a:extLst>
                  <a:ext uri="{FF2B5EF4-FFF2-40B4-BE49-F238E27FC236}">
                    <a16:creationId xmlns:a16="http://schemas.microsoft.com/office/drawing/2014/main" id="{9B2EDDBD-1734-41E3-A24B-00A6EF99F13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737733" y="2039965"/>
                <a:ext cx="131132" cy="1311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02" name="3D-Modell 101" descr="Rote Kugel">
                <a:extLst>
                  <a:ext uri="{FF2B5EF4-FFF2-40B4-BE49-F238E27FC236}">
                    <a16:creationId xmlns:a16="http://schemas.microsoft.com/office/drawing/2014/main" id="{BFCB1752-4C2B-4B04-9041-8575A0D3978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9849041"/>
                  </p:ext>
                </p:extLst>
              </p:nvPr>
            </p:nvGraphicFramePr>
            <p:xfrm>
              <a:off x="10475202" y="3584001"/>
              <a:ext cx="131132" cy="131132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2" cy="131132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91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2" name="3D-Modell 101" descr="Rote Kugel">
                <a:extLst>
                  <a:ext uri="{FF2B5EF4-FFF2-40B4-BE49-F238E27FC236}">
                    <a16:creationId xmlns:a16="http://schemas.microsoft.com/office/drawing/2014/main" id="{BFCB1752-4C2B-4B04-9041-8575A0D3978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475202" y="3584001"/>
                <a:ext cx="131132" cy="1311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03" name="3D-Modell 102" descr="Rote Kugel">
                <a:extLst>
                  <a:ext uri="{FF2B5EF4-FFF2-40B4-BE49-F238E27FC236}">
                    <a16:creationId xmlns:a16="http://schemas.microsoft.com/office/drawing/2014/main" id="{D3F42DEC-614D-484E-960C-02B49B9B062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2310426"/>
                  </p:ext>
                </p:extLst>
              </p:nvPr>
            </p:nvGraphicFramePr>
            <p:xfrm>
              <a:off x="10709293" y="3651223"/>
              <a:ext cx="131132" cy="131132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2" cy="131132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91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3" name="3D-Modell 102" descr="Rote Kugel">
                <a:extLst>
                  <a:ext uri="{FF2B5EF4-FFF2-40B4-BE49-F238E27FC236}">
                    <a16:creationId xmlns:a16="http://schemas.microsoft.com/office/drawing/2014/main" id="{D3F42DEC-614D-484E-960C-02B49B9B062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709293" y="3651223"/>
                <a:ext cx="131132" cy="1311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04" name="3D-Modell 103" descr="Rote Kugel">
                <a:extLst>
                  <a:ext uri="{FF2B5EF4-FFF2-40B4-BE49-F238E27FC236}">
                    <a16:creationId xmlns:a16="http://schemas.microsoft.com/office/drawing/2014/main" id="{540C5291-D14E-4AD9-A1A5-B75CD4D2D7E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71646947"/>
                  </p:ext>
                </p:extLst>
              </p:nvPr>
            </p:nvGraphicFramePr>
            <p:xfrm>
              <a:off x="9513302" y="1923624"/>
              <a:ext cx="131132" cy="131132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2" cy="131132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91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4" name="3D-Modell 103" descr="Rote Kugel">
                <a:extLst>
                  <a:ext uri="{FF2B5EF4-FFF2-40B4-BE49-F238E27FC236}">
                    <a16:creationId xmlns:a16="http://schemas.microsoft.com/office/drawing/2014/main" id="{540C5291-D14E-4AD9-A1A5-B75CD4D2D7E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513302" y="1923624"/>
                <a:ext cx="131132" cy="1311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05" name="3D-Modell 104" descr="Rote Kugel">
                <a:extLst>
                  <a:ext uri="{FF2B5EF4-FFF2-40B4-BE49-F238E27FC236}">
                    <a16:creationId xmlns:a16="http://schemas.microsoft.com/office/drawing/2014/main" id="{54D718B2-7437-4213-A5DD-803A7E1C76E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31415103"/>
                  </p:ext>
                </p:extLst>
              </p:nvPr>
            </p:nvGraphicFramePr>
            <p:xfrm>
              <a:off x="9668595" y="2718954"/>
              <a:ext cx="152105" cy="177371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52105" cy="177371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1094995" ay="-2611331" az="-767614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9152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5" name="3D-Modell 104" descr="Rote Kugel">
                <a:extLst>
                  <a:ext uri="{FF2B5EF4-FFF2-40B4-BE49-F238E27FC236}">
                    <a16:creationId xmlns:a16="http://schemas.microsoft.com/office/drawing/2014/main" id="{54D718B2-7437-4213-A5DD-803A7E1C76E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668595" y="2718954"/>
                <a:ext cx="152105" cy="1773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06" name="3D-Modell 105" descr="Rote Kugel">
                <a:extLst>
                  <a:ext uri="{FF2B5EF4-FFF2-40B4-BE49-F238E27FC236}">
                    <a16:creationId xmlns:a16="http://schemas.microsoft.com/office/drawing/2014/main" id="{C0D75F0A-B56E-4566-86E3-9ECA4AC103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02133250"/>
                  </p:ext>
                </p:extLst>
              </p:nvPr>
            </p:nvGraphicFramePr>
            <p:xfrm>
              <a:off x="9595873" y="3016265"/>
              <a:ext cx="131132" cy="131132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2" cy="131132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91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6" name="3D-Modell 105" descr="Rote Kugel">
                <a:extLst>
                  <a:ext uri="{FF2B5EF4-FFF2-40B4-BE49-F238E27FC236}">
                    <a16:creationId xmlns:a16="http://schemas.microsoft.com/office/drawing/2014/main" id="{C0D75F0A-B56E-4566-86E3-9ECA4AC103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595873" y="3016265"/>
                <a:ext cx="131132" cy="1311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07" name="3D-Modell 106" descr="Rote Kugel">
                <a:extLst>
                  <a:ext uri="{FF2B5EF4-FFF2-40B4-BE49-F238E27FC236}">
                    <a16:creationId xmlns:a16="http://schemas.microsoft.com/office/drawing/2014/main" id="{1326ADD5-F9E0-40AB-94CA-8566407CDDF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83255497"/>
                  </p:ext>
                </p:extLst>
              </p:nvPr>
            </p:nvGraphicFramePr>
            <p:xfrm>
              <a:off x="9214089" y="2452037"/>
              <a:ext cx="131132" cy="131132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2" cy="131132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91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7" name="3D-Modell 106" descr="Rote Kugel">
                <a:extLst>
                  <a:ext uri="{FF2B5EF4-FFF2-40B4-BE49-F238E27FC236}">
                    <a16:creationId xmlns:a16="http://schemas.microsoft.com/office/drawing/2014/main" id="{1326ADD5-F9E0-40AB-94CA-8566407CDDF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214089" y="2452037"/>
                <a:ext cx="131132" cy="131132"/>
              </a:xfrm>
              <a:prstGeom prst="rect">
                <a:avLst/>
              </a:prstGeom>
            </p:spPr>
          </p:pic>
        </mc:Fallback>
      </mc:AlternateContent>
      <p:sp>
        <p:nvSpPr>
          <p:cNvPr id="108" name="Textfeld 107">
            <a:extLst>
              <a:ext uri="{FF2B5EF4-FFF2-40B4-BE49-F238E27FC236}">
                <a16:creationId xmlns:a16="http://schemas.microsoft.com/office/drawing/2014/main" id="{16431052-BA43-4711-9887-B6FA21861688}"/>
              </a:ext>
            </a:extLst>
          </p:cNvPr>
          <p:cNvSpPr txBox="1"/>
          <p:nvPr/>
        </p:nvSpPr>
        <p:spPr>
          <a:xfrm>
            <a:off x="8036706" y="3509065"/>
            <a:ext cx="215200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Sächs. Schweiz-</a:t>
            </a:r>
            <a:r>
              <a:rPr lang="de-DE" sz="1300" b="1" dirty="0" err="1">
                <a:solidFill>
                  <a:schemeClr val="accent1">
                    <a:lumMod val="75000"/>
                  </a:schemeClr>
                </a:solidFill>
              </a:rPr>
              <a:t>Osterzgeb</a:t>
            </a:r>
            <a:r>
              <a:rPr lang="de-DE" sz="13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09" name="3D-Modell 108" descr="Rote Kugel">
                <a:extLst>
                  <a:ext uri="{FF2B5EF4-FFF2-40B4-BE49-F238E27FC236}">
                    <a16:creationId xmlns:a16="http://schemas.microsoft.com/office/drawing/2014/main" id="{65D1028B-B68A-4B0E-B7F7-4804235F62C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63470632"/>
                  </p:ext>
                </p:extLst>
              </p:nvPr>
            </p:nvGraphicFramePr>
            <p:xfrm>
              <a:off x="8184874" y="2675453"/>
              <a:ext cx="141544" cy="135830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41544" cy="135830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y="449996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9152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9" name="3D-Modell 108" descr="Rote Kugel">
                <a:extLst>
                  <a:ext uri="{FF2B5EF4-FFF2-40B4-BE49-F238E27FC236}">
                    <a16:creationId xmlns:a16="http://schemas.microsoft.com/office/drawing/2014/main" id="{65D1028B-B68A-4B0E-B7F7-4804235F62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184874" y="2675453"/>
                <a:ext cx="141544" cy="1358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10" name="3D-Modell 109" descr="Rote Kugel">
                <a:extLst>
                  <a:ext uri="{FF2B5EF4-FFF2-40B4-BE49-F238E27FC236}">
                    <a16:creationId xmlns:a16="http://schemas.microsoft.com/office/drawing/2014/main" id="{3AE37F0A-04A4-4055-8669-3F32AC4240E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19905575"/>
                  </p:ext>
                </p:extLst>
              </p:nvPr>
            </p:nvGraphicFramePr>
            <p:xfrm>
              <a:off x="8222725" y="2796187"/>
              <a:ext cx="131134" cy="131134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4" cy="131134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0" name="3D-Modell 109" descr="Rote Kugel">
                <a:extLst>
                  <a:ext uri="{FF2B5EF4-FFF2-40B4-BE49-F238E27FC236}">
                    <a16:creationId xmlns:a16="http://schemas.microsoft.com/office/drawing/2014/main" id="{3AE37F0A-04A4-4055-8669-3F32AC4240E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222725" y="2796187"/>
                <a:ext cx="131134" cy="1311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11" name="3D-Modell 110" descr="Rote Kugel">
                <a:extLst>
                  <a:ext uri="{FF2B5EF4-FFF2-40B4-BE49-F238E27FC236}">
                    <a16:creationId xmlns:a16="http://schemas.microsoft.com/office/drawing/2014/main" id="{737E9890-E9C3-4C24-8FAA-4669F98D49B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59065465"/>
                  </p:ext>
                </p:extLst>
              </p:nvPr>
            </p:nvGraphicFramePr>
            <p:xfrm>
              <a:off x="8077792" y="2787891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1" name="3D-Modell 110" descr="Rote Kugel">
                <a:extLst>
                  <a:ext uri="{FF2B5EF4-FFF2-40B4-BE49-F238E27FC236}">
                    <a16:creationId xmlns:a16="http://schemas.microsoft.com/office/drawing/2014/main" id="{737E9890-E9C3-4C24-8FAA-4669F98D49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077792" y="2787891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12" name="3D-Modell 111" descr="Rote Kugel">
                <a:extLst>
                  <a:ext uri="{FF2B5EF4-FFF2-40B4-BE49-F238E27FC236}">
                    <a16:creationId xmlns:a16="http://schemas.microsoft.com/office/drawing/2014/main" id="{4D543CE3-C0D3-4BBD-B26E-44514FEC05B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8511544"/>
                  </p:ext>
                </p:extLst>
              </p:nvPr>
            </p:nvGraphicFramePr>
            <p:xfrm>
              <a:off x="8995327" y="2960522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2" name="3D-Modell 111" descr="Rote Kugel">
                <a:extLst>
                  <a:ext uri="{FF2B5EF4-FFF2-40B4-BE49-F238E27FC236}">
                    <a16:creationId xmlns:a16="http://schemas.microsoft.com/office/drawing/2014/main" id="{4D543CE3-C0D3-4BBD-B26E-44514FEC05B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995327" y="2960522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13" name="3D-Modell 112" descr="Rote Kugel">
                <a:extLst>
                  <a:ext uri="{FF2B5EF4-FFF2-40B4-BE49-F238E27FC236}">
                    <a16:creationId xmlns:a16="http://schemas.microsoft.com/office/drawing/2014/main" id="{A5A55AFE-2249-4562-914F-23561258426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65357991"/>
                  </p:ext>
                </p:extLst>
              </p:nvPr>
            </p:nvGraphicFramePr>
            <p:xfrm>
              <a:off x="7154663" y="4776323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3" name="3D-Modell 112" descr="Rote Kugel">
                <a:extLst>
                  <a:ext uri="{FF2B5EF4-FFF2-40B4-BE49-F238E27FC236}">
                    <a16:creationId xmlns:a16="http://schemas.microsoft.com/office/drawing/2014/main" id="{A5A55AFE-2249-4562-914F-23561258426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154663" y="4776323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14" name="3D-Modell 113" descr="Rote Kugel">
                <a:extLst>
                  <a:ext uri="{FF2B5EF4-FFF2-40B4-BE49-F238E27FC236}">
                    <a16:creationId xmlns:a16="http://schemas.microsoft.com/office/drawing/2014/main" id="{817C160B-B6F1-44B2-9A03-81C2266B977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59444070"/>
                  </p:ext>
                </p:extLst>
              </p:nvPr>
            </p:nvGraphicFramePr>
            <p:xfrm>
              <a:off x="9045869" y="3490275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4" name="3D-Modell 113" descr="Rote Kugel">
                <a:extLst>
                  <a:ext uri="{FF2B5EF4-FFF2-40B4-BE49-F238E27FC236}">
                    <a16:creationId xmlns:a16="http://schemas.microsoft.com/office/drawing/2014/main" id="{817C160B-B6F1-44B2-9A03-81C2266B97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045869" y="3490275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15" name="3D-Modell 114" descr="Rote Kugel">
                <a:extLst>
                  <a:ext uri="{FF2B5EF4-FFF2-40B4-BE49-F238E27FC236}">
                    <a16:creationId xmlns:a16="http://schemas.microsoft.com/office/drawing/2014/main" id="{1BBCF655-9B4D-4737-9187-28BCAB05EDA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16591093"/>
                  </p:ext>
                </p:extLst>
              </p:nvPr>
            </p:nvGraphicFramePr>
            <p:xfrm>
              <a:off x="7645281" y="3665056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5" name="3D-Modell 114" descr="Rote Kugel">
                <a:extLst>
                  <a:ext uri="{FF2B5EF4-FFF2-40B4-BE49-F238E27FC236}">
                    <a16:creationId xmlns:a16="http://schemas.microsoft.com/office/drawing/2014/main" id="{1BBCF655-9B4D-4737-9187-28BCAB05ED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645281" y="3665056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16" name="3D-Modell 115" descr="Rote Kugel">
                <a:extLst>
                  <a:ext uri="{FF2B5EF4-FFF2-40B4-BE49-F238E27FC236}">
                    <a16:creationId xmlns:a16="http://schemas.microsoft.com/office/drawing/2014/main" id="{176C95D1-183A-4ACB-9B2F-C06AD7BFC3D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49650897"/>
                  </p:ext>
                </p:extLst>
              </p:nvPr>
            </p:nvGraphicFramePr>
            <p:xfrm>
              <a:off x="6306617" y="3016265"/>
              <a:ext cx="131134" cy="131134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4" cy="131134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6" name="3D-Modell 115" descr="Rote Kugel">
                <a:extLst>
                  <a:ext uri="{FF2B5EF4-FFF2-40B4-BE49-F238E27FC236}">
                    <a16:creationId xmlns:a16="http://schemas.microsoft.com/office/drawing/2014/main" id="{176C95D1-183A-4ACB-9B2F-C06AD7BFC3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306617" y="3016265"/>
                <a:ext cx="131134" cy="1311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17" name="3D-Modell 116" descr="Rote Kugel">
                <a:extLst>
                  <a:ext uri="{FF2B5EF4-FFF2-40B4-BE49-F238E27FC236}">
                    <a16:creationId xmlns:a16="http://schemas.microsoft.com/office/drawing/2014/main" id="{5195D6C7-F4DA-4165-AA0F-559374B7D61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39562092"/>
                  </p:ext>
                </p:extLst>
              </p:nvPr>
            </p:nvGraphicFramePr>
            <p:xfrm>
              <a:off x="8556427" y="3721990"/>
              <a:ext cx="131134" cy="131134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4" cy="131134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7" name="3D-Modell 116" descr="Rote Kugel">
                <a:extLst>
                  <a:ext uri="{FF2B5EF4-FFF2-40B4-BE49-F238E27FC236}">
                    <a16:creationId xmlns:a16="http://schemas.microsoft.com/office/drawing/2014/main" id="{5195D6C7-F4DA-4165-AA0F-559374B7D61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556427" y="3721990"/>
                <a:ext cx="131134" cy="1311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18" name="3D-Modell 117" descr="Rote Kugel">
                <a:extLst>
                  <a:ext uri="{FF2B5EF4-FFF2-40B4-BE49-F238E27FC236}">
                    <a16:creationId xmlns:a16="http://schemas.microsoft.com/office/drawing/2014/main" id="{97719A34-817A-4DB8-B62B-6509DA12712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32791288"/>
                  </p:ext>
                </p:extLst>
              </p:nvPr>
            </p:nvGraphicFramePr>
            <p:xfrm>
              <a:off x="7717568" y="3537805"/>
              <a:ext cx="131134" cy="131134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4" cy="131134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8" name="3D-Modell 117" descr="Rote Kugel">
                <a:extLst>
                  <a:ext uri="{FF2B5EF4-FFF2-40B4-BE49-F238E27FC236}">
                    <a16:creationId xmlns:a16="http://schemas.microsoft.com/office/drawing/2014/main" id="{97719A34-817A-4DB8-B62B-6509DA12712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717568" y="3537805"/>
                <a:ext cx="131134" cy="1311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19" name="3D-Modell 118" descr="Rote Kugel">
                <a:extLst>
                  <a:ext uri="{FF2B5EF4-FFF2-40B4-BE49-F238E27FC236}">
                    <a16:creationId xmlns:a16="http://schemas.microsoft.com/office/drawing/2014/main" id="{99C9D6E7-F47A-4364-9E88-5DC77A889FB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56241559"/>
                  </p:ext>
                </p:extLst>
              </p:nvPr>
            </p:nvGraphicFramePr>
            <p:xfrm>
              <a:off x="7034326" y="4710756"/>
              <a:ext cx="131134" cy="131134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4" cy="131134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9" name="3D-Modell 118" descr="Rote Kugel">
                <a:extLst>
                  <a:ext uri="{FF2B5EF4-FFF2-40B4-BE49-F238E27FC236}">
                    <a16:creationId xmlns:a16="http://schemas.microsoft.com/office/drawing/2014/main" id="{99C9D6E7-F47A-4364-9E88-5DC77A889F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034326" y="4710756"/>
                <a:ext cx="131134" cy="1311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20" name="3D-Modell 119" descr="Rote Kugel">
                <a:extLst>
                  <a:ext uri="{FF2B5EF4-FFF2-40B4-BE49-F238E27FC236}">
                    <a16:creationId xmlns:a16="http://schemas.microsoft.com/office/drawing/2014/main" id="{095C1A4A-0578-497B-95B7-98AD5575626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50560375"/>
                  </p:ext>
                </p:extLst>
              </p:nvPr>
            </p:nvGraphicFramePr>
            <p:xfrm>
              <a:off x="6532853" y="5070138"/>
              <a:ext cx="173286" cy="177482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3286" cy="177482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8189517" ay="-1003284" az="-9883465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0" name="3D-Modell 119" descr="Rote Kugel">
                <a:extLst>
                  <a:ext uri="{FF2B5EF4-FFF2-40B4-BE49-F238E27FC236}">
                    <a16:creationId xmlns:a16="http://schemas.microsoft.com/office/drawing/2014/main" id="{095C1A4A-0578-497B-95B7-98AD5575626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532853" y="5070138"/>
                <a:ext cx="173286" cy="1774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21" name="3D-Modell 120" descr="Rote Kugel">
                <a:extLst>
                  <a:ext uri="{FF2B5EF4-FFF2-40B4-BE49-F238E27FC236}">
                    <a16:creationId xmlns:a16="http://schemas.microsoft.com/office/drawing/2014/main" id="{57759825-0F6F-4E95-8953-9DF45F8C026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31087161"/>
                  </p:ext>
                </p:extLst>
              </p:nvPr>
            </p:nvGraphicFramePr>
            <p:xfrm>
              <a:off x="7946990" y="2731891"/>
              <a:ext cx="136806" cy="133528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6806" cy="133528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y="-224997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19152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1" name="3D-Modell 120" descr="Rote Kugel">
                <a:extLst>
                  <a:ext uri="{FF2B5EF4-FFF2-40B4-BE49-F238E27FC236}">
                    <a16:creationId xmlns:a16="http://schemas.microsoft.com/office/drawing/2014/main" id="{57759825-0F6F-4E95-8953-9DF45F8C026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946990" y="2731891"/>
                <a:ext cx="136806" cy="1335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22" name="3D-Modell 121" descr="Rote Kugel">
                <a:extLst>
                  <a:ext uri="{FF2B5EF4-FFF2-40B4-BE49-F238E27FC236}">
                    <a16:creationId xmlns:a16="http://schemas.microsoft.com/office/drawing/2014/main" id="{1326D243-DBDF-4871-AEF6-6E101308F1B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05794476"/>
                  </p:ext>
                </p:extLst>
              </p:nvPr>
            </p:nvGraphicFramePr>
            <p:xfrm>
              <a:off x="7278116" y="4748062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2" name="3D-Modell 121" descr="Rote Kugel">
                <a:extLst>
                  <a:ext uri="{FF2B5EF4-FFF2-40B4-BE49-F238E27FC236}">
                    <a16:creationId xmlns:a16="http://schemas.microsoft.com/office/drawing/2014/main" id="{1326D243-DBDF-4871-AEF6-6E101308F1B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278116" y="4748062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23" name="3D-Modell 122" descr="Rote Kugel">
                <a:extLst>
                  <a:ext uri="{FF2B5EF4-FFF2-40B4-BE49-F238E27FC236}">
                    <a16:creationId xmlns:a16="http://schemas.microsoft.com/office/drawing/2014/main" id="{F9D78149-2349-42EF-9E55-5E208ED51AE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99222660"/>
                  </p:ext>
                </p:extLst>
              </p:nvPr>
            </p:nvGraphicFramePr>
            <p:xfrm>
              <a:off x="5877431" y="2529702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3" name="3D-Modell 122" descr="Rote Kugel">
                <a:extLst>
                  <a:ext uri="{FF2B5EF4-FFF2-40B4-BE49-F238E27FC236}">
                    <a16:creationId xmlns:a16="http://schemas.microsoft.com/office/drawing/2014/main" id="{F9D78149-2349-42EF-9E55-5E208ED51A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877431" y="2529702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24" name="3D-Modell 123" descr="Rote Kugel">
                <a:extLst>
                  <a:ext uri="{FF2B5EF4-FFF2-40B4-BE49-F238E27FC236}">
                    <a16:creationId xmlns:a16="http://schemas.microsoft.com/office/drawing/2014/main" id="{D4F2A623-F101-4687-A6A4-0A312E467D3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01899687"/>
                  </p:ext>
                </p:extLst>
              </p:nvPr>
            </p:nvGraphicFramePr>
            <p:xfrm>
              <a:off x="6317489" y="2485926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4" name="3D-Modell 123" descr="Rote Kugel">
                <a:extLst>
                  <a:ext uri="{FF2B5EF4-FFF2-40B4-BE49-F238E27FC236}">
                    <a16:creationId xmlns:a16="http://schemas.microsoft.com/office/drawing/2014/main" id="{D4F2A623-F101-4687-A6A4-0A312E467D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317489" y="2485926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25" name="3D-Modell 124" descr="Rote Kugel">
                <a:extLst>
                  <a:ext uri="{FF2B5EF4-FFF2-40B4-BE49-F238E27FC236}">
                    <a16:creationId xmlns:a16="http://schemas.microsoft.com/office/drawing/2014/main" id="{8945089F-E1DA-48F0-91F6-51CD79730F7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47924057"/>
                  </p:ext>
                </p:extLst>
              </p:nvPr>
            </p:nvGraphicFramePr>
            <p:xfrm>
              <a:off x="8124513" y="3086240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5" name="3D-Modell 124" descr="Rote Kugel">
                <a:extLst>
                  <a:ext uri="{FF2B5EF4-FFF2-40B4-BE49-F238E27FC236}">
                    <a16:creationId xmlns:a16="http://schemas.microsoft.com/office/drawing/2014/main" id="{8945089F-E1DA-48F0-91F6-51CD79730F7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124513" y="3086240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26" name="3D-Modell 125" descr="Rote Kugel">
                <a:extLst>
                  <a:ext uri="{FF2B5EF4-FFF2-40B4-BE49-F238E27FC236}">
                    <a16:creationId xmlns:a16="http://schemas.microsoft.com/office/drawing/2014/main" id="{C5E905C2-C8B3-4588-96C9-527DB2A2F48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17106757"/>
                  </p:ext>
                </p:extLst>
              </p:nvPr>
            </p:nvGraphicFramePr>
            <p:xfrm>
              <a:off x="7045152" y="2438937"/>
              <a:ext cx="131134" cy="131134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4" cy="131134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6" name="3D-Modell 125" descr="Rote Kugel">
                <a:extLst>
                  <a:ext uri="{FF2B5EF4-FFF2-40B4-BE49-F238E27FC236}">
                    <a16:creationId xmlns:a16="http://schemas.microsoft.com/office/drawing/2014/main" id="{C5E905C2-C8B3-4588-96C9-527DB2A2F4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045152" y="2438937"/>
                <a:ext cx="131134" cy="1311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27" name="3D-Modell 126" descr="Rote Kugel">
                <a:extLst>
                  <a:ext uri="{FF2B5EF4-FFF2-40B4-BE49-F238E27FC236}">
                    <a16:creationId xmlns:a16="http://schemas.microsoft.com/office/drawing/2014/main" id="{2AD15548-A045-4A0B-9017-9C4216B0CC4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07833285"/>
                  </p:ext>
                </p:extLst>
              </p:nvPr>
            </p:nvGraphicFramePr>
            <p:xfrm>
              <a:off x="5344545" y="4967569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7" name="3D-Modell 126" descr="Rote Kugel">
                <a:extLst>
                  <a:ext uri="{FF2B5EF4-FFF2-40B4-BE49-F238E27FC236}">
                    <a16:creationId xmlns:a16="http://schemas.microsoft.com/office/drawing/2014/main" id="{2AD15548-A045-4A0B-9017-9C4216B0CC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344545" y="4967569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28" name="3D-Modell 127" descr="Rote Kugel">
                <a:extLst>
                  <a:ext uri="{FF2B5EF4-FFF2-40B4-BE49-F238E27FC236}">
                    <a16:creationId xmlns:a16="http://schemas.microsoft.com/office/drawing/2014/main" id="{D1115C87-640A-46C2-ABA7-B43B4A0AC79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64068084"/>
                  </p:ext>
                </p:extLst>
              </p:nvPr>
            </p:nvGraphicFramePr>
            <p:xfrm>
              <a:off x="8448146" y="2970336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8" name="3D-Modell 127" descr="Rote Kugel">
                <a:extLst>
                  <a:ext uri="{FF2B5EF4-FFF2-40B4-BE49-F238E27FC236}">
                    <a16:creationId xmlns:a16="http://schemas.microsoft.com/office/drawing/2014/main" id="{D1115C87-640A-46C2-ABA7-B43B4A0AC7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448146" y="2970336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29" name="3D-Modell 128" descr="Rote Kugel">
                <a:extLst>
                  <a:ext uri="{FF2B5EF4-FFF2-40B4-BE49-F238E27FC236}">
                    <a16:creationId xmlns:a16="http://schemas.microsoft.com/office/drawing/2014/main" id="{A30EEF0A-4985-4C93-ADC4-12C2B159C1D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26998170"/>
                  </p:ext>
                </p:extLst>
              </p:nvPr>
            </p:nvGraphicFramePr>
            <p:xfrm>
              <a:off x="5585688" y="2002830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9" name="3D-Modell 128" descr="Rote Kugel">
                <a:extLst>
                  <a:ext uri="{FF2B5EF4-FFF2-40B4-BE49-F238E27FC236}">
                    <a16:creationId xmlns:a16="http://schemas.microsoft.com/office/drawing/2014/main" id="{A30EEF0A-4985-4C93-ADC4-12C2B159C1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585688" y="2002830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30" name="3D-Modell 129" descr="Rote Kugel">
                <a:extLst>
                  <a:ext uri="{FF2B5EF4-FFF2-40B4-BE49-F238E27FC236}">
                    <a16:creationId xmlns:a16="http://schemas.microsoft.com/office/drawing/2014/main" id="{EB39E35F-0161-474D-8BB1-9407C47ACD2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94063508"/>
                  </p:ext>
                </p:extLst>
              </p:nvPr>
            </p:nvGraphicFramePr>
            <p:xfrm>
              <a:off x="6406575" y="4787104"/>
              <a:ext cx="173286" cy="177482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3286" cy="177482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8189517" ay="-1003284" az="-9883465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0" name="3D-Modell 129" descr="Rote Kugel">
                <a:extLst>
                  <a:ext uri="{FF2B5EF4-FFF2-40B4-BE49-F238E27FC236}">
                    <a16:creationId xmlns:a16="http://schemas.microsoft.com/office/drawing/2014/main" id="{EB39E35F-0161-474D-8BB1-9407C47ACD2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406575" y="4787104"/>
                <a:ext cx="173286" cy="1774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31" name="3D-Modell 130" descr="Rote Kugel">
                <a:extLst>
                  <a:ext uri="{FF2B5EF4-FFF2-40B4-BE49-F238E27FC236}">
                    <a16:creationId xmlns:a16="http://schemas.microsoft.com/office/drawing/2014/main" id="{B4AAA3F0-FC70-4FD3-A14B-70ACC51D151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42925583"/>
                  </p:ext>
                </p:extLst>
              </p:nvPr>
            </p:nvGraphicFramePr>
            <p:xfrm>
              <a:off x="6469889" y="2185479"/>
              <a:ext cx="131133" cy="13113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3" cy="13113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1" name="3D-Modell 130" descr="Rote Kugel">
                <a:extLst>
                  <a:ext uri="{FF2B5EF4-FFF2-40B4-BE49-F238E27FC236}">
                    <a16:creationId xmlns:a16="http://schemas.microsoft.com/office/drawing/2014/main" id="{B4AAA3F0-FC70-4FD3-A14B-70ACC51D151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469889" y="2185479"/>
                <a:ext cx="131133" cy="131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32" name="3D-Modell 131" descr="Rote Kugel">
                <a:extLst>
                  <a:ext uri="{FF2B5EF4-FFF2-40B4-BE49-F238E27FC236}">
                    <a16:creationId xmlns:a16="http://schemas.microsoft.com/office/drawing/2014/main" id="{852E1EE1-F00C-4FA2-A2EE-6FAB84F596A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08619312"/>
                  </p:ext>
                </p:extLst>
              </p:nvPr>
            </p:nvGraphicFramePr>
            <p:xfrm>
              <a:off x="6026756" y="5267252"/>
              <a:ext cx="173286" cy="177482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73286" cy="177482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8189517" ay="-1003285" az="-9883465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19152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2" name="3D-Modell 131" descr="Rote Kugel">
                <a:extLst>
                  <a:ext uri="{FF2B5EF4-FFF2-40B4-BE49-F238E27FC236}">
                    <a16:creationId xmlns:a16="http://schemas.microsoft.com/office/drawing/2014/main" id="{852E1EE1-F00C-4FA2-A2EE-6FAB84F596A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026756" y="5267252"/>
                <a:ext cx="173286" cy="1774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33" name="3D-Modell 132" descr="Rote Kugel">
                <a:extLst>
                  <a:ext uri="{FF2B5EF4-FFF2-40B4-BE49-F238E27FC236}">
                    <a16:creationId xmlns:a16="http://schemas.microsoft.com/office/drawing/2014/main" id="{36B5D858-2FFC-4524-8F9D-7048FF0ECC3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30803024"/>
                  </p:ext>
                </p:extLst>
              </p:nvPr>
            </p:nvGraphicFramePr>
            <p:xfrm>
              <a:off x="8756112" y="2750992"/>
              <a:ext cx="131134" cy="131134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31134" cy="131134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152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3" name="3D-Modell 132" descr="Rote Kugel">
                <a:extLst>
                  <a:ext uri="{FF2B5EF4-FFF2-40B4-BE49-F238E27FC236}">
                    <a16:creationId xmlns:a16="http://schemas.microsoft.com/office/drawing/2014/main" id="{36B5D858-2FFC-4524-8F9D-7048FF0ECC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756112" y="2750992"/>
                <a:ext cx="131134" cy="1311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34" name="3D-Modell 133" descr="Rote Kugel">
                <a:extLst>
                  <a:ext uri="{FF2B5EF4-FFF2-40B4-BE49-F238E27FC236}">
                    <a16:creationId xmlns:a16="http://schemas.microsoft.com/office/drawing/2014/main" id="{0D98CDD6-7CFB-46B8-82A4-1B4745C0EB5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92373688"/>
                  </p:ext>
                </p:extLst>
              </p:nvPr>
            </p:nvGraphicFramePr>
            <p:xfrm>
              <a:off x="6250673" y="3874173"/>
              <a:ext cx="163186" cy="186886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63186" cy="186886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-1654155" ay="-2053407" az="-9818132"/>
                    <am3d:postTrans dx="0" dy="0" dz="0"/>
                  </am3d:trans>
                  <am3d:raster rName="Office3DRenderer" rVer="16.0.8326">
                    <am3d:blip r:embed="rId20"/>
                  </am3d:raster>
                  <am3d:objViewport viewportSz="19152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4" name="3D-Modell 133" descr="Rote Kugel">
                <a:extLst>
                  <a:ext uri="{FF2B5EF4-FFF2-40B4-BE49-F238E27FC236}">
                    <a16:creationId xmlns:a16="http://schemas.microsoft.com/office/drawing/2014/main" id="{0D98CDD6-7CFB-46B8-82A4-1B4745C0EB5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250673" y="3874173"/>
                <a:ext cx="163186" cy="18688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2309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63" y="190500"/>
            <a:ext cx="8837304" cy="542606"/>
          </a:xfrm>
        </p:spPr>
        <p:txBody>
          <a:bodyPr/>
          <a:lstStyle/>
          <a:p>
            <a:r>
              <a:rPr lang="de-DE" dirty="0"/>
              <a:t>elKA-Statistik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212233" algn="r"/>
              </a:tabLst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02.12.2024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212233" algn="r"/>
              </a:tabLst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Vorstellung elektronische Kommunalarchiv (elKA)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7A39DCA-398B-49A0-99E9-8947DFC171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64CEAC-4462-4FBD-B9AC-B976AB5F1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212233" algn="r"/>
              </a:tabLst>
              <a:defRPr/>
            </a:pPr>
            <a:fld id="{2B189700-A9E1-48C5-AB7C-27B5F0ABD2BF}" type="slidenum">
              <a:rPr kumimoji="0" lang="de-DE" alt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212233" algn="r"/>
                </a:tabLst>
                <a:defRPr/>
              </a:pPr>
              <a:t>22</a:t>
            </a:fld>
            <a:endParaRPr kumimoji="0" lang="de-DE" alt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Inhaltsplatzhalter 1">
            <a:extLst>
              <a:ext uri="{FF2B5EF4-FFF2-40B4-BE49-F238E27FC236}">
                <a16:creationId xmlns:a16="http://schemas.microsoft.com/office/drawing/2014/main" id="{A73C2A83-6838-40B9-9C8D-01EC9557E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162" y="1052737"/>
            <a:ext cx="11318470" cy="5348063"/>
          </a:xfrm>
        </p:spPr>
        <p:txBody>
          <a:bodyPr/>
          <a:lstStyle/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endParaRPr lang="de-DE" dirty="0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39BDB3B3-701F-4B5E-90E0-A03D3B5B4641}"/>
              </a:ext>
            </a:extLst>
          </p:cNvPr>
          <p:cNvSpPr txBox="1">
            <a:spLocks/>
          </p:cNvSpPr>
          <p:nvPr/>
        </p:nvSpPr>
        <p:spPr>
          <a:xfrm>
            <a:off x="507676" y="997043"/>
            <a:ext cx="8287531" cy="530119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Echtbetrieb elKA seit: Januar 2022</a:t>
            </a:r>
          </a:p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Teilnehmer: aktuell 40 aktive elKA-Archive (+4 ab 2025)</a:t>
            </a:r>
          </a:p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regelmäßiges Monitoring durch die Leitstelle</a:t>
            </a:r>
            <a:br>
              <a:rPr lang="de-DE" dirty="0">
                <a:solidFill>
                  <a:sysClr val="windowText" lastClr="000000"/>
                </a:solidFill>
              </a:rPr>
            </a:br>
            <a:r>
              <a:rPr lang="de-DE" dirty="0">
                <a:solidFill>
                  <a:sysClr val="windowText" lastClr="000000"/>
                </a:solidFill>
              </a:rPr>
              <a:t>					</a:t>
            </a:r>
            <a:endParaRPr lang="de-DE" sz="5400" b="1" dirty="0">
              <a:solidFill>
                <a:sysClr val="windowText" lastClr="000000"/>
              </a:solidFill>
            </a:endParaRPr>
          </a:p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è"/>
              <a:defRPr/>
            </a:pPr>
            <a:r>
              <a:rPr lang="de-DE" dirty="0"/>
              <a:t>insgesamt: </a:t>
            </a:r>
            <a:r>
              <a:rPr lang="de-DE" sz="4000" b="1" dirty="0"/>
              <a:t>730 GB </a:t>
            </a:r>
            <a:r>
              <a:rPr lang="de-DE" dirty="0"/>
              <a:t>belegter Speicherplatz</a:t>
            </a:r>
          </a:p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è"/>
              <a:defRPr/>
            </a:pPr>
            <a:r>
              <a:rPr lang="de-DE" dirty="0"/>
              <a:t>Grundspeicher:  </a:t>
            </a:r>
            <a:r>
              <a:rPr lang="de-DE" sz="4000" b="1" dirty="0"/>
              <a:t>2.740 GB </a:t>
            </a:r>
            <a:br>
              <a:rPr lang="de-DE" sz="4000" b="1" dirty="0"/>
            </a:br>
            <a:r>
              <a:rPr lang="de-DE" dirty="0"/>
              <a:t>(bei zwei Speichererweiterungen)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6" name="3D-Modell 15" descr="Integrierter Schaltkreis 16 Pin DIP">
                <a:extLst>
                  <a:ext uri="{FF2B5EF4-FFF2-40B4-BE49-F238E27FC236}">
                    <a16:creationId xmlns:a16="http://schemas.microsoft.com/office/drawing/2014/main" id="{C4C6EF4A-FF20-4229-8E93-BAC69322044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89702156"/>
                  </p:ext>
                </p:extLst>
              </p:nvPr>
            </p:nvGraphicFramePr>
            <p:xfrm>
              <a:off x="8352043" y="733106"/>
              <a:ext cx="3397795" cy="281774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397795" cy="2817742"/>
                    </a:xfrm>
                    <a:prstGeom prst="rect">
                      <a:avLst/>
                    </a:prstGeom>
                  </am3d:spPr>
                  <am3d:camera>
                    <am3d:pos x="0" y="0" z="5334874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555557" d="1000000"/>
                    <am3d:preTrans dx="0" dy="-888054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161623" ay="-2121705" az="-805126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4079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-Modell 15" descr="Integrierter Schaltkreis 16 Pin DIP">
                <a:extLst>
                  <a:ext uri="{FF2B5EF4-FFF2-40B4-BE49-F238E27FC236}">
                    <a16:creationId xmlns:a16="http://schemas.microsoft.com/office/drawing/2014/main" id="{C4C6EF4A-FF20-4229-8E93-BAC6932204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52043" y="733106"/>
                <a:ext cx="3397795" cy="2817742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7" name="Diagramm 16">
            <a:extLst>
              <a:ext uri="{FF2B5EF4-FFF2-40B4-BE49-F238E27FC236}">
                <a16:creationId xmlns:a16="http://schemas.microsoft.com/office/drawing/2014/main" id="{12CE321D-1805-4133-81B0-A65941D06B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5861324"/>
              </p:ext>
            </p:extLst>
          </p:nvPr>
        </p:nvGraphicFramePr>
        <p:xfrm>
          <a:off x="6132788" y="3127041"/>
          <a:ext cx="4664727" cy="3384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54079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63" y="190500"/>
            <a:ext cx="8837304" cy="542606"/>
          </a:xfrm>
        </p:spPr>
        <p:txBody>
          <a:bodyPr/>
          <a:lstStyle/>
          <a:p>
            <a:r>
              <a:rPr lang="de-DE" dirty="0"/>
              <a:t>elKA-Statistik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212233" algn="r"/>
              </a:tabLst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02.12.2024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212233" algn="r"/>
              </a:tabLst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Vorstellung elektronische Kommunalarchiv (elKA)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7A39DCA-398B-49A0-99E9-8947DFC171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64CEAC-4462-4FBD-B9AC-B976AB5F1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212233" algn="r"/>
              </a:tabLst>
              <a:defRPr/>
            </a:pPr>
            <a:fld id="{2B189700-A9E1-48C5-AB7C-27B5F0ABD2BF}" type="slidenum">
              <a:rPr kumimoji="0" lang="de-DE" alt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212233" algn="r"/>
                </a:tabLst>
                <a:defRPr/>
              </a:pPr>
              <a:t>23</a:t>
            </a:fld>
            <a:endParaRPr kumimoji="0" lang="de-DE" alt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Inhaltsplatzhalter 1">
            <a:extLst>
              <a:ext uri="{FF2B5EF4-FFF2-40B4-BE49-F238E27FC236}">
                <a16:creationId xmlns:a16="http://schemas.microsoft.com/office/drawing/2014/main" id="{A73C2A83-6838-40B9-9C8D-01EC9557E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162" y="1052737"/>
            <a:ext cx="11318470" cy="5348063"/>
          </a:xfrm>
        </p:spPr>
        <p:txBody>
          <a:bodyPr/>
          <a:lstStyle/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971533" lvl="1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endParaRPr lang="de-DE" dirty="0"/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6" name="3D-Modell 15" descr="Integrierter Schaltkreis 16 Pin DIP">
                <a:extLst>
                  <a:ext uri="{FF2B5EF4-FFF2-40B4-BE49-F238E27FC236}">
                    <a16:creationId xmlns:a16="http://schemas.microsoft.com/office/drawing/2014/main" id="{C4C6EF4A-FF20-4229-8E93-BAC69322044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352043" y="733106"/>
              <a:ext cx="3397795" cy="281774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397795" cy="2817742"/>
                    </a:xfrm>
                    <a:prstGeom prst="rect">
                      <a:avLst/>
                    </a:prstGeom>
                  </am3d:spPr>
                  <am3d:camera>
                    <am3d:pos x="0" y="0" z="5334874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555557" d="1000000"/>
                    <am3d:preTrans dx="0" dy="-888054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161623" ay="-2121705" az="-805126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4079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-Modell 15" descr="Integrierter Schaltkreis 16 Pin DIP">
                <a:extLst>
                  <a:ext uri="{FF2B5EF4-FFF2-40B4-BE49-F238E27FC236}">
                    <a16:creationId xmlns:a16="http://schemas.microsoft.com/office/drawing/2014/main" id="{C4C6EF4A-FF20-4229-8E93-BAC6932204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52043" y="733106"/>
                <a:ext cx="3397795" cy="2817742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6D218424-A36B-4821-9959-FD649CCC2EE9}"/>
              </a:ext>
            </a:extLst>
          </p:cNvPr>
          <p:cNvSpPr txBox="1">
            <a:spLocks/>
          </p:cNvSpPr>
          <p:nvPr/>
        </p:nvSpPr>
        <p:spPr>
          <a:xfrm>
            <a:off x="507676" y="997043"/>
            <a:ext cx="8287531" cy="530119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Echtbetrieb elKA seit: Januar 2022</a:t>
            </a:r>
          </a:p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Teilnehmer: aktuell 40 aktive elKA-Archive (+4 ab 2025)</a:t>
            </a:r>
          </a:p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regelmäßiges Monitoring durch die Leitstelle</a:t>
            </a:r>
            <a:br>
              <a:rPr lang="de-DE" dirty="0">
                <a:solidFill>
                  <a:sysClr val="windowText" lastClr="000000"/>
                </a:solidFill>
              </a:rPr>
            </a:br>
            <a:r>
              <a:rPr lang="de-DE" dirty="0">
                <a:solidFill>
                  <a:sysClr val="windowText" lastClr="000000"/>
                </a:solidFill>
              </a:rPr>
              <a:t>					</a:t>
            </a:r>
            <a:endParaRPr lang="de-DE" sz="5400" b="1" dirty="0">
              <a:solidFill>
                <a:sysClr val="windowText" lastClr="000000"/>
              </a:solidFill>
            </a:endParaRP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31E05DE-46E5-428C-8994-65B6E30F73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676" y="3542428"/>
            <a:ext cx="9826069" cy="255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lipse 25">
            <a:extLst>
              <a:ext uri="{FF2B5EF4-FFF2-40B4-BE49-F238E27FC236}">
                <a16:creationId xmlns:a16="http://schemas.microsoft.com/office/drawing/2014/main" id="{5FA5C641-444D-4E62-8849-199E0AF22DDD}"/>
              </a:ext>
            </a:extLst>
          </p:cNvPr>
          <p:cNvSpPr/>
          <p:nvPr/>
        </p:nvSpPr>
        <p:spPr>
          <a:xfrm>
            <a:off x="588724" y="872188"/>
            <a:ext cx="5625249" cy="5625249"/>
          </a:xfrm>
          <a:prstGeom prst="ellipse">
            <a:avLst/>
          </a:prstGeom>
          <a:solidFill>
            <a:srgbClr val="548235">
              <a:alpha val="29020"/>
            </a:srgb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Welche Vorteile ergeben sich aus dem elKA?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24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43775B2-CE65-403B-9923-F442487472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F5136C3-EBB0-4164-9297-C260C8AE32DB}"/>
              </a:ext>
            </a:extLst>
          </p:cNvPr>
          <p:cNvSpPr txBox="1">
            <a:spLocks/>
          </p:cNvSpPr>
          <p:nvPr/>
        </p:nvSpPr>
        <p:spPr>
          <a:xfrm>
            <a:off x="6652383" y="1547257"/>
            <a:ext cx="5543641" cy="376348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Vorteile für die teilnehmenden Kommunen:</a:t>
            </a:r>
          </a:p>
          <a:p>
            <a:endParaRPr lang="de-DE" b="1" dirty="0"/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keine individuelle Umsetzung notwendig</a:t>
            </a:r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schneller Umsetzungszeitraum </a:t>
            </a:r>
            <a:br>
              <a:rPr lang="de-DE" dirty="0"/>
            </a:br>
            <a:r>
              <a:rPr lang="de-DE" dirty="0">
                <a:solidFill>
                  <a:srgbClr val="00855A"/>
                </a:solidFill>
                <a:sym typeface="Wingdings" panose="05000000000000000000" pitchFamily="2" charset="2"/>
              </a:rPr>
              <a:t>►</a:t>
            </a:r>
            <a:r>
              <a:rPr lang="de-DE" dirty="0">
                <a:sym typeface="Wingdings" panose="05000000000000000000" pitchFamily="2" charset="2"/>
              </a:rPr>
              <a:t> Start des Wirkbetriebes bereits 2022</a:t>
            </a:r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Nutzung einer etablierten und praxiserprobten Archivierungslösung</a:t>
            </a:r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geringere Kosten als bei Individualentwicklung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B28B759-29C1-4462-A0A1-27CADF481F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056" y="3891619"/>
            <a:ext cx="1752268" cy="16248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469BD24-F1F9-407A-BB1A-6CCF1F8BA6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2" y="4138800"/>
            <a:ext cx="2737882" cy="1362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9BB392D0-5666-4B86-A84E-F9D840D2ED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25" y="1116870"/>
            <a:ext cx="2560638" cy="2214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735C3A9F-2939-4A58-AE63-A5733B1E7968}"/>
              </a:ext>
            </a:extLst>
          </p:cNvPr>
          <p:cNvSpPr txBox="1"/>
          <p:nvPr/>
        </p:nvSpPr>
        <p:spPr>
          <a:xfrm>
            <a:off x="2393403" y="3389983"/>
            <a:ext cx="2003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Leitstelle elKA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879DD31-F2EC-40DB-978B-DADC2C7A3D56}"/>
              </a:ext>
            </a:extLst>
          </p:cNvPr>
          <p:cNvSpPr txBox="1"/>
          <p:nvPr/>
        </p:nvSpPr>
        <p:spPr>
          <a:xfrm>
            <a:off x="4112841" y="5538530"/>
            <a:ext cx="2203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Rechenzentrum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BC20986-BE27-4195-96AF-8048D6F6D29F}"/>
              </a:ext>
            </a:extLst>
          </p:cNvPr>
          <p:cNvSpPr txBox="1"/>
          <p:nvPr/>
        </p:nvSpPr>
        <p:spPr>
          <a:xfrm>
            <a:off x="711953" y="5500862"/>
            <a:ext cx="2802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Archivierungslösung</a:t>
            </a:r>
            <a:endParaRPr lang="de-DE" sz="2000" b="1" dirty="0"/>
          </a:p>
        </p:txBody>
      </p:sp>
    </p:spTree>
    <p:extLst>
      <p:ext uri="{BB962C8B-B14F-4D97-AF65-F5344CB8AC3E}">
        <p14:creationId xmlns:p14="http://schemas.microsoft.com/office/powerpoint/2010/main" val="341290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elektronische Kommunalarchiv (elKA)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7A39DCA-398B-49A0-99E9-8947DFC171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AE014A9-4725-4ECA-B076-3B7B395934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3177" y="6603155"/>
            <a:ext cx="587883" cy="219496"/>
          </a:xfrm>
        </p:spPr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25</a:t>
            </a:fld>
            <a:endParaRPr lang="de-DE" dirty="0"/>
          </a:p>
        </p:txBody>
      </p:sp>
      <p:sp>
        <p:nvSpPr>
          <p:cNvPr id="13" name="Inhaltsplatzhalter 1">
            <a:extLst>
              <a:ext uri="{FF2B5EF4-FFF2-40B4-BE49-F238E27FC236}">
                <a16:creationId xmlns:a16="http://schemas.microsoft.com/office/drawing/2014/main" id="{EEA0BFF3-471A-432A-B55A-38363A3857CB}"/>
              </a:ext>
            </a:extLst>
          </p:cNvPr>
          <p:cNvSpPr txBox="1">
            <a:spLocks/>
          </p:cNvSpPr>
          <p:nvPr/>
        </p:nvSpPr>
        <p:spPr>
          <a:xfrm>
            <a:off x="442162" y="1052737"/>
            <a:ext cx="11318470" cy="53480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85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85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sz="3600" b="1" dirty="0"/>
              <a:t>Vielen Dank für die Aufmerksamkeit!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e-DE" sz="36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DE6CC74-DB13-46FB-B0EE-15CD87B61B1D}"/>
              </a:ext>
            </a:extLst>
          </p:cNvPr>
          <p:cNvSpPr/>
          <p:nvPr/>
        </p:nvSpPr>
        <p:spPr>
          <a:xfrm>
            <a:off x="508183" y="2406651"/>
            <a:ext cx="10552804" cy="3426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de-D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Ansprechpartner</a:t>
            </a:r>
          </a:p>
          <a:p>
            <a:pPr lvl="0"/>
            <a:endParaRPr lang="de-DE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Leitstelle elektronisches Kommunalarchiv</a:t>
            </a:r>
          </a:p>
          <a:p>
            <a:pPr lvl="0"/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	</a:t>
            </a:r>
            <a:r>
              <a:rPr lang="de-D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elka@sakd.de </a:t>
            </a:r>
          </a:p>
          <a:p>
            <a:pPr lvl="0"/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Telefon:  </a:t>
            </a:r>
            <a:r>
              <a:rPr lang="de-D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03594 7752-76</a:t>
            </a:r>
          </a:p>
          <a:p>
            <a:pPr lvl="0" algn="just">
              <a:lnSpc>
                <a:spcPct val="150000"/>
              </a:lnSpc>
            </a:pPr>
            <a:endParaRPr lang="de-DE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de-D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weitere Informationen sowie ein kurzes Erklärvideo zum elKA finden Sie unter: </a:t>
            </a:r>
          </a:p>
          <a:p>
            <a:pPr lvl="0" algn="just">
              <a:lnSpc>
                <a:spcPct val="150000"/>
              </a:lnSpc>
            </a:pPr>
            <a:r>
              <a:rPr lang="de-D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https://www.sakd.de/elka.html</a:t>
            </a:r>
            <a:r>
              <a:rPr lang="de-D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E83CBE3E-5ADB-4A33-8D4E-DEEECE289E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7535307" y="2567766"/>
            <a:ext cx="3863378" cy="2173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4461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de-DE" dirty="0">
                <a:solidFill>
                  <a:sysClr val="windowText" lastClr="000000"/>
                </a:solidFill>
              </a:rPr>
              <a:t>Bildnachweis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26</a:t>
            </a:fld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E7157B2-0872-47DB-8417-4051C0C38A90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0478375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-355600">
              <a:buFont typeface="Wingdings" panose="05000000000000000000" pitchFamily="2" charset="2"/>
              <a:buChar char="Ø"/>
              <a:defRPr/>
            </a:pPr>
            <a:endParaRPr lang="de-DE" dirty="0">
              <a:solidFill>
                <a:sysClr val="windowText" lastClr="000000"/>
              </a:solidFill>
            </a:endParaRPr>
          </a:p>
          <a:p>
            <a:pPr marL="355600" lvl="1" indent="-355600">
              <a:buFont typeface="Wingdings" panose="05000000000000000000" pitchFamily="2" charset="2"/>
              <a:buChar char="Ø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Folie 2 – Bild oben von: User </a:t>
            </a:r>
            <a:r>
              <a:rPr lang="de-DE" dirty="0" err="1"/>
              <a:t>auremar</a:t>
            </a:r>
            <a:r>
              <a:rPr lang="de-DE" dirty="0"/>
              <a:t>,</a:t>
            </a:r>
            <a:r>
              <a:rPr lang="de-DE" dirty="0">
                <a:solidFill>
                  <a:sysClr val="windowText" lastClr="000000"/>
                </a:solidFill>
              </a:rPr>
              <a:t> Quelle: Clipdealer.de, Media-ID: A:11611714 (</a:t>
            </a:r>
            <a:r>
              <a:rPr lang="de-DE" dirty="0">
                <a:solidFill>
                  <a:sysClr val="windowText" lastClr="000000"/>
                </a:solidFill>
                <a:hlinkClick r:id="rId3"/>
              </a:rPr>
              <a:t>https://de.clipdealer.com/photo/media/A:11611714</a:t>
            </a:r>
            <a:r>
              <a:rPr lang="de-DE" dirty="0">
                <a:solidFill>
                  <a:sysClr val="windowText" lastClr="000000"/>
                </a:solidFill>
              </a:rPr>
              <a:t>)</a:t>
            </a: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091DAB9-630A-4BE4-A89F-F733F12F05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2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D083D085-B401-4A1F-B5D9-1D4E83E942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63" b="2907"/>
          <a:stretch/>
        </p:blipFill>
        <p:spPr>
          <a:xfrm>
            <a:off x="1078154" y="2038495"/>
            <a:ext cx="3715073" cy="4241800"/>
          </a:xfrm>
          <a:prstGeom prst="rect">
            <a:avLst/>
          </a:prstGeom>
        </p:spPr>
      </p:pic>
      <p:sp>
        <p:nvSpPr>
          <p:cNvPr id="14" name="Denkblase: wolkenförmig 13">
            <a:extLst>
              <a:ext uri="{FF2B5EF4-FFF2-40B4-BE49-F238E27FC236}">
                <a16:creationId xmlns:a16="http://schemas.microsoft.com/office/drawing/2014/main" id="{25B9FF79-191D-4D1D-8E95-835CB68D32C7}"/>
              </a:ext>
            </a:extLst>
          </p:cNvPr>
          <p:cNvSpPr/>
          <p:nvPr/>
        </p:nvSpPr>
        <p:spPr>
          <a:xfrm flipH="1">
            <a:off x="5054599" y="3615904"/>
            <a:ext cx="6726460" cy="2916599"/>
          </a:xfrm>
          <a:prstGeom prst="cloudCallout">
            <a:avLst>
              <a:gd name="adj1" fmla="val 60105"/>
              <a:gd name="adj2" fmla="val -96143"/>
            </a:avLst>
          </a:prstGeom>
          <a:solidFill>
            <a:srgbClr val="5B9BD5">
              <a:alpha val="3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Denkblase: wolkenförmig 12">
            <a:extLst>
              <a:ext uri="{FF2B5EF4-FFF2-40B4-BE49-F238E27FC236}">
                <a16:creationId xmlns:a16="http://schemas.microsoft.com/office/drawing/2014/main" id="{5376DB97-6627-4EEF-ABEC-C9EC408E0B77}"/>
              </a:ext>
            </a:extLst>
          </p:cNvPr>
          <p:cNvSpPr/>
          <p:nvPr/>
        </p:nvSpPr>
        <p:spPr>
          <a:xfrm flipH="1">
            <a:off x="5054599" y="922022"/>
            <a:ext cx="6726460" cy="2636109"/>
          </a:xfrm>
          <a:prstGeom prst="cloudCallout">
            <a:avLst>
              <a:gd name="adj1" fmla="val 82792"/>
              <a:gd name="adj2" fmla="val 515"/>
            </a:avLst>
          </a:prstGeom>
          <a:solidFill>
            <a:srgbClr val="5B9BD5">
              <a:alpha val="3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Backup: Begründete Befürchtungen: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27</a:t>
            </a:fld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9BCCCDBC-F3BA-4054-8224-6F420B653449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9147731" cy="4434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Begründete Befürchtungen:</a:t>
            </a:r>
          </a:p>
          <a:p>
            <a:endParaRPr lang="de-DE" sz="600" b="1" dirty="0"/>
          </a:p>
          <a:p>
            <a:pPr marL="355600" lvl="1" indent="-355600">
              <a:buFontTx/>
              <a:buChar char="-"/>
            </a:pPr>
            <a:endParaRPr lang="de-DE" dirty="0"/>
          </a:p>
          <a:p>
            <a:pPr marL="723900" lvl="2" indent="-355600">
              <a:buFontTx/>
              <a:buChar char="-"/>
            </a:pPr>
            <a:endParaRPr lang="de-DE" dirty="0">
              <a:solidFill>
                <a:sysClr val="windowText" lastClr="000000"/>
              </a:solidFill>
            </a:endParaRPr>
          </a:p>
          <a:p>
            <a:pPr marL="355600" lvl="1" indent="-355600">
              <a:buFontTx/>
              <a:buChar char="-"/>
            </a:pPr>
            <a:endParaRPr lang="de-DE" dirty="0"/>
          </a:p>
          <a:p>
            <a:pPr marL="355600" lvl="1" indent="-355600">
              <a:buFontTx/>
              <a:buChar char="-"/>
            </a:pPr>
            <a:endParaRPr lang="de-DE" sz="600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FF0E933-541E-4C21-9998-4C6E057B7C59}"/>
              </a:ext>
            </a:extLst>
          </p:cNvPr>
          <p:cNvSpPr txBox="1"/>
          <p:nvPr/>
        </p:nvSpPr>
        <p:spPr>
          <a:xfrm>
            <a:off x="5958330" y="4027015"/>
            <a:ext cx="54499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DE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Haben andere Zugriff auf meine Daten?</a:t>
            </a:r>
          </a:p>
          <a:p>
            <a:pPr marL="0" lvl="1"/>
            <a:endParaRPr lang="de-DE" sz="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jedes Archiv hat eigenen Mandanten / eigene Installation</a:t>
            </a:r>
          </a:p>
          <a:p>
            <a:pPr marL="444500" lvl="2" indent="-355600">
              <a:buFont typeface="Wingdings" panose="05000000000000000000" pitchFamily="2" charset="2"/>
              <a:buChar char="Ø"/>
            </a:pPr>
            <a:endParaRPr lang="de-DE" sz="6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Berechtigungsverwaltung vorhanden</a:t>
            </a:r>
          </a:p>
          <a:p>
            <a:pPr marL="444500" lvl="2" indent="-355600">
              <a:buFont typeface="Wingdings" panose="05000000000000000000" pitchFamily="2" charset="2"/>
              <a:buChar char="Ø"/>
            </a:pPr>
            <a:endParaRPr lang="de-DE" sz="6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 Zugriff durch Dritte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D712BCE-5864-445D-BF79-B320A63F17F2}"/>
              </a:ext>
            </a:extLst>
          </p:cNvPr>
          <p:cNvSpPr txBox="1"/>
          <p:nvPr/>
        </p:nvSpPr>
        <p:spPr>
          <a:xfrm>
            <a:off x="5982458" y="1245261"/>
            <a:ext cx="58359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DE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Mehraufwand vs. Nutzen?</a:t>
            </a:r>
          </a:p>
          <a:p>
            <a:pPr marL="0" lvl="1"/>
            <a:endParaRPr lang="de-DE" sz="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gesetzliche Verpflichtungen werden erfüllt</a:t>
            </a:r>
          </a:p>
          <a:p>
            <a:pPr marL="444500" lvl="2" indent="-355600">
              <a:buFont typeface="Wingdings" panose="05000000000000000000" pitchFamily="2" charset="2"/>
              <a:buChar char="Ø"/>
            </a:pPr>
            <a:endParaRPr lang="de-DE" sz="6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Teil einer Gemeinschaft, darum kostengünstiger und fachlicher Austausch möglich</a:t>
            </a:r>
          </a:p>
          <a:p>
            <a:pPr marL="444500" lvl="2" indent="-355600">
              <a:buFont typeface="Wingdings" panose="05000000000000000000" pitchFamily="2" charset="2"/>
              <a:buChar char="Ø"/>
            </a:pPr>
            <a:endParaRPr lang="de-DE" sz="6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 drohender Datenverlust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A9B82C5B-AE9F-4BC7-A484-02AA744DD9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Backup: Begründete Befürchtungen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28</a:t>
            </a:fld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9BCCCDBC-F3BA-4054-8224-6F420B653449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9147731" cy="4434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Begründete Befürchtungen:</a:t>
            </a:r>
          </a:p>
          <a:p>
            <a:endParaRPr lang="de-DE" sz="600" b="1" dirty="0"/>
          </a:p>
          <a:p>
            <a:pPr marL="355600" lvl="1" indent="-355600">
              <a:buFontTx/>
              <a:buChar char="-"/>
            </a:pPr>
            <a:endParaRPr lang="de-DE" dirty="0"/>
          </a:p>
          <a:p>
            <a:pPr marL="723900" lvl="2" indent="-355600">
              <a:buFontTx/>
              <a:buChar char="-"/>
            </a:pPr>
            <a:endParaRPr lang="de-DE" dirty="0">
              <a:solidFill>
                <a:sysClr val="windowText" lastClr="000000"/>
              </a:solidFill>
            </a:endParaRPr>
          </a:p>
          <a:p>
            <a:pPr marL="355600" lvl="1" indent="-355600">
              <a:buFontTx/>
              <a:buChar char="-"/>
            </a:pPr>
            <a:endParaRPr lang="de-DE" dirty="0"/>
          </a:p>
          <a:p>
            <a:pPr marL="355600" lvl="1" indent="-355600">
              <a:buFontTx/>
              <a:buChar char="-"/>
            </a:pPr>
            <a:endParaRPr lang="de-DE" sz="600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EDB41E7-D25B-4ADA-9C14-479B56126A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63" b="2907"/>
          <a:stretch/>
        </p:blipFill>
        <p:spPr>
          <a:xfrm>
            <a:off x="1078154" y="2038495"/>
            <a:ext cx="3715073" cy="4241800"/>
          </a:xfrm>
          <a:prstGeom prst="rect">
            <a:avLst/>
          </a:prstGeom>
        </p:spPr>
      </p:pic>
      <p:sp>
        <p:nvSpPr>
          <p:cNvPr id="16" name="Denkblase: wolkenförmig 15">
            <a:extLst>
              <a:ext uri="{FF2B5EF4-FFF2-40B4-BE49-F238E27FC236}">
                <a16:creationId xmlns:a16="http://schemas.microsoft.com/office/drawing/2014/main" id="{0281F30F-0C17-406C-9C77-695CC13C9C81}"/>
              </a:ext>
            </a:extLst>
          </p:cNvPr>
          <p:cNvSpPr/>
          <p:nvPr/>
        </p:nvSpPr>
        <p:spPr>
          <a:xfrm flipH="1">
            <a:off x="5054593" y="922022"/>
            <a:ext cx="7137406" cy="2693882"/>
          </a:xfrm>
          <a:prstGeom prst="cloudCallout">
            <a:avLst>
              <a:gd name="adj1" fmla="val 82792"/>
              <a:gd name="adj2" fmla="val 515"/>
            </a:avLst>
          </a:prstGeom>
          <a:solidFill>
            <a:srgbClr val="5B9BD5">
              <a:alpha val="3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Denkblase: wolkenförmig 16">
            <a:extLst>
              <a:ext uri="{FF2B5EF4-FFF2-40B4-BE49-F238E27FC236}">
                <a16:creationId xmlns:a16="http://schemas.microsoft.com/office/drawing/2014/main" id="{CBE627AB-3CBC-48DF-87EA-5BE1FCE376DE}"/>
              </a:ext>
            </a:extLst>
          </p:cNvPr>
          <p:cNvSpPr/>
          <p:nvPr/>
        </p:nvSpPr>
        <p:spPr>
          <a:xfrm flipH="1">
            <a:off x="5054599" y="3615904"/>
            <a:ext cx="6726460" cy="2916599"/>
          </a:xfrm>
          <a:prstGeom prst="cloudCallout">
            <a:avLst>
              <a:gd name="adj1" fmla="val 60105"/>
              <a:gd name="adj2" fmla="val -96143"/>
            </a:avLst>
          </a:prstGeom>
          <a:solidFill>
            <a:srgbClr val="5B9BD5">
              <a:alpha val="3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D712BCE-5864-445D-BF79-B320A63F17F2}"/>
              </a:ext>
            </a:extLst>
          </p:cNvPr>
          <p:cNvSpPr txBox="1"/>
          <p:nvPr/>
        </p:nvSpPr>
        <p:spPr>
          <a:xfrm>
            <a:off x="5914359" y="1202882"/>
            <a:ext cx="5655341" cy="1838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DE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Wie kommen die Daten ins elKA?</a:t>
            </a:r>
          </a:p>
          <a:p>
            <a:pPr marL="0" lvl="1"/>
            <a:endParaRPr lang="de-DE" sz="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sz="175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 Beginn des Echtbetriebes manuelle Übernahme</a:t>
            </a: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sz="175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gemeinsame Anstrengungen zur Erhöhung der Automatisierung</a:t>
            </a: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sz="175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Erstellung von Handreichungen </a:t>
            </a: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sz="175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Aufbau von zentralem Know-how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FF0E933-541E-4C21-9998-4C6E057B7C59}"/>
              </a:ext>
            </a:extLst>
          </p:cNvPr>
          <p:cNvSpPr txBox="1"/>
          <p:nvPr/>
        </p:nvSpPr>
        <p:spPr>
          <a:xfrm>
            <a:off x="5960960" y="4039711"/>
            <a:ext cx="544995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DE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Wie entwickeln sich die Kosten?</a:t>
            </a:r>
          </a:p>
          <a:p>
            <a:pPr marL="0" lvl="1"/>
            <a:endParaRPr lang="de-DE" sz="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Kosten für Teilnahme kalkulierbar</a:t>
            </a: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umso günstiger je mehr Kommunen sich beteiligen</a:t>
            </a:r>
          </a:p>
          <a:p>
            <a:pPr marL="444500" lvl="2" indent="-35560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Speicherplatz enthalten; darüber hinaus Kosten für zusätzlichen Speicher nach Bedarf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CACF742F-62EC-4523-B2E7-660EA771B2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1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Backup: Vorläufiges Kostenmodell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29</a:t>
            </a:fld>
            <a:endParaRPr lang="de-DE" dirty="0"/>
          </a:p>
        </p:txBody>
      </p:sp>
      <p:graphicFrame>
        <p:nvGraphicFramePr>
          <p:cNvPr id="26" name="Tabelle 25">
            <a:extLst>
              <a:ext uri="{FF2B5EF4-FFF2-40B4-BE49-F238E27FC236}">
                <a16:creationId xmlns:a16="http://schemas.microsoft.com/office/drawing/2014/main" id="{1B9DD37A-A83F-45FB-860F-C18431154E23}"/>
              </a:ext>
            </a:extLst>
          </p:cNvPr>
          <p:cNvGraphicFramePr>
            <a:graphicFrameLocks noGrp="1"/>
          </p:cNvGraphicFramePr>
          <p:nvPr/>
        </p:nvGraphicFramePr>
        <p:xfrm>
          <a:off x="1546271" y="2275903"/>
          <a:ext cx="9099457" cy="3837114"/>
        </p:xfrm>
        <a:graphic>
          <a:graphicData uri="http://schemas.openxmlformats.org/drawingml/2006/table">
            <a:tbl>
              <a:tblPr/>
              <a:tblGrid>
                <a:gridCol w="2313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2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2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38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49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7794">
                <a:tc>
                  <a:txBody>
                    <a:bodyPr/>
                    <a:lstStyle/>
                    <a:p>
                      <a:pPr algn="l" fontAlgn="b"/>
                      <a:r>
                        <a:rPr lang="de-DE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Beteiligung 40 Archive  </a:t>
                      </a:r>
                    </a:p>
                  </a:txBody>
                  <a:tcPr marL="10000" marR="10000" marT="100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500" b="0" i="0" u="none" strike="noStrike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Leitstelle</a:t>
                      </a:r>
                    </a:p>
                  </a:txBody>
                  <a:tcPr marL="10000" marR="10000" marT="100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500" b="0" i="0" u="none" strike="noStrike" dirty="0">
                          <a:solidFill>
                            <a:srgbClr val="339966"/>
                          </a:solidFill>
                          <a:effectLst/>
                          <a:latin typeface="Arial"/>
                        </a:rPr>
                        <a:t>DIMAG</a:t>
                      </a:r>
                    </a:p>
                  </a:txBody>
                  <a:tcPr marL="10000" marR="10000" marT="100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5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Projektkosten</a:t>
                      </a:r>
                    </a:p>
                  </a:txBody>
                  <a:tcPr marL="10000" marR="10000" marT="100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5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Lecos</a:t>
                      </a:r>
                    </a:p>
                  </a:txBody>
                  <a:tcPr marL="10000" marR="10000" marT="100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5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Summe</a:t>
                      </a:r>
                    </a:p>
                  </a:txBody>
                  <a:tcPr marL="10000" marR="10000" marT="100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704">
                <a:tc>
                  <a:txBody>
                    <a:bodyPr/>
                    <a:lstStyle/>
                    <a:p>
                      <a:pPr algn="l" fontAlgn="ctr"/>
                      <a:r>
                        <a:rPr lang="de-DE" sz="15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Gesamtkosten pro Jahr</a:t>
                      </a:r>
                    </a:p>
                  </a:txBody>
                  <a:tcPr marL="10000" marR="10000" marT="100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5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440.000,00 €</a:t>
                      </a:r>
                    </a:p>
                  </a:txBody>
                  <a:tcPr marL="10000" marR="10000" marT="100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500" b="0" i="0" u="none" strike="noStrike" dirty="0">
                          <a:solidFill>
                            <a:srgbClr val="339966"/>
                          </a:solidFill>
                          <a:effectLst/>
                          <a:latin typeface="Arial"/>
                        </a:rPr>
                        <a:t>107.000,00 €</a:t>
                      </a:r>
                    </a:p>
                  </a:txBody>
                  <a:tcPr marL="10000" marR="10000" marT="100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5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150.000,00 €</a:t>
                      </a:r>
                    </a:p>
                  </a:txBody>
                  <a:tcPr marL="10000" marR="10000" marT="100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500" b="0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nach Größe </a:t>
                      </a:r>
                    </a:p>
                  </a:txBody>
                  <a:tcPr marL="10000" marR="10000" marT="100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5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452">
                <a:tc>
                  <a:txBody>
                    <a:bodyPr/>
                    <a:lstStyle/>
                    <a:p>
                      <a:pPr algn="l" fontAlgn="b"/>
                      <a:r>
                        <a:rPr lang="de-D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Leipzig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97.500,00 €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de-DE" sz="1500" b="0" i="0" u="none" strike="noStrike" kern="1200" dirty="0">
                          <a:solidFill>
                            <a:srgbClr val="339966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23.200 €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33.300,00 €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13.000,00 </a:t>
                      </a:r>
                      <a:r>
                        <a:rPr lang="de-DE" sz="15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167.000 €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452">
                <a:tc>
                  <a:txBody>
                    <a:bodyPr/>
                    <a:lstStyle/>
                    <a:p>
                      <a:pPr algn="l" fontAlgn="b"/>
                      <a:r>
                        <a:rPr lang="de-DE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Chemnitz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41.000,00 €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de-DE" sz="1500" b="0" i="0" u="none" strike="noStrike" kern="1200" dirty="0">
                          <a:solidFill>
                            <a:srgbClr val="339966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9.300 €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14.000,00 €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13.000,00 €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77.300 €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452">
                <a:tc>
                  <a:txBody>
                    <a:bodyPr/>
                    <a:lstStyle/>
                    <a:p>
                      <a:pPr algn="l" fontAlgn="b"/>
                      <a:r>
                        <a:rPr lang="de-D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Landkreise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27.000,00 €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de-DE" sz="1500" b="0" i="0" u="none" strike="noStrike" kern="1200" dirty="0">
                          <a:solidFill>
                            <a:srgbClr val="339966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5.000 €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10.000,00 €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13.000,00 </a:t>
                      </a:r>
                      <a:r>
                        <a:rPr lang="de-DE" sz="15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55.000 €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452">
                <a:tc>
                  <a:txBody>
                    <a:bodyPr/>
                    <a:lstStyle/>
                    <a:p>
                      <a:pPr algn="l" fontAlgn="b"/>
                      <a:r>
                        <a:rPr lang="de-D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über 50.000 (z.B. Zwickau)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5.000,00 €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de-DE" sz="1500" b="0" i="0" u="none" strike="noStrike" kern="1200" dirty="0">
                          <a:solidFill>
                            <a:srgbClr val="339966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900 €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1.700,00 €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6.700,00 €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14.300 €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452">
                <a:tc>
                  <a:txBody>
                    <a:bodyPr/>
                    <a:lstStyle/>
                    <a:p>
                      <a:pPr algn="l" fontAlgn="b"/>
                      <a:r>
                        <a:rPr lang="de-D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bis 50.000 (z.B. Bautzen)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2.000,00 €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de-DE" sz="1500" b="0" i="0" u="none" strike="noStrike" kern="1200" dirty="0">
                          <a:solidFill>
                            <a:srgbClr val="339966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500 €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700,00 €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5.500,00 </a:t>
                      </a:r>
                      <a:r>
                        <a:rPr lang="de-DE" sz="15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8.700 €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452">
                <a:tc>
                  <a:txBody>
                    <a:bodyPr/>
                    <a:lstStyle/>
                    <a:p>
                      <a:pPr algn="l" fontAlgn="b"/>
                      <a:r>
                        <a:rPr lang="de-D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bis 20.000 </a:t>
                      </a:r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(z.B. Annaberg-B.)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1.100,00 €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de-DE" sz="1500" b="0" i="0" u="none" strike="noStrike" kern="1200" dirty="0">
                          <a:solidFill>
                            <a:srgbClr val="339966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200 €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400,00 €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4.300,00 </a:t>
                      </a:r>
                      <a:r>
                        <a:rPr lang="de-DE" sz="15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6.000 €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5452">
                <a:tc>
                  <a:txBody>
                    <a:bodyPr/>
                    <a:lstStyle/>
                    <a:p>
                      <a:pPr algn="l" fontAlgn="b"/>
                      <a:r>
                        <a:rPr lang="de-D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bis 10.000 (z.B. Brandis)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550,00 €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de-DE" sz="1500" b="0" i="0" u="none" strike="noStrike" kern="1200" dirty="0">
                          <a:solidFill>
                            <a:srgbClr val="339966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170 €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180,00 €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3.100,00 </a:t>
                      </a:r>
                      <a:r>
                        <a:rPr lang="de-DE" sz="15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4.000 €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5452">
                <a:tc>
                  <a:txBody>
                    <a:bodyPr/>
                    <a:lstStyle/>
                    <a:p>
                      <a:pPr algn="l" fontAlgn="b"/>
                      <a:r>
                        <a:rPr lang="de-DE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bis 5.000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225,00 €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de-DE" sz="1500" b="0" i="0" u="none" strike="noStrike" kern="1200" dirty="0">
                          <a:solidFill>
                            <a:srgbClr val="339966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55 €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80,00 €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0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1.900,00 </a:t>
                      </a:r>
                      <a:r>
                        <a:rPr lang="de-DE" sz="15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2.260 €</a:t>
                      </a:r>
                    </a:p>
                  </a:txBody>
                  <a:tcPr marL="10000" marR="10000" marT="100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89CCCCE-EA23-40D5-8870-37F90EF37613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just" defTabSz="914377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de-DE" dirty="0">
              <a:solidFill>
                <a:prstClr val="black"/>
              </a:solidFill>
            </a:endParaRPr>
          </a:p>
          <a:p>
            <a:pPr marL="285750" lvl="0" indent="-285750" algn="just" defTabSz="914377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dirty="0">
                <a:solidFill>
                  <a:prstClr val="black"/>
                </a:solidFill>
              </a:rPr>
              <a:t> Beispielberechnung (Variante 40 Archive) für eine Beteiligung am elKA </a:t>
            </a:r>
          </a:p>
          <a:p>
            <a:pPr marL="171450" lvl="0" indent="-171450" algn="just" defTabSz="914377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de-DE" sz="1000" dirty="0">
              <a:solidFill>
                <a:prstClr val="black"/>
              </a:solidFill>
            </a:endParaRPr>
          </a:p>
          <a:p>
            <a:pPr marL="285750" lvl="0" indent="-285750" algn="just" defTabSz="914377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dirty="0">
                <a:solidFill>
                  <a:prstClr val="black"/>
                </a:solidFill>
              </a:rPr>
              <a:t> Arbeitsgrundlage für die </a:t>
            </a:r>
            <a:r>
              <a:rPr lang="de-DE" b="1" dirty="0">
                <a:solidFill>
                  <a:prstClr val="black"/>
                </a:solidFill>
              </a:rPr>
              <a:t>Haushaltsplanung</a:t>
            </a:r>
            <a:r>
              <a:rPr lang="de-DE" dirty="0">
                <a:solidFill>
                  <a:prstClr val="black"/>
                </a:solidFill>
              </a:rPr>
              <a:t> der Kommunen für die Jahre 2021/2022</a:t>
            </a:r>
          </a:p>
          <a:p>
            <a:pPr lvl="0"/>
            <a:endParaRPr lang="de-DE" b="1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AB58F06-55E0-43B4-B4C4-5E4F3B328D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Ein Blick zurück: Historie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3</a:t>
            </a:fld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F2DAF9C1-FD16-4934-AFAD-ED80190E38BB}"/>
              </a:ext>
            </a:extLst>
          </p:cNvPr>
          <p:cNvSpPr txBox="1">
            <a:spLocks/>
          </p:cNvSpPr>
          <p:nvPr/>
        </p:nvSpPr>
        <p:spPr>
          <a:xfrm>
            <a:off x="323527" y="9535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spcBef>
                <a:spcPts val="0"/>
              </a:spcBef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prstClr val="black"/>
                </a:solidFill>
                <a:cs typeface="+mn-cs"/>
              </a:rPr>
              <a:t>ursprüngliches Ziel</a:t>
            </a:r>
            <a:r>
              <a:rPr lang="de-DE" dirty="0">
                <a:solidFill>
                  <a:prstClr val="black"/>
                </a:solidFill>
                <a:cs typeface="+mn-cs"/>
              </a:rPr>
              <a:t>: gemeinsamer Betrieb von Leitstelle und IT mit Freistaat (</a:t>
            </a:r>
            <a:r>
              <a:rPr lang="de-DE" b="1" dirty="0">
                <a:solidFill>
                  <a:prstClr val="black"/>
                </a:solidFill>
                <a:cs typeface="+mn-cs"/>
              </a:rPr>
              <a:t>2009 – 2013</a:t>
            </a:r>
            <a:r>
              <a:rPr lang="de-DE" dirty="0">
                <a:solidFill>
                  <a:prstClr val="black"/>
                </a:solidFill>
                <a:cs typeface="+mn-cs"/>
              </a:rPr>
              <a:t>): </a:t>
            </a:r>
          </a:p>
          <a:p>
            <a:pPr marL="288000" lvl="1" indent="0">
              <a:spcBef>
                <a:spcPts val="0"/>
              </a:spcBef>
              <a:buNone/>
            </a:pPr>
            <a:r>
              <a:rPr lang="de-DE" dirty="0">
                <a:solidFill>
                  <a:prstClr val="black"/>
                </a:solidFill>
                <a:cs typeface="+mn-cs"/>
              </a:rPr>
              <a:t>umfassende Prüfung in gemeinsamer AG mit SMI und </a:t>
            </a:r>
            <a:r>
              <a:rPr lang="de-DE" dirty="0" err="1">
                <a:solidFill>
                  <a:prstClr val="black"/>
                </a:solidFill>
                <a:cs typeface="+mn-cs"/>
              </a:rPr>
              <a:t>StA</a:t>
            </a:r>
            <a:r>
              <a:rPr lang="de-DE" dirty="0">
                <a:solidFill>
                  <a:prstClr val="black"/>
                </a:solidFill>
                <a:cs typeface="+mn-cs"/>
              </a:rPr>
              <a:t> (2015/16)</a:t>
            </a:r>
          </a:p>
          <a:p>
            <a:pPr marL="285750" lvl="1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de-DE" dirty="0">
              <a:solidFill>
                <a:prstClr val="black"/>
              </a:solidFill>
              <a:cs typeface="+mn-cs"/>
            </a:endParaRPr>
          </a:p>
          <a:p>
            <a:pPr marL="285750" lvl="1" indent="-285750">
              <a:spcBef>
                <a:spcPts val="0"/>
              </a:spcBef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prstClr val="black"/>
                </a:solidFill>
                <a:cs typeface="+mn-cs"/>
              </a:rPr>
              <a:t>Ergebnisse:</a:t>
            </a:r>
          </a:p>
          <a:p>
            <a:pPr marL="628650" lvl="2" indent="-285750">
              <a:spcBef>
                <a:spcPts val="0"/>
              </a:spcBef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prstClr val="black"/>
                </a:solidFill>
                <a:cs typeface="+mn-cs"/>
              </a:rPr>
              <a:t>Leitstelle nur öffentlich-rechtlich, da archivfachliche Tätigkeit</a:t>
            </a:r>
          </a:p>
          <a:p>
            <a:pPr marL="628650" lvl="2" indent="-285750">
              <a:spcBef>
                <a:spcPts val="0"/>
              </a:spcBef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prstClr val="black"/>
                </a:solidFill>
                <a:cs typeface="+mn-cs"/>
              </a:rPr>
              <a:t>IT-Dienstleister privatrechtlich möglich</a:t>
            </a:r>
          </a:p>
          <a:p>
            <a:pPr marL="628650" lvl="2" indent="-285750">
              <a:spcBef>
                <a:spcPts val="0"/>
              </a:spcBef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prstClr val="black"/>
                </a:solidFill>
                <a:cs typeface="+mn-cs"/>
              </a:rPr>
              <a:t>staatlich-kommunale Leitstelle grundsätzlich rechtlich zulässig</a:t>
            </a:r>
          </a:p>
          <a:p>
            <a:pPr marL="285750" lvl="1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de-DE" dirty="0">
              <a:solidFill>
                <a:prstClr val="black"/>
              </a:solidFill>
              <a:cs typeface="+mn-cs"/>
            </a:endParaRPr>
          </a:p>
          <a:p>
            <a:pPr marL="285750" lvl="1" indent="-285750">
              <a:spcBef>
                <a:spcPts val="0"/>
              </a:spcBef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prstClr val="black"/>
                </a:solidFill>
                <a:cs typeface="+mn-cs"/>
              </a:rPr>
              <a:t>SMI und </a:t>
            </a:r>
            <a:r>
              <a:rPr lang="de-DE" dirty="0" err="1">
                <a:solidFill>
                  <a:prstClr val="black"/>
                </a:solidFill>
                <a:cs typeface="+mn-cs"/>
              </a:rPr>
              <a:t>StA</a:t>
            </a:r>
            <a:r>
              <a:rPr lang="de-DE" dirty="0">
                <a:solidFill>
                  <a:prstClr val="black"/>
                </a:solidFill>
                <a:cs typeface="+mn-cs"/>
              </a:rPr>
              <a:t>: Instrumente kommunaler Zusammenarbeit für staatliche Beteiligung </a:t>
            </a:r>
            <a:r>
              <a:rPr lang="de-DE" b="1" dirty="0">
                <a:solidFill>
                  <a:prstClr val="black"/>
                </a:solidFill>
                <a:cs typeface="+mn-cs"/>
              </a:rPr>
              <a:t>nicht</a:t>
            </a:r>
            <a:r>
              <a:rPr lang="de-DE" dirty="0">
                <a:solidFill>
                  <a:prstClr val="black"/>
                </a:solidFill>
                <a:cs typeface="+mn-cs"/>
              </a:rPr>
              <a:t> geeignet</a:t>
            </a:r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F8557F6-4C47-4972-95A7-2F3FFA3557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0415DB2-5C8E-4F05-BE09-8D35365DB4A2}"/>
              </a:ext>
            </a:extLst>
          </p:cNvPr>
          <p:cNvSpPr txBox="1">
            <a:spLocks/>
          </p:cNvSpPr>
          <p:nvPr/>
        </p:nvSpPr>
        <p:spPr>
          <a:xfrm>
            <a:off x="323527" y="3251200"/>
            <a:ext cx="11087282" cy="233352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à"/>
            </a:pPr>
            <a:endParaRPr lang="de-DE" b="1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2000" b="1" dirty="0">
                <a:sym typeface="Wingdings" panose="05000000000000000000" pitchFamily="2" charset="2"/>
              </a:rPr>
              <a:t>Aufbau eines zentralen elektronischen </a:t>
            </a:r>
            <a:br>
              <a:rPr lang="de-DE" sz="2000" b="1" dirty="0">
                <a:sym typeface="Wingdings" panose="05000000000000000000" pitchFamily="2" charset="2"/>
              </a:rPr>
            </a:br>
            <a:r>
              <a:rPr lang="de-DE" sz="2000" b="1" dirty="0">
                <a:sym typeface="Wingdings" panose="05000000000000000000" pitchFamily="2" charset="2"/>
              </a:rPr>
              <a:t>Kommunalarchivs als gemeinsame Lösung </a:t>
            </a:r>
            <a:br>
              <a:rPr lang="de-DE" sz="2000" b="1" dirty="0">
                <a:sym typeface="Wingdings" panose="05000000000000000000" pitchFamily="2" charset="2"/>
              </a:rPr>
            </a:br>
            <a:r>
              <a:rPr lang="de-DE" sz="2000" b="1" dirty="0">
                <a:sym typeface="Wingdings" panose="05000000000000000000" pitchFamily="2" charset="2"/>
              </a:rPr>
              <a:t>für alle sächsischen Kommunen</a:t>
            </a:r>
          </a:p>
          <a:p>
            <a:pPr>
              <a:lnSpc>
                <a:spcPct val="150000"/>
              </a:lnSpc>
            </a:pP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Ziele: 	Entlastung der Archive vor Ort + </a:t>
            </a:r>
            <a:br>
              <a:rPr lang="de-DE" dirty="0"/>
            </a:br>
            <a:r>
              <a:rPr lang="de-DE" dirty="0"/>
              <a:t>	Herstellung der Gesetzeskonformität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D36850B-E7AC-46F4-AF9B-7C62FEEC3A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474" y="4147246"/>
            <a:ext cx="2923644" cy="125413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064720E-A2CC-490E-A185-C3B8FA61A4C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026" y="3850804"/>
            <a:ext cx="1443968" cy="205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8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Backup: Schriftgutphasen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30</a:t>
            </a:fld>
            <a:endParaRPr lang="de-DE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4BF6C5B-F9E9-49C6-AF7C-1366E764BE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"/>
          <a:stretch/>
        </p:blipFill>
        <p:spPr bwMode="auto">
          <a:xfrm>
            <a:off x="2141295" y="918045"/>
            <a:ext cx="7909410" cy="5255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C27099D8-69E3-46DA-A9B1-950A2808B908}"/>
              </a:ext>
            </a:extLst>
          </p:cNvPr>
          <p:cNvSpPr txBox="1"/>
          <p:nvPr/>
        </p:nvSpPr>
        <p:spPr>
          <a:xfrm>
            <a:off x="398038" y="6233634"/>
            <a:ext cx="49039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Quelle: Projekt „Nationale Langzeitspeicherung (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NaLa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)“, Projekthandbuch,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Dataport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6E0786F6-4289-4220-8EE6-2BFFDBC39586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837AE93-8C09-4C77-B267-237E443304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Backup: Historie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31</a:t>
            </a:fld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F2DAF9C1-FD16-4934-AFAD-ED80190E38BB}"/>
              </a:ext>
            </a:extLst>
          </p:cNvPr>
          <p:cNvSpPr txBox="1">
            <a:spLocks/>
          </p:cNvSpPr>
          <p:nvPr/>
        </p:nvSpPr>
        <p:spPr>
          <a:xfrm>
            <a:off x="323527" y="9535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dirty="0">
                <a:solidFill>
                  <a:prstClr val="black"/>
                </a:solidFill>
                <a:cs typeface="+mn-cs"/>
              </a:rPr>
              <a:t>ursprüngliches Ziel: gemeinsamer Betrieb von Leitstelle und IT mit Freistaat (Projekt 2009 – 2013): umfassende Prüfung in gemeinsamer AG mit SMI und </a:t>
            </a:r>
            <a:r>
              <a:rPr lang="de-DE" dirty="0" err="1">
                <a:solidFill>
                  <a:prstClr val="black"/>
                </a:solidFill>
                <a:cs typeface="+mn-cs"/>
              </a:rPr>
              <a:t>StA</a:t>
            </a:r>
            <a:r>
              <a:rPr lang="de-DE" dirty="0">
                <a:solidFill>
                  <a:prstClr val="black"/>
                </a:solidFill>
                <a:cs typeface="+mn-cs"/>
              </a:rPr>
              <a:t> (2015/16)</a:t>
            </a:r>
          </a:p>
          <a:p>
            <a:pPr marL="285750" lvl="1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dirty="0">
                <a:solidFill>
                  <a:prstClr val="black"/>
                </a:solidFill>
                <a:cs typeface="+mn-cs"/>
              </a:rPr>
              <a:t>Ergebnisse:</a:t>
            </a:r>
          </a:p>
          <a:p>
            <a:pPr marL="628650" lvl="2" indent="-285750">
              <a:spcBef>
                <a:spcPts val="0"/>
              </a:spcBef>
            </a:pPr>
            <a:r>
              <a:rPr lang="de-DE" dirty="0">
                <a:solidFill>
                  <a:prstClr val="black"/>
                </a:solidFill>
                <a:cs typeface="+mn-cs"/>
              </a:rPr>
              <a:t>Leitstelle nur öffentlich-rechtlich, da archivfachliche Tätigkeit, IT-Dienstleister privatrechtlich möglich</a:t>
            </a:r>
          </a:p>
          <a:p>
            <a:pPr marL="628650" lvl="2" indent="-285750">
              <a:spcBef>
                <a:spcPts val="0"/>
              </a:spcBef>
            </a:pPr>
            <a:r>
              <a:rPr lang="de-DE" dirty="0">
                <a:solidFill>
                  <a:prstClr val="black"/>
                </a:solidFill>
                <a:cs typeface="+mn-cs"/>
              </a:rPr>
              <a:t>staatlich-kommunale Leitstelle </a:t>
            </a:r>
            <a:r>
              <a:rPr lang="de-DE" dirty="0" err="1">
                <a:solidFill>
                  <a:prstClr val="black"/>
                </a:solidFill>
                <a:cs typeface="+mn-cs"/>
              </a:rPr>
              <a:t>grds</a:t>
            </a:r>
            <a:r>
              <a:rPr lang="de-DE" dirty="0">
                <a:solidFill>
                  <a:prstClr val="black"/>
                </a:solidFill>
                <a:cs typeface="+mn-cs"/>
              </a:rPr>
              <a:t>. rechtlich zulässig</a:t>
            </a:r>
          </a:p>
          <a:p>
            <a:pPr marL="285750" lvl="1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dirty="0">
                <a:solidFill>
                  <a:prstClr val="black"/>
                </a:solidFill>
                <a:cs typeface="+mn-cs"/>
              </a:rPr>
              <a:t>SMI und </a:t>
            </a:r>
            <a:r>
              <a:rPr lang="de-DE" dirty="0" err="1">
                <a:solidFill>
                  <a:prstClr val="black"/>
                </a:solidFill>
                <a:cs typeface="+mn-cs"/>
              </a:rPr>
              <a:t>StA</a:t>
            </a:r>
            <a:r>
              <a:rPr lang="de-DE" dirty="0">
                <a:solidFill>
                  <a:prstClr val="black"/>
                </a:solidFill>
                <a:cs typeface="+mn-cs"/>
              </a:rPr>
              <a:t>: Instrumente kommunaler Zusammenarbeit für staatliche Beteiligung nicht geeignet</a:t>
            </a:r>
          </a:p>
          <a:p>
            <a:pPr marL="285750" lvl="1" indent="-285750">
              <a:spcBef>
                <a:spcPts val="0"/>
              </a:spcBef>
              <a:buFontTx/>
              <a:buChar char="-"/>
            </a:pPr>
            <a:endParaRPr lang="de-DE" sz="1600" dirty="0">
              <a:solidFill>
                <a:prstClr val="black"/>
              </a:solidFill>
              <a:cs typeface="+mn-cs"/>
            </a:endParaRPr>
          </a:p>
          <a:p>
            <a:pPr marL="0" lvl="1" indent="0">
              <a:spcBef>
                <a:spcPts val="400"/>
              </a:spcBef>
              <a:buNone/>
            </a:pPr>
            <a:r>
              <a:rPr lang="de-DE" b="1" dirty="0">
                <a:solidFill>
                  <a:prstClr val="black"/>
                </a:solidFill>
                <a:cs typeface="+mn-cs"/>
              </a:rPr>
              <a:t>Entscheidung zur Aufbau einer Projektgruppe bei SSG und SLKT</a:t>
            </a:r>
          </a:p>
          <a:p>
            <a:pPr marL="0" lvl="1" indent="0">
              <a:spcBef>
                <a:spcPts val="400"/>
              </a:spcBef>
              <a:buNone/>
            </a:pPr>
            <a:endParaRPr lang="de-DE" sz="600" b="1" dirty="0">
              <a:solidFill>
                <a:prstClr val="black"/>
              </a:solidFill>
              <a:cs typeface="+mn-cs"/>
            </a:endParaRPr>
          </a:p>
          <a:p>
            <a:pPr marL="285750" lvl="1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de-DE" dirty="0">
                <a:solidFill>
                  <a:prstClr val="black"/>
                </a:solidFill>
                <a:cs typeface="+mn-cs"/>
              </a:rPr>
              <a:t>organisatorische Vorprüfungen abgeschlossen - fachliche Vorarbeit durch </a:t>
            </a:r>
            <a:r>
              <a:rPr lang="de-DE" dirty="0" err="1">
                <a:solidFill>
                  <a:prstClr val="black"/>
                </a:solidFill>
                <a:cs typeface="+mn-cs"/>
              </a:rPr>
              <a:t>StA</a:t>
            </a:r>
            <a:r>
              <a:rPr lang="de-DE" dirty="0">
                <a:solidFill>
                  <a:prstClr val="black"/>
                </a:solidFill>
                <a:cs typeface="+mn-cs"/>
              </a:rPr>
              <a:t>, SAKD und Archivare</a:t>
            </a:r>
          </a:p>
          <a:p>
            <a:pPr marL="285750" lvl="1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de-DE" dirty="0">
                <a:solidFill>
                  <a:prstClr val="black"/>
                </a:solidFill>
                <a:cs typeface="+mn-cs"/>
              </a:rPr>
              <a:t>weitere fachliche und wirtschaftliche Prüfung nur mit entsprechendem Fachpersonal möglich</a:t>
            </a:r>
          </a:p>
          <a:p>
            <a:pPr marL="285750" lvl="1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de-DE" dirty="0">
                <a:solidFill>
                  <a:prstClr val="black"/>
                </a:solidFill>
                <a:cs typeface="+mn-cs"/>
              </a:rPr>
              <a:t>abschließende Empfehlungen der gemeinsamen AG:</a:t>
            </a:r>
          </a:p>
          <a:p>
            <a:pPr marL="628650" lvl="2" indent="-285750">
              <a:spcBef>
                <a:spcPts val="400"/>
              </a:spcBef>
            </a:pPr>
            <a:r>
              <a:rPr lang="de-DE" dirty="0">
                <a:solidFill>
                  <a:prstClr val="black"/>
                </a:solidFill>
                <a:cs typeface="+mn-cs"/>
              </a:rPr>
              <a:t>sukzessiver Aufbau einer Projektstruktur</a:t>
            </a:r>
          </a:p>
          <a:p>
            <a:pPr marL="628650" lvl="2" indent="-285750">
              <a:spcBef>
                <a:spcPts val="400"/>
              </a:spcBef>
            </a:pPr>
            <a:r>
              <a:rPr lang="de-DE" dirty="0">
                <a:solidFill>
                  <a:prstClr val="black"/>
                </a:solidFill>
                <a:cs typeface="+mn-cs"/>
              </a:rPr>
              <a:t>Finanzierung aus FAG-Mitteln (Bedarfszuweisung)</a:t>
            </a:r>
            <a:endParaRPr lang="de-DE" sz="2600" dirty="0">
              <a:solidFill>
                <a:prstClr val="black"/>
              </a:solidFill>
              <a:cs typeface="+mn-cs"/>
            </a:endParaRPr>
          </a:p>
          <a:p>
            <a:pPr marL="0" lvl="1" indent="0">
              <a:spcBef>
                <a:spcPts val="400"/>
              </a:spcBef>
              <a:buNone/>
            </a:pPr>
            <a:endParaRPr lang="de-DE" sz="1600" b="1" dirty="0">
              <a:solidFill>
                <a:prstClr val="black"/>
              </a:solidFill>
              <a:cs typeface="+mn-cs"/>
            </a:endParaRPr>
          </a:p>
          <a:p>
            <a:pPr marL="0" lvl="1" indent="0">
              <a:spcBef>
                <a:spcPts val="400"/>
              </a:spcBef>
              <a:buNone/>
            </a:pPr>
            <a:r>
              <a:rPr lang="de-DE" b="1" dirty="0">
                <a:solidFill>
                  <a:prstClr val="black"/>
                </a:solidFill>
                <a:cs typeface="+mn-cs"/>
              </a:rPr>
              <a:t>Übergang zur Leitstelle elektronische Archivierung SAKD</a:t>
            </a:r>
          </a:p>
          <a:p>
            <a:pPr marL="0" lvl="1" indent="0">
              <a:spcBef>
                <a:spcPts val="400"/>
              </a:spcBef>
              <a:buNone/>
            </a:pPr>
            <a:endParaRPr lang="de-DE" sz="600" b="1" dirty="0">
              <a:solidFill>
                <a:prstClr val="black"/>
              </a:solidFill>
              <a:cs typeface="+mn-cs"/>
            </a:endParaRPr>
          </a:p>
          <a:p>
            <a:pPr marL="285750" lvl="1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de-DE" dirty="0">
                <a:solidFill>
                  <a:prstClr val="black"/>
                </a:solidFill>
                <a:cs typeface="+mn-cs"/>
              </a:rPr>
              <a:t>Änderung des SAKD-Gesetzes im Mai 2019 erfolgt </a:t>
            </a:r>
            <a:r>
              <a:rPr lang="de-DE" dirty="0">
                <a:solidFill>
                  <a:prstClr val="black"/>
                </a:solidFill>
                <a:cs typeface="+mn-cs"/>
                <a:sym typeface="Wingdings" panose="05000000000000000000" pitchFamily="2" charset="2"/>
              </a:rPr>
              <a:t> § 4 Abs. 5: Betrieb des elKA </a:t>
            </a:r>
            <a:endParaRPr lang="de-DE" dirty="0">
              <a:solidFill>
                <a:prstClr val="black"/>
              </a:solidFill>
              <a:cs typeface="+mn-cs"/>
            </a:endParaRPr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F8557F6-4C47-4972-95A7-2F3FFA3557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55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Backup: Projektumfeld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32</a:t>
            </a:fld>
            <a:endParaRPr lang="de-DE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45F0259B-DF0C-4449-9CAC-45BFC8665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3" y="1285821"/>
            <a:ext cx="5964946" cy="469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0A4E00D-CC73-4A5B-81D9-58F1F7AE2D43}"/>
              </a:ext>
            </a:extLst>
          </p:cNvPr>
          <p:cNvSpPr txBox="1">
            <a:spLocks/>
          </p:cNvSpPr>
          <p:nvPr/>
        </p:nvSpPr>
        <p:spPr>
          <a:xfrm>
            <a:off x="6175662" y="899227"/>
            <a:ext cx="5584969" cy="547260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1600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0" lvl="1" indent="0">
              <a:buNone/>
            </a:pPr>
            <a:endParaRPr lang="de-DE" sz="1600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0" lvl="1" indent="0">
              <a:buNone/>
            </a:pPr>
            <a:endParaRPr lang="de-DE" sz="1600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0" lvl="1" indent="0">
              <a:buNone/>
            </a:pPr>
            <a:r>
              <a:rPr lang="de-DE" sz="1600" b="1" dirty="0">
                <a:solidFill>
                  <a:prstClr val="black"/>
                </a:solidFill>
                <a:latin typeface="Arial" panose="020B0604020202020204" pitchFamily="34" charset="0"/>
              </a:rPr>
              <a:t>Lenkungsgruppe elKA</a:t>
            </a:r>
          </a:p>
          <a:p>
            <a:pPr marL="355600" lvl="1" indent="-355600">
              <a:buFontTx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55600" lvl="1" indent="-355600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fachliche Begleitung und Anleitung des Projektteams</a:t>
            </a:r>
          </a:p>
          <a:p>
            <a:pPr marL="355600" lvl="1" indent="-355600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wesentliche Entscheidungen, insbesondere mit finanziellen Auswirkungen</a:t>
            </a:r>
          </a:p>
          <a:p>
            <a:pPr marL="355600" lvl="1" indent="-355600">
              <a:buFontTx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55600" lvl="1" indent="-355600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Zusammensetzung:</a:t>
            </a:r>
          </a:p>
          <a:p>
            <a:pPr marL="720725" lvl="3" indent="-355600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1 Vertreter/-in des SSG</a:t>
            </a:r>
          </a:p>
          <a:p>
            <a:pPr marL="720725" lvl="3" indent="-355600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1 Vertreter/-in des SLKT</a:t>
            </a:r>
          </a:p>
          <a:p>
            <a:pPr marL="720725" lvl="3" indent="-355600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1 Vertreter/-in der SAKD</a:t>
            </a:r>
          </a:p>
          <a:p>
            <a:pPr marL="720725" lvl="3" indent="-355600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3 Vertreter/-innen der Kreisfreien Städte</a:t>
            </a:r>
          </a:p>
          <a:p>
            <a:pPr marL="720725" lvl="3" indent="-355600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3 Vertreter/-innen der kreisangehörigen Städte und Gemeinden</a:t>
            </a:r>
          </a:p>
          <a:p>
            <a:pPr marL="720725" lvl="3" indent="-355600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3 Vertreter/-innen der Landkreise</a:t>
            </a:r>
          </a:p>
          <a:p>
            <a:pPr marL="355600" lvl="1" indent="-355600">
              <a:buFontTx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822325" lvl="1" indent="-285750">
              <a:buFontTx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822325" lvl="1" indent="-285750">
              <a:buFontTx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822325" lvl="1" indent="-285750">
              <a:buFontTx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9B4E56A1-C2CC-4A42-B83A-DF9DC294723B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DCAF01A-9247-411C-8F94-1475F61400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45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de-DE" dirty="0">
                <a:solidFill>
                  <a:sysClr val="windowText" lastClr="000000"/>
                </a:solidFill>
              </a:rPr>
              <a:t>Backup: Wie läuft die elektronische Archivierung im elKA ab?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33</a:t>
            </a:fld>
            <a:endParaRPr lang="de-DE" dirty="0"/>
          </a:p>
        </p:txBody>
      </p:sp>
      <p:pic>
        <p:nvPicPr>
          <p:cNvPr id="7" name="Inhaltsplatzhalter 7">
            <a:extLst>
              <a:ext uri="{FF2B5EF4-FFF2-40B4-BE49-F238E27FC236}">
                <a16:creationId xmlns:a16="http://schemas.microsoft.com/office/drawing/2014/main" id="{A77461A3-0BE2-4534-ACB9-F92AEFE3D3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0" r="5659" b="8540"/>
          <a:stretch/>
        </p:blipFill>
        <p:spPr>
          <a:xfrm>
            <a:off x="323527" y="1306379"/>
            <a:ext cx="7053431" cy="4291410"/>
          </a:xfrm>
          <a:prstGeom prst="rect">
            <a:avLst/>
          </a:prstGeom>
        </p:spPr>
      </p:pic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3B81786F-0C5D-406D-957B-D1E5817104DF}"/>
              </a:ext>
            </a:extLst>
          </p:cNvPr>
          <p:cNvSpPr txBox="1">
            <a:spLocks/>
          </p:cNvSpPr>
          <p:nvPr/>
        </p:nvSpPr>
        <p:spPr>
          <a:xfrm>
            <a:off x="7837216" y="1476780"/>
            <a:ext cx="3945201" cy="412100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de-DE" sz="1800" b="1" dirty="0">
                <a:solidFill>
                  <a:prstClr val="black"/>
                </a:solidFill>
                <a:cs typeface="+mn-cs"/>
              </a:rPr>
              <a:t>Leistungen der Leitstelle elKA</a:t>
            </a:r>
          </a:p>
          <a:p>
            <a:pPr marL="285750" lvl="0" indent="-285750">
              <a:buFontTx/>
              <a:buChar char="-"/>
            </a:pPr>
            <a:endParaRPr lang="de-DE" sz="1800" dirty="0">
              <a:solidFill>
                <a:prstClr val="black"/>
              </a:solidFill>
              <a:cs typeface="+mn-cs"/>
            </a:endParaRPr>
          </a:p>
          <a:p>
            <a:pPr marL="356400" lvl="0" indent="-356400"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Betrieb</a:t>
            </a:r>
          </a:p>
          <a:p>
            <a:pPr marL="356400" lvl="0" indent="-356400"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Administration</a:t>
            </a:r>
          </a:p>
          <a:p>
            <a:pPr marL="356400" lvl="0" indent="-356400"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Weiterentwicklung</a:t>
            </a:r>
          </a:p>
          <a:p>
            <a:pPr marL="356400" indent="-356400"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prstClr val="black"/>
                </a:solidFill>
              </a:rPr>
              <a:t>Verwahrung (Durchführung)</a:t>
            </a:r>
          </a:p>
          <a:p>
            <a:pPr marL="356400" lvl="0" indent="-356400"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Bestandserhaltung / Entwicklung von Migrationsszenarien</a:t>
            </a:r>
          </a:p>
          <a:p>
            <a:pPr marL="356400" lvl="0" indent="-356400"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Unterstützung der Verwaltungen (Archiv, EDV, Organisation etc.)</a:t>
            </a:r>
          </a:p>
          <a:p>
            <a:pPr marL="285750" lvl="0" indent="-285750">
              <a:buFontTx/>
              <a:buChar char="-"/>
            </a:pPr>
            <a:endParaRPr lang="de-DE" sz="180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9FD23F13-2CAE-456C-8154-506BA9812B70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ACD1F60-2A19-4B29-B1BA-92FC19597A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1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de-DE" dirty="0"/>
              <a:t>Möglichkeiten zur Übernahme von Daten in DIMAG</a:t>
            </a:r>
            <a:endParaRPr lang="de-DE" dirty="0">
              <a:solidFill>
                <a:sysClr val="windowText" lastClr="000000"/>
              </a:solidFill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34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9FD23F13-2CAE-456C-8154-506BA9812B70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ACD1F60-2A19-4B29-B1BA-92FC19597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985C4F44-E604-44D3-A7FD-0AD4F30555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162" y="1052737"/>
            <a:ext cx="11318470" cy="5348063"/>
          </a:xfrm>
        </p:spPr>
        <p:txBody>
          <a:bodyPr/>
          <a:lstStyle/>
          <a:p>
            <a:pPr marL="285750" lvl="0" indent="-285750" algn="l" defTabSz="914400">
              <a:lnSpc>
                <a:spcPct val="115000"/>
              </a:lnSpc>
              <a:buFontTx/>
              <a:buChar char="-"/>
            </a:pPr>
            <a:r>
              <a:rPr lang="de-DE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verschiedene Möglichkeiten zur Übernahme von Daten in DIMAG</a:t>
            </a:r>
          </a:p>
          <a:p>
            <a:endParaRPr lang="de-DE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7C12F28-A022-4A05-B13B-686B8AB34F60}"/>
              </a:ext>
            </a:extLst>
          </p:cNvPr>
          <p:cNvSpPr/>
          <p:nvPr/>
        </p:nvSpPr>
        <p:spPr>
          <a:xfrm>
            <a:off x="4201886" y="1556657"/>
            <a:ext cx="3439886" cy="54428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Fachverfahren / DMS</a:t>
            </a:r>
          </a:p>
        </p:txBody>
      </p:sp>
      <p:sp>
        <p:nvSpPr>
          <p:cNvPr id="15" name="Flussdiagramm: Mehrere Dokumente 14">
            <a:extLst>
              <a:ext uri="{FF2B5EF4-FFF2-40B4-BE49-F238E27FC236}">
                <a16:creationId xmlns:a16="http://schemas.microsoft.com/office/drawing/2014/main" id="{E0F9C061-02DF-40B2-9465-B4C468BE1344}"/>
              </a:ext>
            </a:extLst>
          </p:cNvPr>
          <p:cNvSpPr/>
          <p:nvPr/>
        </p:nvSpPr>
        <p:spPr>
          <a:xfrm>
            <a:off x="2399974" y="3067074"/>
            <a:ext cx="968828" cy="9906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3857DA4-2FCD-4393-A189-790789041083}"/>
              </a:ext>
            </a:extLst>
          </p:cNvPr>
          <p:cNvSpPr/>
          <p:nvPr/>
        </p:nvSpPr>
        <p:spPr>
          <a:xfrm>
            <a:off x="4201886" y="5705300"/>
            <a:ext cx="3439886" cy="54428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DIMAG</a:t>
            </a:r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2001E633-919B-499C-8A5C-F16A2611A8EA}"/>
              </a:ext>
            </a:extLst>
          </p:cNvPr>
          <p:cNvCxnSpPr/>
          <p:nvPr/>
        </p:nvCxnSpPr>
        <p:spPr>
          <a:xfrm flipH="1">
            <a:off x="3256234" y="2240165"/>
            <a:ext cx="523428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E548B2D5-69BF-4D1B-BD32-DCE4022DB774}"/>
              </a:ext>
            </a:extLst>
          </p:cNvPr>
          <p:cNvCxnSpPr>
            <a:cxnSpLocks/>
          </p:cNvCxnSpPr>
          <p:nvPr/>
        </p:nvCxnSpPr>
        <p:spPr>
          <a:xfrm>
            <a:off x="5374313" y="2361289"/>
            <a:ext cx="0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A3BA161B-49BF-498B-9967-AB63D4D708EA}"/>
              </a:ext>
            </a:extLst>
          </p:cNvPr>
          <p:cNvCxnSpPr>
            <a:cxnSpLocks/>
          </p:cNvCxnSpPr>
          <p:nvPr/>
        </p:nvCxnSpPr>
        <p:spPr>
          <a:xfrm>
            <a:off x="8125116" y="2298241"/>
            <a:ext cx="558193" cy="1337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>
            <a:extLst>
              <a:ext uri="{FF2B5EF4-FFF2-40B4-BE49-F238E27FC236}">
                <a16:creationId xmlns:a16="http://schemas.microsoft.com/office/drawing/2014/main" id="{C6C69179-3FFA-417F-B331-D3C49D131F91}"/>
              </a:ext>
            </a:extLst>
          </p:cNvPr>
          <p:cNvSpPr txBox="1"/>
          <p:nvPr/>
        </p:nvSpPr>
        <p:spPr>
          <a:xfrm>
            <a:off x="1919151" y="2150386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manueller 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Export</a:t>
            </a:r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256DD558-82D3-473C-87CD-72A001FBEC04}"/>
              </a:ext>
            </a:extLst>
          </p:cNvPr>
          <p:cNvCxnSpPr>
            <a:cxnSpLocks/>
          </p:cNvCxnSpPr>
          <p:nvPr/>
        </p:nvCxnSpPr>
        <p:spPr>
          <a:xfrm>
            <a:off x="3399505" y="4554686"/>
            <a:ext cx="584005" cy="8135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FC0FF3ED-A7C6-4771-BE16-49F39B9DC7D1}"/>
              </a:ext>
            </a:extLst>
          </p:cNvPr>
          <p:cNvSpPr txBox="1"/>
          <p:nvPr/>
        </p:nvSpPr>
        <p:spPr>
          <a:xfrm>
            <a:off x="366963" y="4492293"/>
            <a:ext cx="31043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Import über Weboberfläche, </a:t>
            </a:r>
          </a:p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Ingest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-Tool,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Ingest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-List oder 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Übernahmeassistent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410018F-B446-439C-8EE1-6EEB5D99A163}"/>
              </a:ext>
            </a:extLst>
          </p:cNvPr>
          <p:cNvSpPr txBox="1"/>
          <p:nvPr/>
        </p:nvSpPr>
        <p:spPr>
          <a:xfrm>
            <a:off x="5531073" y="2202970"/>
            <a:ext cx="14927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Export-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Schnittstelle 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XDomea</a:t>
            </a:r>
          </a:p>
        </p:txBody>
      </p:sp>
      <p:sp>
        <p:nvSpPr>
          <p:cNvPr id="24" name="Flussdiagramm: Mehrere Dokumente 23">
            <a:extLst>
              <a:ext uri="{FF2B5EF4-FFF2-40B4-BE49-F238E27FC236}">
                <a16:creationId xmlns:a16="http://schemas.microsoft.com/office/drawing/2014/main" id="{E786AD07-2828-4299-B46E-6750C4C78876}"/>
              </a:ext>
            </a:extLst>
          </p:cNvPr>
          <p:cNvSpPr/>
          <p:nvPr/>
        </p:nvSpPr>
        <p:spPr>
          <a:xfrm>
            <a:off x="4901698" y="3189516"/>
            <a:ext cx="968828" cy="9906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DF6F024E-ABC5-4310-B75F-15B1B300AB6B}"/>
              </a:ext>
            </a:extLst>
          </p:cNvPr>
          <p:cNvSpPr txBox="1"/>
          <p:nvPr/>
        </p:nvSpPr>
        <p:spPr>
          <a:xfrm>
            <a:off x="5417315" y="4704997"/>
            <a:ext cx="1428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Import über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DIWA</a:t>
            </a:r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4F453973-79A3-41F8-84F2-B6EAA958D70A}"/>
              </a:ext>
            </a:extLst>
          </p:cNvPr>
          <p:cNvCxnSpPr>
            <a:cxnSpLocks/>
          </p:cNvCxnSpPr>
          <p:nvPr/>
        </p:nvCxnSpPr>
        <p:spPr>
          <a:xfrm>
            <a:off x="5374313" y="4554686"/>
            <a:ext cx="11799" cy="1007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D76AF587-B71A-473C-946D-B62A2A1232A0}"/>
              </a:ext>
            </a:extLst>
          </p:cNvPr>
          <p:cNvCxnSpPr>
            <a:cxnSpLocks/>
          </p:cNvCxnSpPr>
          <p:nvPr/>
        </p:nvCxnSpPr>
        <p:spPr>
          <a:xfrm flipH="1">
            <a:off x="8049944" y="3635829"/>
            <a:ext cx="633365" cy="1779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Wolke 27">
            <a:extLst>
              <a:ext uri="{FF2B5EF4-FFF2-40B4-BE49-F238E27FC236}">
                <a16:creationId xmlns:a16="http://schemas.microsoft.com/office/drawing/2014/main" id="{43DF50D4-374D-4D27-A31E-E7913F86418E}"/>
              </a:ext>
            </a:extLst>
          </p:cNvPr>
          <p:cNvSpPr/>
          <p:nvPr/>
        </p:nvSpPr>
        <p:spPr>
          <a:xfrm>
            <a:off x="7914412" y="2967035"/>
            <a:ext cx="3278765" cy="133758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Integrationsdienst</a:t>
            </a:r>
          </a:p>
        </p:txBody>
      </p:sp>
    </p:spTree>
    <p:extLst>
      <p:ext uri="{BB962C8B-B14F-4D97-AF65-F5344CB8AC3E}">
        <p14:creationId xmlns:p14="http://schemas.microsoft.com/office/powerpoint/2010/main" val="34647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Backup: Speicher-Infrastruktur (Datenübertragung)</a:t>
            </a:r>
            <a:endParaRPr lang="de-DE" sz="2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35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ACD1F60-2A19-4B29-B1BA-92FC19597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AD4355F8-6D70-42F8-A6E1-17ABB7278623}"/>
              </a:ext>
            </a:extLst>
          </p:cNvPr>
          <p:cNvGrpSpPr/>
          <p:nvPr/>
        </p:nvGrpSpPr>
        <p:grpSpPr>
          <a:xfrm>
            <a:off x="1370318" y="1073115"/>
            <a:ext cx="9451363" cy="5177152"/>
            <a:chOff x="284903" y="1166498"/>
            <a:chExt cx="8658094" cy="4742625"/>
          </a:xfrm>
        </p:grpSpPr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F023CADD-BDB7-4589-A767-F7CEF3DCA307}"/>
                </a:ext>
              </a:extLst>
            </p:cNvPr>
            <p:cNvGrpSpPr/>
            <p:nvPr/>
          </p:nvGrpSpPr>
          <p:grpSpPr>
            <a:xfrm>
              <a:off x="1187624" y="1166498"/>
              <a:ext cx="7154232" cy="4742625"/>
              <a:chOff x="1535336" y="1370898"/>
              <a:chExt cx="6104070" cy="4046460"/>
            </a:xfrm>
          </p:grpSpPr>
          <p:sp>
            <p:nvSpPr>
              <p:cNvPr id="71" name="Rechteck 70">
                <a:extLst>
                  <a:ext uri="{FF2B5EF4-FFF2-40B4-BE49-F238E27FC236}">
                    <a16:creationId xmlns:a16="http://schemas.microsoft.com/office/drawing/2014/main" id="{9EFF6CC3-194F-44DF-A1A7-32401331EC57}"/>
                  </a:ext>
                </a:extLst>
              </p:cNvPr>
              <p:cNvSpPr/>
              <p:nvPr/>
            </p:nvSpPr>
            <p:spPr>
              <a:xfrm>
                <a:off x="5874659" y="1552480"/>
                <a:ext cx="1764747" cy="666223"/>
              </a:xfrm>
              <a:prstGeom prst="rect">
                <a:avLst/>
              </a:prstGeom>
              <a:solidFill>
                <a:srgbClr val="1F497D">
                  <a:lumMod val="60000"/>
                  <a:lumOff val="40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elKA </a:t>
                </a:r>
                <a:br>
                  <a:rPr kumimoji="0" lang="de-DE" sz="2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</a:br>
                <a:r>
                  <a:rPr kumimoji="0" lang="de-DE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(Leitstelle)</a:t>
                </a:r>
              </a:p>
            </p:txBody>
          </p:sp>
          <p:sp>
            <p:nvSpPr>
              <p:cNvPr id="72" name="Rechteck 71">
                <a:extLst>
                  <a:ext uri="{FF2B5EF4-FFF2-40B4-BE49-F238E27FC236}">
                    <a16:creationId xmlns:a16="http://schemas.microsoft.com/office/drawing/2014/main" id="{C0387243-B0CF-4CD0-AA90-6CCC3ECDC487}"/>
                  </a:ext>
                </a:extLst>
              </p:cNvPr>
              <p:cNvSpPr/>
              <p:nvPr/>
            </p:nvSpPr>
            <p:spPr>
              <a:xfrm>
                <a:off x="2883397" y="1552479"/>
                <a:ext cx="1701811" cy="648072"/>
              </a:xfrm>
              <a:prstGeom prst="rect">
                <a:avLst/>
              </a:prstGeom>
              <a:solidFill>
                <a:srgbClr val="339966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Archiv</a:t>
                </a:r>
              </a:p>
            </p:txBody>
          </p:sp>
          <p:cxnSp>
            <p:nvCxnSpPr>
              <p:cNvPr id="73" name="Gerade Verbindung mit Pfeil 72">
                <a:extLst>
                  <a:ext uri="{FF2B5EF4-FFF2-40B4-BE49-F238E27FC236}">
                    <a16:creationId xmlns:a16="http://schemas.microsoft.com/office/drawing/2014/main" id="{96388248-9942-4BEC-ADD6-68D79DA41E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5336" y="2226701"/>
                <a:ext cx="0" cy="359779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 type="none" w="med" len="med"/>
                <a:tailEnd type="arrow" w="med" len="med"/>
              </a:ln>
              <a:effectLst/>
            </p:spPr>
          </p:cxnSp>
          <p:cxnSp>
            <p:nvCxnSpPr>
              <p:cNvPr id="74" name="Gerade Verbindung mit Pfeil 73">
                <a:extLst>
                  <a:ext uri="{FF2B5EF4-FFF2-40B4-BE49-F238E27FC236}">
                    <a16:creationId xmlns:a16="http://schemas.microsoft.com/office/drawing/2014/main" id="{6996A2E0-F053-4A36-AACE-0584EF4A9DB3}"/>
                  </a:ext>
                </a:extLst>
              </p:cNvPr>
              <p:cNvCxnSpPr>
                <a:cxnSpLocks/>
                <a:stCxn id="76" idx="4"/>
              </p:cNvCxnSpPr>
              <p:nvPr/>
            </p:nvCxnSpPr>
            <p:spPr>
              <a:xfrm>
                <a:off x="3859977" y="2750443"/>
                <a:ext cx="1792543" cy="658943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F79646"/>
                </a:solidFill>
                <a:prstDash val="soli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75" name="Gerade Verbindung 46">
                <a:extLst>
                  <a:ext uri="{FF2B5EF4-FFF2-40B4-BE49-F238E27FC236}">
                    <a16:creationId xmlns:a16="http://schemas.microsoft.com/office/drawing/2014/main" id="{1B7EB7A9-29F4-4CC8-991D-E135E91AE1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63027" y="1370898"/>
                <a:ext cx="0" cy="404646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ysDash"/>
              </a:ln>
              <a:effectLst/>
            </p:spPr>
          </p:cxnSp>
        </p:grpSp>
        <p:sp>
          <p:nvSpPr>
            <p:cNvPr id="76" name="Flussdiagramm: Magnetplattenspeicher 75">
              <a:extLst>
                <a:ext uri="{FF2B5EF4-FFF2-40B4-BE49-F238E27FC236}">
                  <a16:creationId xmlns:a16="http://schemas.microsoft.com/office/drawing/2014/main" id="{7B449662-FE76-41F7-8711-742351DEF2F8}"/>
                </a:ext>
              </a:extLst>
            </p:cNvPr>
            <p:cNvSpPr/>
            <p:nvPr/>
          </p:nvSpPr>
          <p:spPr>
            <a:xfrm>
              <a:off x="323528" y="2571660"/>
              <a:ext cx="3588675" cy="994961"/>
            </a:xfrm>
            <a:prstGeom prst="flowChartMagneticDisk">
              <a:avLst/>
            </a:prstGeom>
            <a:solidFill>
              <a:srgbClr val="339966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Übernahmespeicher</a:t>
              </a:r>
            </a:p>
          </p:txBody>
        </p:sp>
        <p:sp>
          <p:nvSpPr>
            <p:cNvPr id="77" name="Rechteck 76">
              <a:extLst>
                <a:ext uri="{FF2B5EF4-FFF2-40B4-BE49-F238E27FC236}">
                  <a16:creationId xmlns:a16="http://schemas.microsoft.com/office/drawing/2014/main" id="{D988325A-342A-42B1-A4A7-8AA505D97002}"/>
                </a:ext>
              </a:extLst>
            </p:cNvPr>
            <p:cNvSpPr/>
            <p:nvPr/>
          </p:nvSpPr>
          <p:spPr>
            <a:xfrm>
              <a:off x="588175" y="1372107"/>
              <a:ext cx="1519137" cy="759568"/>
            </a:xfrm>
            <a:prstGeom prst="rect">
              <a:avLst/>
            </a:prstGeom>
            <a:solidFill>
              <a:srgbClr val="339966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Fachamt</a:t>
              </a:r>
            </a:p>
          </p:txBody>
        </p:sp>
        <p:sp>
          <p:nvSpPr>
            <p:cNvPr id="78" name="Flussdiagramm: Magnetplattenspeicher 77">
              <a:extLst>
                <a:ext uri="{FF2B5EF4-FFF2-40B4-BE49-F238E27FC236}">
                  <a16:creationId xmlns:a16="http://schemas.microsoft.com/office/drawing/2014/main" id="{A96F0046-871C-4A63-A7CC-9155F9C39144}"/>
                </a:ext>
              </a:extLst>
            </p:cNvPr>
            <p:cNvSpPr/>
            <p:nvPr/>
          </p:nvSpPr>
          <p:spPr>
            <a:xfrm>
              <a:off x="2550296" y="4077093"/>
              <a:ext cx="2235575" cy="870119"/>
            </a:xfrm>
            <a:prstGeom prst="flowChartMagneticDisk">
              <a:avLst/>
            </a:prstGeom>
            <a:solidFill>
              <a:srgbClr val="339966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Nutzungsspeicher</a:t>
              </a:r>
            </a:p>
          </p:txBody>
        </p:sp>
        <p:sp>
          <p:nvSpPr>
            <p:cNvPr id="79" name="Flussdiagramm: Magnetplattenspeicher 78">
              <a:extLst>
                <a:ext uri="{FF2B5EF4-FFF2-40B4-BE49-F238E27FC236}">
                  <a16:creationId xmlns:a16="http://schemas.microsoft.com/office/drawing/2014/main" id="{D84D636D-DEE2-4066-A140-50E1F488DC87}"/>
                </a:ext>
              </a:extLst>
            </p:cNvPr>
            <p:cNvSpPr/>
            <p:nvPr/>
          </p:nvSpPr>
          <p:spPr>
            <a:xfrm>
              <a:off x="6013140" y="3399483"/>
              <a:ext cx="2321324" cy="1293273"/>
            </a:xfrm>
            <a:prstGeom prst="flowChartMagneticDisk">
              <a:avLst/>
            </a:prstGeom>
            <a:solidFill>
              <a:srgbClr val="F79646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Archivspeicher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inkl. Zwischenspeicher</a:t>
              </a:r>
            </a:p>
          </p:txBody>
        </p:sp>
        <p:cxnSp>
          <p:nvCxnSpPr>
            <p:cNvPr id="80" name="Gerade Verbindung mit Pfeil 79">
              <a:extLst>
                <a:ext uri="{FF2B5EF4-FFF2-40B4-BE49-F238E27FC236}">
                  <a16:creationId xmlns:a16="http://schemas.microsoft.com/office/drawing/2014/main" id="{168B8A82-98A5-4815-9534-45BFF8DEE26C}"/>
                </a:ext>
              </a:extLst>
            </p:cNvPr>
            <p:cNvCxnSpPr>
              <a:cxnSpLocks/>
              <a:endCxn id="78" idx="4"/>
            </p:cNvCxnSpPr>
            <p:nvPr/>
          </p:nvCxnSpPr>
          <p:spPr>
            <a:xfrm flipH="1">
              <a:off x="4785871" y="4318437"/>
              <a:ext cx="1227269" cy="193716"/>
            </a:xfrm>
            <a:prstGeom prst="straightConnector1">
              <a:avLst/>
            </a:prstGeom>
            <a:noFill/>
            <a:ln w="25400" cap="flat" cmpd="sng" algn="ctr">
              <a:solidFill>
                <a:srgbClr val="F79646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81" name="Textfeld 80">
              <a:extLst>
                <a:ext uri="{FF2B5EF4-FFF2-40B4-BE49-F238E27FC236}">
                  <a16:creationId xmlns:a16="http://schemas.microsoft.com/office/drawing/2014/main" id="{73BB4E1F-09A4-42C9-B179-34FFCEE35D84}"/>
                </a:ext>
              </a:extLst>
            </p:cNvPr>
            <p:cNvSpPr txBox="1"/>
            <p:nvPr/>
          </p:nvSpPr>
          <p:spPr>
            <a:xfrm>
              <a:off x="284903" y="5512810"/>
              <a:ext cx="240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prstClr val="black"/>
                  </a:solidFill>
                  <a:highlight>
                    <a:srgbClr val="339966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Kommune (dezentral)</a:t>
              </a:r>
            </a:p>
          </p:txBody>
        </p:sp>
        <p:sp>
          <p:nvSpPr>
            <p:cNvPr id="82" name="Textfeld 81">
              <a:extLst>
                <a:ext uri="{FF2B5EF4-FFF2-40B4-BE49-F238E27FC236}">
                  <a16:creationId xmlns:a16="http://schemas.microsoft.com/office/drawing/2014/main" id="{E0F07236-E3D8-4D05-8EAF-B06EB788B404}"/>
                </a:ext>
              </a:extLst>
            </p:cNvPr>
            <p:cNvSpPr txBox="1"/>
            <p:nvPr/>
          </p:nvSpPr>
          <p:spPr>
            <a:xfrm>
              <a:off x="6219174" y="5539791"/>
              <a:ext cx="2723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prstClr val="black"/>
                  </a:solidFill>
                  <a:highlight>
                    <a:srgbClr val="FF99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Rechenzentrum (zentral)</a:t>
              </a:r>
            </a:p>
          </p:txBody>
        </p:sp>
        <p:cxnSp>
          <p:nvCxnSpPr>
            <p:cNvPr id="83" name="Gerade Verbindung mit Pfeil 82">
              <a:extLst>
                <a:ext uri="{FF2B5EF4-FFF2-40B4-BE49-F238E27FC236}">
                  <a16:creationId xmlns:a16="http://schemas.microsoft.com/office/drawing/2014/main" id="{864A9DAE-D255-40EA-9A86-378F6151F1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3953" y="2169536"/>
              <a:ext cx="1594" cy="439985"/>
            </a:xfrm>
            <a:prstGeom prst="straightConnector1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arrow"/>
              <a:tailEnd type="arrow"/>
            </a:ln>
            <a:effectLst/>
          </p:spPr>
        </p:cxnSp>
        <p:cxnSp>
          <p:nvCxnSpPr>
            <p:cNvPr id="84" name="Gerade Verbindung mit Pfeil 83">
              <a:extLst>
                <a:ext uri="{FF2B5EF4-FFF2-40B4-BE49-F238E27FC236}">
                  <a16:creationId xmlns:a16="http://schemas.microsoft.com/office/drawing/2014/main" id="{D82569C7-6CA3-4DC7-A2A9-F71DD3BC64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00555" y="2187844"/>
              <a:ext cx="0" cy="1211639"/>
            </a:xfrm>
            <a:prstGeom prst="straightConnector1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85" name="Textfeld 84">
              <a:extLst>
                <a:ext uri="{FF2B5EF4-FFF2-40B4-BE49-F238E27FC236}">
                  <a16:creationId xmlns:a16="http://schemas.microsoft.com/office/drawing/2014/main" id="{864F0362-5AB5-4B16-A0B7-62310D72B3A0}"/>
                </a:ext>
              </a:extLst>
            </p:cNvPr>
            <p:cNvSpPr txBox="1"/>
            <p:nvPr/>
          </p:nvSpPr>
          <p:spPr>
            <a:xfrm rot="21021637">
              <a:off x="4980093" y="4151605"/>
              <a:ext cx="8915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KDN </a:t>
              </a:r>
              <a:br>
                <a:rPr lang="de-DE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(HTTPS)</a:t>
              </a:r>
            </a:p>
          </p:txBody>
        </p:sp>
        <p:cxnSp>
          <p:nvCxnSpPr>
            <p:cNvPr id="86" name="Gerade Verbindung mit Pfeil 85">
              <a:extLst>
                <a:ext uri="{FF2B5EF4-FFF2-40B4-BE49-F238E27FC236}">
                  <a16:creationId xmlns:a16="http://schemas.microsoft.com/office/drawing/2014/main" id="{8A35D9A2-2EE8-4958-9A86-C74C5AAE46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9814" y="2164640"/>
              <a:ext cx="1594" cy="1930255"/>
            </a:xfrm>
            <a:prstGeom prst="straightConnector1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arrow"/>
              <a:tailEnd type="arrow"/>
            </a:ln>
            <a:effectLst/>
          </p:spPr>
        </p:cxnSp>
        <p:cxnSp>
          <p:nvCxnSpPr>
            <p:cNvPr id="87" name="Gerade Verbindung 46">
              <a:extLst>
                <a:ext uri="{FF2B5EF4-FFF2-40B4-BE49-F238E27FC236}">
                  <a16:creationId xmlns:a16="http://schemas.microsoft.com/office/drawing/2014/main" id="{1177A8E0-EB6B-4F73-A7D1-7F464CB6246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970616" y="2878004"/>
              <a:ext cx="3764396" cy="4479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ysDash"/>
            </a:ln>
            <a:effectLst/>
          </p:spPr>
        </p:cxnSp>
        <p:sp>
          <p:nvSpPr>
            <p:cNvPr id="88" name="Textfeld 87">
              <a:extLst>
                <a:ext uri="{FF2B5EF4-FFF2-40B4-BE49-F238E27FC236}">
                  <a16:creationId xmlns:a16="http://schemas.microsoft.com/office/drawing/2014/main" id="{6979EA79-8871-4296-972F-A785F67B375F}"/>
                </a:ext>
              </a:extLst>
            </p:cNvPr>
            <p:cNvSpPr txBox="1"/>
            <p:nvPr/>
          </p:nvSpPr>
          <p:spPr>
            <a:xfrm rot="1176335">
              <a:off x="4405657" y="3193639"/>
              <a:ext cx="14494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KDN (SFTP) </a:t>
              </a:r>
            </a:p>
          </p:txBody>
        </p:sp>
        <p:sp>
          <p:nvSpPr>
            <p:cNvPr id="89" name="Textfeld 88">
              <a:extLst>
                <a:ext uri="{FF2B5EF4-FFF2-40B4-BE49-F238E27FC236}">
                  <a16:creationId xmlns:a16="http://schemas.microsoft.com/office/drawing/2014/main" id="{884341C4-C324-4CB8-A7BF-7EBCC8FEB28F}"/>
                </a:ext>
              </a:extLst>
            </p:cNvPr>
            <p:cNvSpPr txBox="1"/>
            <p:nvPr/>
          </p:nvSpPr>
          <p:spPr>
            <a:xfrm>
              <a:off x="6356524" y="2585182"/>
              <a:ext cx="9925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KDN </a:t>
              </a:r>
              <a:br>
                <a:rPr lang="de-DE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(HTTPS)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97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Backup: Anwendungslandschaft DIMAG</a:t>
            </a:r>
            <a:endParaRPr lang="de-DE" sz="2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36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ACD1F60-2A19-4B29-B1BA-92FC19597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76E3790-F7DE-4F77-98A2-DA0AA1F9C6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1"/>
          <a:stretch/>
        </p:blipFill>
        <p:spPr>
          <a:xfrm>
            <a:off x="714802" y="974296"/>
            <a:ext cx="10478375" cy="542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51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Backup: Digital-Lotsen Sachsen </a:t>
            </a:r>
            <a:br>
              <a:rPr lang="de-DE" dirty="0"/>
            </a:br>
            <a:r>
              <a:rPr lang="de-DE" dirty="0"/>
              <a:t>Ihre Digitale Agenda, erstellt mit ihrem Digital-Navigator</a:t>
            </a:r>
            <a:endParaRPr lang="de-DE" sz="2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37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ACD1F60-2A19-4B29-B1BA-92FC19597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D4E716AF-D31D-4C0B-97FD-2D98D42677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9958" y="5342931"/>
            <a:ext cx="4753675" cy="1010334"/>
          </a:xfrm>
          <a:ln>
            <a:solidFill>
              <a:srgbClr val="FFFFFF"/>
            </a:solidFill>
          </a:ln>
        </p:spPr>
        <p:txBody>
          <a:bodyPr/>
          <a:lstStyle/>
          <a:p>
            <a:pPr algn="l"/>
            <a:r>
              <a:rPr lang="de-DE" dirty="0"/>
              <a:t>Seien Sie dabei, partizipieren Sie, </a:t>
            </a:r>
          </a:p>
          <a:p>
            <a:pPr algn="l"/>
            <a:r>
              <a:rPr lang="de-DE" dirty="0"/>
              <a:t>melden Sie Ihre Stadt oder Gemeinde an:</a:t>
            </a:r>
          </a:p>
          <a:p>
            <a:r>
              <a:rPr lang="de-DE" sz="2200" b="1" dirty="0">
                <a:solidFill>
                  <a:schemeClr val="accent1"/>
                </a:solidFill>
              </a:rPr>
              <a:t>digitallotsen@ssg-sachsen.de</a:t>
            </a:r>
            <a:endParaRPr lang="de-DE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endParaRPr lang="de-DE" sz="3600" b="1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E7F465BC-55F5-437B-B26E-4FCE7085A4E9}"/>
              </a:ext>
            </a:extLst>
          </p:cNvPr>
          <p:cNvGrpSpPr/>
          <p:nvPr/>
        </p:nvGrpSpPr>
        <p:grpSpPr>
          <a:xfrm>
            <a:off x="8683309" y="984995"/>
            <a:ext cx="3310042" cy="5338746"/>
            <a:chOff x="7716763" y="1286446"/>
            <a:chExt cx="4021463" cy="4888010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FCAEF574-3163-4082-8036-D4E4A0C5F80F}"/>
                </a:ext>
              </a:extLst>
            </p:cNvPr>
            <p:cNvSpPr/>
            <p:nvPr/>
          </p:nvSpPr>
          <p:spPr>
            <a:xfrm>
              <a:off x="7716763" y="1721285"/>
              <a:ext cx="3829954" cy="445317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639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Digitale Agenda &amp; Plan </a:t>
              </a: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für die Digitalisierung </a:t>
              </a:r>
              <a:b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Ihrer Verwaltung</a:t>
              </a:r>
            </a:p>
            <a:p>
              <a:pPr marL="539750" indent="-342900">
                <a:buFont typeface="+mj-lt"/>
                <a:buAutoNum type="arabicPeriod"/>
              </a:pPr>
              <a:endPara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Umsetzung OZG </a:t>
              </a:r>
              <a:b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wird durch die Digital-Navigatoren ermöglicht</a:t>
              </a:r>
            </a:p>
            <a:p>
              <a:pPr marL="539750" indent="-342900">
                <a:buFont typeface="+mj-lt"/>
                <a:buAutoNum type="arabicPeriod"/>
              </a:pPr>
              <a:endPara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Erfahrungsaustausch </a:t>
              </a:r>
              <a:b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&amp; Nachnutzung </a:t>
              </a:r>
              <a:r>
                <a:rPr lang="de-DE"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gemeinsam mit anderen </a:t>
              </a: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Kommunen</a:t>
              </a:r>
            </a:p>
            <a:p>
              <a:pPr marL="539750" indent="-342900">
                <a:buFont typeface="+mj-lt"/>
                <a:buAutoNum type="arabicPeriod"/>
              </a:pPr>
              <a:endParaRPr lang="de-DE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Ausbilden und Mitnehmen der Mitarbeiter </a:t>
              </a:r>
              <a:b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bei Digitalen Themen</a:t>
              </a:r>
            </a:p>
            <a:p>
              <a:pPr marL="539750" indent="-342900">
                <a:buFont typeface="+mj-lt"/>
                <a:buAutoNum type="arabicPeriod"/>
              </a:pPr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96850"/>
              <a:endParaRPr lang="de-DE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feld 167">
              <a:extLst>
                <a:ext uri="{FF2B5EF4-FFF2-40B4-BE49-F238E27FC236}">
                  <a16:creationId xmlns:a16="http://schemas.microsoft.com/office/drawing/2014/main" id="{9E07C377-6479-4E98-BF8C-A615B18371D2}"/>
                </a:ext>
              </a:extLst>
            </p:cNvPr>
            <p:cNvSpPr txBox="1"/>
            <p:nvPr/>
          </p:nvSpPr>
          <p:spPr>
            <a:xfrm>
              <a:off x="10893858" y="1482911"/>
              <a:ext cx="833825" cy="4790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ctr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b="1" dirty="0"/>
                <a:t> </a:t>
              </a:r>
              <a:br>
                <a:rPr lang="de-DE" sz="1400" b="1" dirty="0"/>
              </a:br>
              <a:endParaRPr lang="de-DE" sz="1400" b="1" dirty="0"/>
            </a:p>
          </p:txBody>
        </p:sp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523797A2-6083-4F8B-B236-F5DF6F916EA4}"/>
                </a:ext>
              </a:extLst>
            </p:cNvPr>
            <p:cNvGrpSpPr/>
            <p:nvPr/>
          </p:nvGrpSpPr>
          <p:grpSpPr>
            <a:xfrm>
              <a:off x="11001625" y="1286446"/>
              <a:ext cx="736601" cy="649813"/>
              <a:chOff x="216564" y="1693538"/>
              <a:chExt cx="2445018" cy="2156944"/>
            </a:xfrm>
          </p:grpSpPr>
          <p:sp>
            <p:nvSpPr>
              <p:cNvPr id="16" name="Freeform 53">
                <a:extLst>
                  <a:ext uri="{FF2B5EF4-FFF2-40B4-BE49-F238E27FC236}">
                    <a16:creationId xmlns:a16="http://schemas.microsoft.com/office/drawing/2014/main" id="{634E98F0-839C-4332-9A7B-A9F86426B5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2226" y="1693538"/>
                <a:ext cx="1819356" cy="2156944"/>
              </a:xfrm>
              <a:custGeom>
                <a:avLst/>
                <a:gdLst>
                  <a:gd name="T0" fmla="*/ 0 w 2183"/>
                  <a:gd name="T1" fmla="*/ 1276 h 2589"/>
                  <a:gd name="T2" fmla="*/ 0 w 2183"/>
                  <a:gd name="T3" fmla="*/ 2269 h 2589"/>
                  <a:gd name="T4" fmla="*/ 563 w 2183"/>
                  <a:gd name="T5" fmla="*/ 2269 h 2589"/>
                  <a:gd name="T6" fmla="*/ 1113 w 2183"/>
                  <a:gd name="T7" fmla="*/ 2513 h 2589"/>
                  <a:gd name="T8" fmla="*/ 1991 w 2183"/>
                  <a:gd name="T9" fmla="*/ 2494 h 2589"/>
                  <a:gd name="T10" fmla="*/ 2145 w 2183"/>
                  <a:gd name="T11" fmla="*/ 1164 h 2589"/>
                  <a:gd name="T12" fmla="*/ 1480 w 2183"/>
                  <a:gd name="T13" fmla="*/ 1031 h 2589"/>
                  <a:gd name="T14" fmla="*/ 1716 w 2183"/>
                  <a:gd name="T15" fmla="*/ 321 h 2589"/>
                  <a:gd name="T16" fmla="*/ 1434 w 2183"/>
                  <a:gd name="T17" fmla="*/ 77 h 2589"/>
                  <a:gd name="T18" fmla="*/ 1197 w 2183"/>
                  <a:gd name="T19" fmla="*/ 611 h 2589"/>
                  <a:gd name="T20" fmla="*/ 517 w 2183"/>
                  <a:gd name="T21" fmla="*/ 1261 h 2589"/>
                  <a:gd name="T22" fmla="*/ 0 w 2183"/>
                  <a:gd name="T23" fmla="*/ 1276 h 2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83" h="2589">
                    <a:moveTo>
                      <a:pt x="0" y="1276"/>
                    </a:moveTo>
                    <a:lnTo>
                      <a:pt x="0" y="2269"/>
                    </a:lnTo>
                    <a:lnTo>
                      <a:pt x="563" y="2269"/>
                    </a:lnTo>
                    <a:cubicBezTo>
                      <a:pt x="609" y="2269"/>
                      <a:pt x="739" y="2437"/>
                      <a:pt x="1113" y="2513"/>
                    </a:cubicBezTo>
                    <a:cubicBezTo>
                      <a:pt x="1487" y="2589"/>
                      <a:pt x="1938" y="2502"/>
                      <a:pt x="1991" y="2494"/>
                    </a:cubicBezTo>
                    <a:cubicBezTo>
                      <a:pt x="2045" y="2486"/>
                      <a:pt x="2183" y="1217"/>
                      <a:pt x="2145" y="1164"/>
                    </a:cubicBezTo>
                    <a:cubicBezTo>
                      <a:pt x="2107" y="1110"/>
                      <a:pt x="1564" y="1138"/>
                      <a:pt x="1480" y="1031"/>
                    </a:cubicBezTo>
                    <a:cubicBezTo>
                      <a:pt x="1396" y="925"/>
                      <a:pt x="1747" y="642"/>
                      <a:pt x="1716" y="321"/>
                    </a:cubicBezTo>
                    <a:cubicBezTo>
                      <a:pt x="1686" y="0"/>
                      <a:pt x="1503" y="69"/>
                      <a:pt x="1434" y="77"/>
                    </a:cubicBezTo>
                    <a:cubicBezTo>
                      <a:pt x="1365" y="84"/>
                      <a:pt x="1380" y="436"/>
                      <a:pt x="1197" y="611"/>
                    </a:cubicBezTo>
                    <a:cubicBezTo>
                      <a:pt x="1014" y="787"/>
                      <a:pt x="617" y="1230"/>
                      <a:pt x="517" y="1261"/>
                    </a:cubicBezTo>
                    <a:cubicBezTo>
                      <a:pt x="418" y="1291"/>
                      <a:pt x="0" y="1276"/>
                      <a:pt x="0" y="1276"/>
                    </a:cubicBezTo>
                    <a:close/>
                  </a:path>
                </a:pathLst>
              </a:custGeom>
              <a:solidFill>
                <a:srgbClr val="EBAE7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59">
                <a:extLst>
                  <a:ext uri="{FF2B5EF4-FFF2-40B4-BE49-F238E27FC236}">
                    <a16:creationId xmlns:a16="http://schemas.microsoft.com/office/drawing/2014/main" id="{CEE49CA2-AC33-4F48-B5B4-B4473E7FEA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564" y="2522679"/>
                <a:ext cx="592706" cy="1327803"/>
              </a:xfrm>
              <a:prstGeom prst="rect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feld 169">
              <a:extLst>
                <a:ext uri="{FF2B5EF4-FFF2-40B4-BE49-F238E27FC236}">
                  <a16:creationId xmlns:a16="http://schemas.microsoft.com/office/drawing/2014/main" id="{311BB8AC-49B3-43C1-B3FC-7BDBEF6F79FA}"/>
                </a:ext>
              </a:extLst>
            </p:cNvPr>
            <p:cNvSpPr txBox="1"/>
            <p:nvPr/>
          </p:nvSpPr>
          <p:spPr>
            <a:xfrm>
              <a:off x="8537042" y="1497016"/>
              <a:ext cx="2012604" cy="4226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ctr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VORTEILE FÜR </a:t>
              </a:r>
              <a:b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BÜRGERMEISTER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11CCBE17-9053-45CD-92E4-9CA2EF48E027}"/>
              </a:ext>
            </a:extLst>
          </p:cNvPr>
          <p:cNvGrpSpPr/>
          <p:nvPr/>
        </p:nvGrpSpPr>
        <p:grpSpPr>
          <a:xfrm>
            <a:off x="-102923" y="1339862"/>
            <a:ext cx="5263210" cy="2869442"/>
            <a:chOff x="524241" y="1434175"/>
            <a:chExt cx="5263210" cy="2869442"/>
          </a:xfrm>
        </p:grpSpPr>
        <p:pic>
          <p:nvPicPr>
            <p:cNvPr id="19" name="Graphic 72" descr="Man">
              <a:extLst>
                <a:ext uri="{FF2B5EF4-FFF2-40B4-BE49-F238E27FC236}">
                  <a16:creationId xmlns:a16="http://schemas.microsoft.com/office/drawing/2014/main" id="{FF6FC42A-2255-4B2C-A55C-6FFE5D11A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83263" y="2826283"/>
              <a:ext cx="566662" cy="558160"/>
            </a:xfrm>
            <a:prstGeom prst="rect">
              <a:avLst/>
            </a:prstGeom>
          </p:spPr>
        </p:pic>
        <p:pic>
          <p:nvPicPr>
            <p:cNvPr id="20" name="Graphic 73" descr="Man">
              <a:extLst>
                <a:ext uri="{FF2B5EF4-FFF2-40B4-BE49-F238E27FC236}">
                  <a16:creationId xmlns:a16="http://schemas.microsoft.com/office/drawing/2014/main" id="{87A3EFCA-E648-4ECA-9F2C-CAC5739FA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100181" y="1917840"/>
              <a:ext cx="566662" cy="558160"/>
            </a:xfrm>
            <a:prstGeom prst="rect">
              <a:avLst/>
            </a:prstGeom>
          </p:spPr>
        </p:pic>
        <p:sp>
          <p:nvSpPr>
            <p:cNvPr id="21" name="TextBox 122">
              <a:extLst>
                <a:ext uri="{FF2B5EF4-FFF2-40B4-BE49-F238E27FC236}">
                  <a16:creationId xmlns:a16="http://schemas.microsoft.com/office/drawing/2014/main" id="{6BBAF9D4-407D-4CBA-8E3A-091D230590B7}"/>
                </a:ext>
              </a:extLst>
            </p:cNvPr>
            <p:cNvSpPr txBox="1"/>
            <p:nvPr/>
          </p:nvSpPr>
          <p:spPr>
            <a:xfrm>
              <a:off x="524241" y="3765193"/>
              <a:ext cx="1813320" cy="53327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</a:t>
              </a:r>
              <a:br>
                <a:rPr lang="de-DE" sz="16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6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LOTSEN</a:t>
              </a:r>
              <a:endPara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4D22E3CB-ABDF-468D-8746-BFB6C19A706E}"/>
                </a:ext>
              </a:extLst>
            </p:cNvPr>
            <p:cNvCxnSpPr>
              <a:cxnSpLocks/>
            </p:cNvCxnSpPr>
            <p:nvPr/>
          </p:nvCxnSpPr>
          <p:spPr>
            <a:xfrm>
              <a:off x="1623311" y="2765017"/>
              <a:ext cx="652040" cy="423728"/>
            </a:xfrm>
            <a:prstGeom prst="line">
              <a:avLst/>
            </a:prstGeom>
            <a:ln w="76200">
              <a:solidFill>
                <a:srgbClr val="0639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9CFA23B-0868-498A-BC0F-1CB3390F68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96115" y="2660618"/>
              <a:ext cx="680006" cy="0"/>
            </a:xfrm>
            <a:prstGeom prst="line">
              <a:avLst/>
            </a:prstGeom>
            <a:ln w="76200">
              <a:solidFill>
                <a:srgbClr val="0639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0602BF1D-EB6D-406D-8CAF-28F08BB7D5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96115" y="2161638"/>
              <a:ext cx="669216" cy="421728"/>
            </a:xfrm>
            <a:prstGeom prst="line">
              <a:avLst/>
            </a:prstGeom>
            <a:ln w="76200">
              <a:solidFill>
                <a:srgbClr val="0639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122">
              <a:extLst>
                <a:ext uri="{FF2B5EF4-FFF2-40B4-BE49-F238E27FC236}">
                  <a16:creationId xmlns:a16="http://schemas.microsoft.com/office/drawing/2014/main" id="{A33EA77D-0F7C-4AA7-8660-3B7AD66323FE}"/>
                </a:ext>
              </a:extLst>
            </p:cNvPr>
            <p:cNvSpPr txBox="1"/>
            <p:nvPr/>
          </p:nvSpPr>
          <p:spPr>
            <a:xfrm>
              <a:off x="1900867" y="3770342"/>
              <a:ext cx="1813319" cy="53327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</a:t>
              </a:r>
              <a:br>
                <a:rPr lang="de-DE" sz="16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6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NAVIGATOREN</a:t>
              </a:r>
              <a:endPara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Graphic 69" descr="Man">
              <a:extLst>
                <a:ext uri="{FF2B5EF4-FFF2-40B4-BE49-F238E27FC236}">
                  <a16:creationId xmlns:a16="http://schemas.microsoft.com/office/drawing/2014/main" id="{712EE796-0C5F-449A-8E26-07267D46B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341083" y="3005478"/>
              <a:ext cx="566662" cy="558160"/>
            </a:xfrm>
            <a:prstGeom prst="rect">
              <a:avLst/>
            </a:prstGeom>
          </p:spPr>
        </p:pic>
        <p:pic>
          <p:nvPicPr>
            <p:cNvPr id="27" name="Graphic 73" descr="Man">
              <a:extLst>
                <a:ext uri="{FF2B5EF4-FFF2-40B4-BE49-F238E27FC236}">
                  <a16:creationId xmlns:a16="http://schemas.microsoft.com/office/drawing/2014/main" id="{08EFB0A3-301F-4ACC-90FB-43654F41B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621434" y="3080363"/>
              <a:ext cx="566662" cy="558160"/>
            </a:xfrm>
            <a:prstGeom prst="rect">
              <a:avLst/>
            </a:prstGeom>
          </p:spPr>
        </p:pic>
        <p:pic>
          <p:nvPicPr>
            <p:cNvPr id="28" name="Graphic 73" descr="Man">
              <a:extLst>
                <a:ext uri="{FF2B5EF4-FFF2-40B4-BE49-F238E27FC236}">
                  <a16:creationId xmlns:a16="http://schemas.microsoft.com/office/drawing/2014/main" id="{DA931EB4-690B-488E-9063-E76CBF1F00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351431" y="1714457"/>
              <a:ext cx="566662" cy="558160"/>
            </a:xfrm>
            <a:prstGeom prst="rect">
              <a:avLst/>
            </a:prstGeom>
          </p:spPr>
        </p:pic>
        <p:pic>
          <p:nvPicPr>
            <p:cNvPr id="29" name="Graphic 73" descr="Man">
              <a:extLst>
                <a:ext uri="{FF2B5EF4-FFF2-40B4-BE49-F238E27FC236}">
                  <a16:creationId xmlns:a16="http://schemas.microsoft.com/office/drawing/2014/main" id="{1C5636A2-6338-444A-8D86-B41958D20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66743" y="2346249"/>
              <a:ext cx="566662" cy="558160"/>
            </a:xfrm>
            <a:prstGeom prst="rect">
              <a:avLst/>
            </a:prstGeom>
          </p:spPr>
        </p:pic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10AACAD6-6932-403E-B962-DFC87E9DFA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56309" y="2574859"/>
              <a:ext cx="689926" cy="0"/>
            </a:xfrm>
            <a:prstGeom prst="line">
              <a:avLst/>
            </a:prstGeom>
            <a:ln w="76200">
              <a:solidFill>
                <a:srgbClr val="0639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ACDD13D5-C933-44DE-8F03-66580C78B67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31600" y="1930577"/>
              <a:ext cx="726989" cy="7406"/>
            </a:xfrm>
            <a:prstGeom prst="line">
              <a:avLst/>
            </a:prstGeom>
            <a:ln w="76200">
              <a:solidFill>
                <a:srgbClr val="0639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r Verbinder 31">
              <a:extLst>
                <a:ext uri="{FF2B5EF4-FFF2-40B4-BE49-F238E27FC236}">
                  <a16:creationId xmlns:a16="http://schemas.microsoft.com/office/drawing/2014/main" id="{E569C64C-7907-477A-B092-6361E108F8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6643" y="3244872"/>
              <a:ext cx="691308" cy="0"/>
            </a:xfrm>
            <a:prstGeom prst="line">
              <a:avLst/>
            </a:prstGeom>
            <a:ln w="76200">
              <a:solidFill>
                <a:srgbClr val="0639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118DF60B-5FA0-484F-9048-4B174551BB26}"/>
                </a:ext>
              </a:extLst>
            </p:cNvPr>
            <p:cNvGrpSpPr/>
            <p:nvPr/>
          </p:nvGrpSpPr>
          <p:grpSpPr>
            <a:xfrm>
              <a:off x="3646614" y="1434175"/>
              <a:ext cx="2140837" cy="2864399"/>
              <a:chOff x="4578461" y="1907452"/>
              <a:chExt cx="2740738" cy="3722916"/>
            </a:xfrm>
          </p:grpSpPr>
          <p:pic>
            <p:nvPicPr>
              <p:cNvPr id="34" name="Graphic 79" descr="Man">
                <a:extLst>
                  <a:ext uri="{FF2B5EF4-FFF2-40B4-BE49-F238E27FC236}">
                    <a16:creationId xmlns:a16="http://schemas.microsoft.com/office/drawing/2014/main" id="{2C9F1D9B-4EB0-44EF-BA45-EAA86727B7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6030583" y="3899862"/>
                <a:ext cx="725451" cy="725451"/>
              </a:xfrm>
              <a:prstGeom prst="rect">
                <a:avLst/>
              </a:prstGeom>
            </p:spPr>
          </p:pic>
          <p:sp>
            <p:nvSpPr>
              <p:cNvPr id="35" name="Ellipse 34">
                <a:extLst>
                  <a:ext uri="{FF2B5EF4-FFF2-40B4-BE49-F238E27FC236}">
                    <a16:creationId xmlns:a16="http://schemas.microsoft.com/office/drawing/2014/main" id="{C039439C-E767-43C5-8BD6-9D1A2AB9D9E8}"/>
                  </a:ext>
                </a:extLst>
              </p:cNvPr>
              <p:cNvSpPr/>
              <p:nvPr/>
            </p:nvSpPr>
            <p:spPr>
              <a:xfrm flipV="1">
                <a:off x="5588047" y="3455899"/>
                <a:ext cx="1722946" cy="401588"/>
              </a:xfrm>
              <a:prstGeom prst="ellipse">
                <a:avLst/>
              </a:prstGeom>
              <a:noFill/>
              <a:ln w="28575">
                <a:solidFill>
                  <a:srgbClr val="BEBEB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 dirty="0"/>
              </a:p>
            </p:txBody>
          </p:sp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C28CFE5E-9A9D-4070-B411-D4A398138374}"/>
                  </a:ext>
                </a:extLst>
              </p:cNvPr>
              <p:cNvSpPr/>
              <p:nvPr/>
            </p:nvSpPr>
            <p:spPr>
              <a:xfrm flipV="1">
                <a:off x="4855967" y="4408087"/>
                <a:ext cx="1722946" cy="401588"/>
              </a:xfrm>
              <a:prstGeom prst="ellipse">
                <a:avLst/>
              </a:prstGeom>
              <a:noFill/>
              <a:ln w="28575">
                <a:solidFill>
                  <a:srgbClr val="BEBEB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 dirty="0"/>
              </a:p>
            </p:txBody>
          </p:sp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FDC3D4F4-0BA6-4B5D-9476-1FC65E8F9926}"/>
                  </a:ext>
                </a:extLst>
              </p:cNvPr>
              <p:cNvSpPr/>
              <p:nvPr/>
            </p:nvSpPr>
            <p:spPr>
              <a:xfrm flipV="1">
                <a:off x="4784049" y="2495370"/>
                <a:ext cx="1722946" cy="401588"/>
              </a:xfrm>
              <a:prstGeom prst="ellipse">
                <a:avLst/>
              </a:prstGeom>
              <a:noFill/>
              <a:ln w="28575">
                <a:solidFill>
                  <a:srgbClr val="BEBEB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 dirty="0"/>
              </a:p>
            </p:txBody>
          </p:sp>
          <p:pic>
            <p:nvPicPr>
              <p:cNvPr id="38" name="Graphic 77" descr="Man">
                <a:extLst>
                  <a:ext uri="{FF2B5EF4-FFF2-40B4-BE49-F238E27FC236}">
                    <a16:creationId xmlns:a16="http://schemas.microsoft.com/office/drawing/2014/main" id="{DAA91769-B056-4B6C-9329-F43FEEFFC0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5360958" y="1907452"/>
                <a:ext cx="725451" cy="725451"/>
              </a:xfrm>
              <a:prstGeom prst="rect">
                <a:avLst/>
              </a:prstGeom>
            </p:spPr>
          </p:pic>
          <p:pic>
            <p:nvPicPr>
              <p:cNvPr id="39" name="Graphic 79" descr="Man">
                <a:extLst>
                  <a:ext uri="{FF2B5EF4-FFF2-40B4-BE49-F238E27FC236}">
                    <a16:creationId xmlns:a16="http://schemas.microsoft.com/office/drawing/2014/main" id="{47302BC1-5ADD-45A7-9B15-1FAF2C58B8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4784049" y="1995112"/>
                <a:ext cx="725451" cy="725451"/>
              </a:xfrm>
              <a:prstGeom prst="rect">
                <a:avLst/>
              </a:prstGeom>
            </p:spPr>
          </p:pic>
          <p:pic>
            <p:nvPicPr>
              <p:cNvPr id="40" name="Graphic 79" descr="Man">
                <a:extLst>
                  <a:ext uri="{FF2B5EF4-FFF2-40B4-BE49-F238E27FC236}">
                    <a16:creationId xmlns:a16="http://schemas.microsoft.com/office/drawing/2014/main" id="{142C1BC3-F68B-47CF-91A3-C02093059C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5789749" y="2065204"/>
                <a:ext cx="725451" cy="725451"/>
              </a:xfrm>
              <a:prstGeom prst="rect">
                <a:avLst/>
              </a:prstGeom>
            </p:spPr>
          </p:pic>
          <p:pic>
            <p:nvPicPr>
              <p:cNvPr id="41" name="Graphic 79" descr="Man">
                <a:extLst>
                  <a:ext uri="{FF2B5EF4-FFF2-40B4-BE49-F238E27FC236}">
                    <a16:creationId xmlns:a16="http://schemas.microsoft.com/office/drawing/2014/main" id="{C132705F-E8D3-4017-8BA3-1F5FBFB45A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5082286" y="2119822"/>
                <a:ext cx="725451" cy="725451"/>
              </a:xfrm>
              <a:prstGeom prst="rect">
                <a:avLst/>
              </a:prstGeom>
            </p:spPr>
          </p:pic>
          <p:pic>
            <p:nvPicPr>
              <p:cNvPr id="42" name="Graphic 77" descr="Man">
                <a:extLst>
                  <a:ext uri="{FF2B5EF4-FFF2-40B4-BE49-F238E27FC236}">
                    <a16:creationId xmlns:a16="http://schemas.microsoft.com/office/drawing/2014/main" id="{1B0CD6CE-3E23-495A-B979-B73017B4E3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6164956" y="2867981"/>
                <a:ext cx="725451" cy="725451"/>
              </a:xfrm>
              <a:prstGeom prst="rect">
                <a:avLst/>
              </a:prstGeom>
            </p:spPr>
          </p:pic>
          <p:pic>
            <p:nvPicPr>
              <p:cNvPr id="43" name="Graphic 79" descr="Man">
                <a:extLst>
                  <a:ext uri="{FF2B5EF4-FFF2-40B4-BE49-F238E27FC236}">
                    <a16:creationId xmlns:a16="http://schemas.microsoft.com/office/drawing/2014/main" id="{6D2F2214-A132-468D-A8F6-6C0DC650E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5588047" y="2955641"/>
                <a:ext cx="725451" cy="725451"/>
              </a:xfrm>
              <a:prstGeom prst="rect">
                <a:avLst/>
              </a:prstGeom>
            </p:spPr>
          </p:pic>
          <p:pic>
            <p:nvPicPr>
              <p:cNvPr id="44" name="Graphic 79" descr="Man">
                <a:extLst>
                  <a:ext uri="{FF2B5EF4-FFF2-40B4-BE49-F238E27FC236}">
                    <a16:creationId xmlns:a16="http://schemas.microsoft.com/office/drawing/2014/main" id="{3E4CB031-D29B-4B8D-91A8-6F7DF9CFBD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6593748" y="3025733"/>
                <a:ext cx="725451" cy="725451"/>
              </a:xfrm>
              <a:prstGeom prst="rect">
                <a:avLst/>
              </a:prstGeom>
            </p:spPr>
          </p:pic>
          <p:pic>
            <p:nvPicPr>
              <p:cNvPr id="45" name="Graphic 79" descr="Man">
                <a:extLst>
                  <a:ext uri="{FF2B5EF4-FFF2-40B4-BE49-F238E27FC236}">
                    <a16:creationId xmlns:a16="http://schemas.microsoft.com/office/drawing/2014/main" id="{FC7F1EC9-CDB0-490D-94BC-1B5E64CDF1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5886284" y="3080351"/>
                <a:ext cx="725451" cy="725451"/>
              </a:xfrm>
              <a:prstGeom prst="rect">
                <a:avLst/>
              </a:prstGeom>
            </p:spPr>
          </p:pic>
          <p:pic>
            <p:nvPicPr>
              <p:cNvPr id="46" name="Graphic 77" descr="Man">
                <a:extLst>
                  <a:ext uri="{FF2B5EF4-FFF2-40B4-BE49-F238E27FC236}">
                    <a16:creationId xmlns:a16="http://schemas.microsoft.com/office/drawing/2014/main" id="{715C5865-DBA0-4A44-A190-C447ED45E2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5402176" y="3898725"/>
                <a:ext cx="725451" cy="725451"/>
              </a:xfrm>
              <a:prstGeom prst="rect">
                <a:avLst/>
              </a:prstGeom>
            </p:spPr>
          </p:pic>
          <p:pic>
            <p:nvPicPr>
              <p:cNvPr id="47" name="Graphic 79" descr="Man">
                <a:extLst>
                  <a:ext uri="{FF2B5EF4-FFF2-40B4-BE49-F238E27FC236}">
                    <a16:creationId xmlns:a16="http://schemas.microsoft.com/office/drawing/2014/main" id="{8037FB9B-1157-47CC-8919-91167BD688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4855967" y="3907829"/>
                <a:ext cx="725451" cy="725451"/>
              </a:xfrm>
              <a:prstGeom prst="rect">
                <a:avLst/>
              </a:prstGeom>
            </p:spPr>
          </p:pic>
          <p:pic>
            <p:nvPicPr>
              <p:cNvPr id="48" name="Graphic 79" descr="Man">
                <a:extLst>
                  <a:ext uri="{FF2B5EF4-FFF2-40B4-BE49-F238E27FC236}">
                    <a16:creationId xmlns:a16="http://schemas.microsoft.com/office/drawing/2014/main" id="{16397592-29AF-4FE7-B0E1-C6647D494D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5853462" y="3975553"/>
                <a:ext cx="725451" cy="725451"/>
              </a:xfrm>
              <a:prstGeom prst="rect">
                <a:avLst/>
              </a:prstGeom>
            </p:spPr>
          </p:pic>
          <p:pic>
            <p:nvPicPr>
              <p:cNvPr id="49" name="Graphic 79" descr="Man">
                <a:extLst>
                  <a:ext uri="{FF2B5EF4-FFF2-40B4-BE49-F238E27FC236}">
                    <a16:creationId xmlns:a16="http://schemas.microsoft.com/office/drawing/2014/main" id="{3215F202-6C26-44A3-B491-4E3611AFD6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5169111" y="4010990"/>
                <a:ext cx="725451" cy="725451"/>
              </a:xfrm>
              <a:prstGeom prst="rect">
                <a:avLst/>
              </a:prstGeom>
            </p:spPr>
          </p:pic>
          <p:sp>
            <p:nvSpPr>
              <p:cNvPr id="50" name="TextBox 122">
                <a:extLst>
                  <a:ext uri="{FF2B5EF4-FFF2-40B4-BE49-F238E27FC236}">
                    <a16:creationId xmlns:a16="http://schemas.microsoft.com/office/drawing/2014/main" id="{77D3041D-0ACE-4B14-8970-1C1CD527841A}"/>
                  </a:ext>
                </a:extLst>
              </p:cNvPr>
              <p:cNvSpPr txBox="1"/>
              <p:nvPr/>
            </p:nvSpPr>
            <p:spPr>
              <a:xfrm>
                <a:off x="4578461" y="4937260"/>
                <a:ext cx="2321444" cy="693108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KOMMUNEN &amp; </a:t>
                </a:r>
                <a:br>
                  <a:rPr lang="de-DE" sz="1600" b="1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1600" b="1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LANDKREISE</a:t>
                </a:r>
                <a:endPara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1" name="Graphic 79" descr="Man">
                <a:extLst>
                  <a:ext uri="{FF2B5EF4-FFF2-40B4-BE49-F238E27FC236}">
                    <a16:creationId xmlns:a16="http://schemas.microsoft.com/office/drawing/2014/main" id="{75BBFB35-8EAF-4B00-979B-A60793B9B1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5579297" y="4043839"/>
                <a:ext cx="725451" cy="725451"/>
              </a:xfrm>
              <a:prstGeom prst="rect">
                <a:avLst/>
              </a:prstGeom>
            </p:spPr>
          </p:pic>
          <p:grpSp>
            <p:nvGrpSpPr>
              <p:cNvPr id="52" name="Gruppieren 51">
                <a:extLst>
                  <a:ext uri="{FF2B5EF4-FFF2-40B4-BE49-F238E27FC236}">
                    <a16:creationId xmlns:a16="http://schemas.microsoft.com/office/drawing/2014/main" id="{8CB4BFDE-287E-4E10-97FE-6BB90904BC45}"/>
                  </a:ext>
                </a:extLst>
              </p:cNvPr>
              <p:cNvGrpSpPr/>
              <p:nvPr/>
            </p:nvGrpSpPr>
            <p:grpSpPr>
              <a:xfrm>
                <a:off x="5580419" y="2095899"/>
                <a:ext cx="755437" cy="730714"/>
                <a:chOff x="7778592" y="4320161"/>
                <a:chExt cx="914400" cy="914400"/>
              </a:xfrm>
            </p:grpSpPr>
            <p:pic>
              <p:nvPicPr>
                <p:cNvPr id="65" name="Graphic 79" descr="Man">
                  <a:extLst>
                    <a:ext uri="{FF2B5EF4-FFF2-40B4-BE49-F238E27FC236}">
                      <a16:creationId xmlns:a16="http://schemas.microsoft.com/office/drawing/2014/main" id="{DE8BF681-F1E7-43B4-977A-607CFD44E9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8592" y="4320161"/>
                  <a:ext cx="914400" cy="914400"/>
                </a:xfrm>
                <a:prstGeom prst="rect">
                  <a:avLst/>
                </a:prstGeom>
              </p:spPr>
            </p:pic>
            <p:grpSp>
              <p:nvGrpSpPr>
                <p:cNvPr id="66" name="Gruppieren 65">
                  <a:extLst>
                    <a:ext uri="{FF2B5EF4-FFF2-40B4-BE49-F238E27FC236}">
                      <a16:creationId xmlns:a16="http://schemas.microsoft.com/office/drawing/2014/main" id="{FAACB3A1-0F6B-45DA-88E4-90D93D0C4631}"/>
                    </a:ext>
                  </a:extLst>
                </p:cNvPr>
                <p:cNvGrpSpPr/>
                <p:nvPr/>
              </p:nvGrpSpPr>
              <p:grpSpPr>
                <a:xfrm>
                  <a:off x="8197670" y="4513649"/>
                  <a:ext cx="66188" cy="281032"/>
                  <a:chOff x="10488687" y="5569744"/>
                  <a:chExt cx="155501" cy="399794"/>
                </a:xfrm>
              </p:grpSpPr>
              <p:sp>
                <p:nvSpPr>
                  <p:cNvPr id="67" name="Trapezoid 66">
                    <a:extLst>
                      <a:ext uri="{FF2B5EF4-FFF2-40B4-BE49-F238E27FC236}">
                        <a16:creationId xmlns:a16="http://schemas.microsoft.com/office/drawing/2014/main" id="{332EEA3D-9B57-4E69-97AD-7CA6F4D9C3D4}"/>
                      </a:ext>
                    </a:extLst>
                  </p:cNvPr>
                  <p:cNvSpPr/>
                  <p:nvPr/>
                </p:nvSpPr>
                <p:spPr>
                  <a:xfrm>
                    <a:off x="10488687" y="5629275"/>
                    <a:ext cx="155501" cy="259556"/>
                  </a:xfrm>
                  <a:prstGeom prst="trapezoid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de-DE" dirty="0"/>
                  </a:p>
                </p:txBody>
              </p:sp>
              <p:sp>
                <p:nvSpPr>
                  <p:cNvPr id="68" name="Raute 67">
                    <a:extLst>
                      <a:ext uri="{FF2B5EF4-FFF2-40B4-BE49-F238E27FC236}">
                        <a16:creationId xmlns:a16="http://schemas.microsoft.com/office/drawing/2014/main" id="{B379615B-3D20-4B79-A2FD-53F37716A0A7}"/>
                      </a:ext>
                    </a:extLst>
                  </p:cNvPr>
                  <p:cNvSpPr/>
                  <p:nvPr/>
                </p:nvSpPr>
                <p:spPr>
                  <a:xfrm>
                    <a:off x="10488687" y="5808124"/>
                    <a:ext cx="155501" cy="161414"/>
                  </a:xfrm>
                  <a:prstGeom prst="diamond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de-DE" dirty="0"/>
                  </a:p>
                </p:txBody>
              </p:sp>
              <p:sp>
                <p:nvSpPr>
                  <p:cNvPr id="69" name="Trapezoid 68">
                    <a:extLst>
                      <a:ext uri="{FF2B5EF4-FFF2-40B4-BE49-F238E27FC236}">
                        <a16:creationId xmlns:a16="http://schemas.microsoft.com/office/drawing/2014/main" id="{E52C3B1D-1586-4477-A626-82A8BDF54CBC}"/>
                      </a:ext>
                    </a:extLst>
                  </p:cNvPr>
                  <p:cNvSpPr/>
                  <p:nvPr/>
                </p:nvSpPr>
                <p:spPr>
                  <a:xfrm flipV="1">
                    <a:off x="10499197" y="5569744"/>
                    <a:ext cx="134479" cy="59531"/>
                  </a:xfrm>
                  <a:prstGeom prst="trapezoid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de-DE" dirty="0"/>
                  </a:p>
                </p:txBody>
              </p:sp>
            </p:grpSp>
          </p:grpSp>
          <p:grpSp>
            <p:nvGrpSpPr>
              <p:cNvPr id="53" name="Gruppieren 52">
                <a:extLst>
                  <a:ext uri="{FF2B5EF4-FFF2-40B4-BE49-F238E27FC236}">
                    <a16:creationId xmlns:a16="http://schemas.microsoft.com/office/drawing/2014/main" id="{01AA96BB-AA1E-4410-9C10-BD8EF0F68F05}"/>
                  </a:ext>
                </a:extLst>
              </p:cNvPr>
              <p:cNvGrpSpPr/>
              <p:nvPr/>
            </p:nvGrpSpPr>
            <p:grpSpPr>
              <a:xfrm>
                <a:off x="6317302" y="3124907"/>
                <a:ext cx="755437" cy="730714"/>
                <a:chOff x="7778592" y="4320161"/>
                <a:chExt cx="914400" cy="914400"/>
              </a:xfrm>
            </p:grpSpPr>
            <p:pic>
              <p:nvPicPr>
                <p:cNvPr id="60" name="Graphic 79" descr="Man">
                  <a:extLst>
                    <a:ext uri="{FF2B5EF4-FFF2-40B4-BE49-F238E27FC236}">
                      <a16:creationId xmlns:a16="http://schemas.microsoft.com/office/drawing/2014/main" id="{B3257407-5F8F-4F6B-BD0E-8151CC207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8592" y="4320161"/>
                  <a:ext cx="914400" cy="914400"/>
                </a:xfrm>
                <a:prstGeom prst="rect">
                  <a:avLst/>
                </a:prstGeom>
              </p:spPr>
            </p:pic>
            <p:grpSp>
              <p:nvGrpSpPr>
                <p:cNvPr id="61" name="Gruppieren 60">
                  <a:extLst>
                    <a:ext uri="{FF2B5EF4-FFF2-40B4-BE49-F238E27FC236}">
                      <a16:creationId xmlns:a16="http://schemas.microsoft.com/office/drawing/2014/main" id="{78BD587F-94EE-4021-B1FA-848DFE3FE2FB}"/>
                    </a:ext>
                  </a:extLst>
                </p:cNvPr>
                <p:cNvGrpSpPr/>
                <p:nvPr/>
              </p:nvGrpSpPr>
              <p:grpSpPr>
                <a:xfrm>
                  <a:off x="8197670" y="4513649"/>
                  <a:ext cx="66188" cy="281032"/>
                  <a:chOff x="10488687" y="5569744"/>
                  <a:chExt cx="155501" cy="399794"/>
                </a:xfrm>
              </p:grpSpPr>
              <p:sp>
                <p:nvSpPr>
                  <p:cNvPr id="62" name="Trapezoid 61">
                    <a:extLst>
                      <a:ext uri="{FF2B5EF4-FFF2-40B4-BE49-F238E27FC236}">
                        <a16:creationId xmlns:a16="http://schemas.microsoft.com/office/drawing/2014/main" id="{3887A4A3-9EF7-4849-A360-E50DFAF34CDD}"/>
                      </a:ext>
                    </a:extLst>
                  </p:cNvPr>
                  <p:cNvSpPr/>
                  <p:nvPr/>
                </p:nvSpPr>
                <p:spPr>
                  <a:xfrm>
                    <a:off x="10488687" y="5629275"/>
                    <a:ext cx="155501" cy="259556"/>
                  </a:xfrm>
                  <a:prstGeom prst="trapezoid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de-DE" dirty="0"/>
                  </a:p>
                </p:txBody>
              </p:sp>
              <p:sp>
                <p:nvSpPr>
                  <p:cNvPr id="63" name="Raute 62">
                    <a:extLst>
                      <a:ext uri="{FF2B5EF4-FFF2-40B4-BE49-F238E27FC236}">
                        <a16:creationId xmlns:a16="http://schemas.microsoft.com/office/drawing/2014/main" id="{262AF983-53B3-42E9-8DB1-F5895D5DCFCC}"/>
                      </a:ext>
                    </a:extLst>
                  </p:cNvPr>
                  <p:cNvSpPr/>
                  <p:nvPr/>
                </p:nvSpPr>
                <p:spPr>
                  <a:xfrm>
                    <a:off x="10488687" y="5808124"/>
                    <a:ext cx="155501" cy="161414"/>
                  </a:xfrm>
                  <a:prstGeom prst="diamond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de-DE" dirty="0"/>
                  </a:p>
                </p:txBody>
              </p:sp>
              <p:sp>
                <p:nvSpPr>
                  <p:cNvPr id="64" name="Trapezoid 63">
                    <a:extLst>
                      <a:ext uri="{FF2B5EF4-FFF2-40B4-BE49-F238E27FC236}">
                        <a16:creationId xmlns:a16="http://schemas.microsoft.com/office/drawing/2014/main" id="{9407A818-FD10-4B9F-A1F4-3EBAEC4FF3AE}"/>
                      </a:ext>
                    </a:extLst>
                  </p:cNvPr>
                  <p:cNvSpPr/>
                  <p:nvPr/>
                </p:nvSpPr>
                <p:spPr>
                  <a:xfrm flipV="1">
                    <a:off x="10499197" y="5569744"/>
                    <a:ext cx="134479" cy="59531"/>
                  </a:xfrm>
                  <a:prstGeom prst="trapezoid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de-DE" dirty="0"/>
                  </a:p>
                </p:txBody>
              </p:sp>
            </p:grpSp>
          </p:grpSp>
          <p:grpSp>
            <p:nvGrpSpPr>
              <p:cNvPr id="54" name="Gruppieren 53">
                <a:extLst>
                  <a:ext uri="{FF2B5EF4-FFF2-40B4-BE49-F238E27FC236}">
                    <a16:creationId xmlns:a16="http://schemas.microsoft.com/office/drawing/2014/main" id="{27F58E5A-D0AB-457A-A64E-25E3DCD32EB4}"/>
                  </a:ext>
                </a:extLst>
              </p:cNvPr>
              <p:cNvGrpSpPr/>
              <p:nvPr/>
            </p:nvGrpSpPr>
            <p:grpSpPr>
              <a:xfrm>
                <a:off x="4964942" y="3985072"/>
                <a:ext cx="755437" cy="730714"/>
                <a:chOff x="7778592" y="4320161"/>
                <a:chExt cx="914400" cy="914400"/>
              </a:xfrm>
            </p:grpSpPr>
            <p:pic>
              <p:nvPicPr>
                <p:cNvPr id="55" name="Graphic 79" descr="Man">
                  <a:extLst>
                    <a:ext uri="{FF2B5EF4-FFF2-40B4-BE49-F238E27FC236}">
                      <a16:creationId xmlns:a16="http://schemas.microsoft.com/office/drawing/2014/main" id="{F4805F6D-FBA8-432A-A28D-365608DAA7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8592" y="4320161"/>
                  <a:ext cx="914400" cy="914400"/>
                </a:xfrm>
                <a:prstGeom prst="rect">
                  <a:avLst/>
                </a:prstGeom>
              </p:spPr>
            </p:pic>
            <p:grpSp>
              <p:nvGrpSpPr>
                <p:cNvPr id="56" name="Gruppieren 55">
                  <a:extLst>
                    <a:ext uri="{FF2B5EF4-FFF2-40B4-BE49-F238E27FC236}">
                      <a16:creationId xmlns:a16="http://schemas.microsoft.com/office/drawing/2014/main" id="{CD3527FD-22EF-46C8-A20B-EC0EF90CC34D}"/>
                    </a:ext>
                  </a:extLst>
                </p:cNvPr>
                <p:cNvGrpSpPr/>
                <p:nvPr/>
              </p:nvGrpSpPr>
              <p:grpSpPr>
                <a:xfrm>
                  <a:off x="8197670" y="4513649"/>
                  <a:ext cx="66188" cy="281032"/>
                  <a:chOff x="10488687" y="5569744"/>
                  <a:chExt cx="155501" cy="399794"/>
                </a:xfrm>
              </p:grpSpPr>
              <p:sp>
                <p:nvSpPr>
                  <p:cNvPr id="57" name="Trapezoid 56">
                    <a:extLst>
                      <a:ext uri="{FF2B5EF4-FFF2-40B4-BE49-F238E27FC236}">
                        <a16:creationId xmlns:a16="http://schemas.microsoft.com/office/drawing/2014/main" id="{BBD36FF9-FEBE-4AB8-8FC7-DECF43E40874}"/>
                      </a:ext>
                    </a:extLst>
                  </p:cNvPr>
                  <p:cNvSpPr/>
                  <p:nvPr/>
                </p:nvSpPr>
                <p:spPr>
                  <a:xfrm>
                    <a:off x="10488687" y="5629275"/>
                    <a:ext cx="155501" cy="259556"/>
                  </a:xfrm>
                  <a:prstGeom prst="trapezoid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de-DE" dirty="0"/>
                  </a:p>
                </p:txBody>
              </p:sp>
              <p:sp>
                <p:nvSpPr>
                  <p:cNvPr id="58" name="Raute 57">
                    <a:extLst>
                      <a:ext uri="{FF2B5EF4-FFF2-40B4-BE49-F238E27FC236}">
                        <a16:creationId xmlns:a16="http://schemas.microsoft.com/office/drawing/2014/main" id="{C37D6FEB-B4A6-414E-A924-1B2FB8D4EE9D}"/>
                      </a:ext>
                    </a:extLst>
                  </p:cNvPr>
                  <p:cNvSpPr/>
                  <p:nvPr/>
                </p:nvSpPr>
                <p:spPr>
                  <a:xfrm>
                    <a:off x="10488687" y="5808124"/>
                    <a:ext cx="155501" cy="161414"/>
                  </a:xfrm>
                  <a:prstGeom prst="diamond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de-DE" dirty="0"/>
                  </a:p>
                </p:txBody>
              </p:sp>
              <p:sp>
                <p:nvSpPr>
                  <p:cNvPr id="59" name="Trapezoid 58">
                    <a:extLst>
                      <a:ext uri="{FF2B5EF4-FFF2-40B4-BE49-F238E27FC236}">
                        <a16:creationId xmlns:a16="http://schemas.microsoft.com/office/drawing/2014/main" id="{0BC3EB87-0995-4925-AC3E-CB8F4C26371D}"/>
                      </a:ext>
                    </a:extLst>
                  </p:cNvPr>
                  <p:cNvSpPr/>
                  <p:nvPr/>
                </p:nvSpPr>
                <p:spPr>
                  <a:xfrm flipV="1">
                    <a:off x="10499197" y="5569744"/>
                    <a:ext cx="134479" cy="59531"/>
                  </a:xfrm>
                  <a:prstGeom prst="trapezoid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de-DE" dirty="0"/>
                  </a:p>
                </p:txBody>
              </p:sp>
            </p:grpSp>
          </p:grpSp>
        </p:grpSp>
      </p:grpSp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1526BE1B-F3A0-43A0-BA41-EAA417A49E11}"/>
              </a:ext>
            </a:extLst>
          </p:cNvPr>
          <p:cNvGrpSpPr/>
          <p:nvPr/>
        </p:nvGrpSpPr>
        <p:grpSpPr>
          <a:xfrm>
            <a:off x="5345438" y="984995"/>
            <a:ext cx="3301364" cy="5348062"/>
            <a:chOff x="7716763" y="1286446"/>
            <a:chExt cx="4021463" cy="5088954"/>
          </a:xfrm>
        </p:grpSpPr>
        <p:sp>
          <p:nvSpPr>
            <p:cNvPr id="71" name="Rechteck 70">
              <a:extLst>
                <a:ext uri="{FF2B5EF4-FFF2-40B4-BE49-F238E27FC236}">
                  <a16:creationId xmlns:a16="http://schemas.microsoft.com/office/drawing/2014/main" id="{7545E350-EFA9-40FC-928F-5EBDDDFDB4A2}"/>
                </a:ext>
              </a:extLst>
            </p:cNvPr>
            <p:cNvSpPr/>
            <p:nvPr/>
          </p:nvSpPr>
          <p:spPr>
            <a:xfrm>
              <a:off x="7716763" y="1721285"/>
              <a:ext cx="3829954" cy="465411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639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endPara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Zugang zur Wissens-, Vernetzungs- und </a:t>
              </a:r>
              <a:b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Lern-Plattform</a:t>
              </a: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Digitale Agenda &amp; Plan </a:t>
              </a: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verstehen &amp; aufstellen </a:t>
              </a:r>
            </a:p>
            <a:p>
              <a:pPr marL="539750" indent="-342900">
                <a:buFont typeface="+mj-lt"/>
                <a:buAutoNum type="arabicPeriod"/>
              </a:pPr>
              <a:endPara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Austausch</a:t>
              </a: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mit </a:t>
              </a:r>
              <a:b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Digital-Lotsen und </a:t>
              </a:r>
              <a:b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vielen Digital-Navigatoren</a:t>
              </a:r>
            </a:p>
            <a:p>
              <a:pPr marL="539750" indent="-342900">
                <a:buFont typeface="+mj-lt"/>
                <a:buAutoNum type="arabicPeriod"/>
              </a:pPr>
              <a:endPara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9750" indent="-342900">
                <a:buFont typeface="+mj-lt"/>
                <a:buAutoNum type="arabicPeriod"/>
              </a:pPr>
              <a: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Methodische Befähigung </a:t>
              </a:r>
              <a:br>
                <a:rPr lang="de-DE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zielgerichtet auf die Umsetzung der Digitalen Agenda (z. B. Werkzeuge, Prozesse, Projekte, Moderation, …)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feld 64">
              <a:extLst>
                <a:ext uri="{FF2B5EF4-FFF2-40B4-BE49-F238E27FC236}">
                  <a16:creationId xmlns:a16="http://schemas.microsoft.com/office/drawing/2014/main" id="{5C25743C-CF39-4FAA-A497-C6FDF6CD54D6}"/>
                </a:ext>
              </a:extLst>
            </p:cNvPr>
            <p:cNvSpPr txBox="1"/>
            <p:nvPr/>
          </p:nvSpPr>
          <p:spPr>
            <a:xfrm>
              <a:off x="10893858" y="1473498"/>
              <a:ext cx="833824" cy="4978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ctr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b="1" dirty="0"/>
                <a:t> </a:t>
              </a:r>
              <a:br>
                <a:rPr lang="de-DE" sz="1400" b="1" dirty="0"/>
              </a:br>
              <a:endParaRPr lang="de-DE" sz="1400" b="1" dirty="0"/>
            </a:p>
          </p:txBody>
        </p: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C0446EDA-71B4-4E81-BEF8-71CE13AEBD9B}"/>
                </a:ext>
              </a:extLst>
            </p:cNvPr>
            <p:cNvGrpSpPr/>
            <p:nvPr/>
          </p:nvGrpSpPr>
          <p:grpSpPr>
            <a:xfrm>
              <a:off x="11001625" y="1286446"/>
              <a:ext cx="736601" cy="649813"/>
              <a:chOff x="216564" y="1693538"/>
              <a:chExt cx="2445018" cy="2156944"/>
            </a:xfrm>
          </p:grpSpPr>
          <p:sp>
            <p:nvSpPr>
              <p:cNvPr id="75" name="Freeform 53">
                <a:extLst>
                  <a:ext uri="{FF2B5EF4-FFF2-40B4-BE49-F238E27FC236}">
                    <a16:creationId xmlns:a16="http://schemas.microsoft.com/office/drawing/2014/main" id="{6CA77F2C-4508-4A40-A7B6-980CC8F94A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2226" y="1693538"/>
                <a:ext cx="1819356" cy="2156944"/>
              </a:xfrm>
              <a:custGeom>
                <a:avLst/>
                <a:gdLst>
                  <a:gd name="T0" fmla="*/ 0 w 2183"/>
                  <a:gd name="T1" fmla="*/ 1276 h 2589"/>
                  <a:gd name="T2" fmla="*/ 0 w 2183"/>
                  <a:gd name="T3" fmla="*/ 2269 h 2589"/>
                  <a:gd name="T4" fmla="*/ 563 w 2183"/>
                  <a:gd name="T5" fmla="*/ 2269 h 2589"/>
                  <a:gd name="T6" fmla="*/ 1113 w 2183"/>
                  <a:gd name="T7" fmla="*/ 2513 h 2589"/>
                  <a:gd name="T8" fmla="*/ 1991 w 2183"/>
                  <a:gd name="T9" fmla="*/ 2494 h 2589"/>
                  <a:gd name="T10" fmla="*/ 2145 w 2183"/>
                  <a:gd name="T11" fmla="*/ 1164 h 2589"/>
                  <a:gd name="T12" fmla="*/ 1480 w 2183"/>
                  <a:gd name="T13" fmla="*/ 1031 h 2589"/>
                  <a:gd name="T14" fmla="*/ 1716 w 2183"/>
                  <a:gd name="T15" fmla="*/ 321 h 2589"/>
                  <a:gd name="T16" fmla="*/ 1434 w 2183"/>
                  <a:gd name="T17" fmla="*/ 77 h 2589"/>
                  <a:gd name="T18" fmla="*/ 1197 w 2183"/>
                  <a:gd name="T19" fmla="*/ 611 h 2589"/>
                  <a:gd name="T20" fmla="*/ 517 w 2183"/>
                  <a:gd name="T21" fmla="*/ 1261 h 2589"/>
                  <a:gd name="T22" fmla="*/ 0 w 2183"/>
                  <a:gd name="T23" fmla="*/ 1276 h 2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83" h="2589">
                    <a:moveTo>
                      <a:pt x="0" y="1276"/>
                    </a:moveTo>
                    <a:lnTo>
                      <a:pt x="0" y="2269"/>
                    </a:lnTo>
                    <a:lnTo>
                      <a:pt x="563" y="2269"/>
                    </a:lnTo>
                    <a:cubicBezTo>
                      <a:pt x="609" y="2269"/>
                      <a:pt x="739" y="2437"/>
                      <a:pt x="1113" y="2513"/>
                    </a:cubicBezTo>
                    <a:cubicBezTo>
                      <a:pt x="1487" y="2589"/>
                      <a:pt x="1938" y="2502"/>
                      <a:pt x="1991" y="2494"/>
                    </a:cubicBezTo>
                    <a:cubicBezTo>
                      <a:pt x="2045" y="2486"/>
                      <a:pt x="2183" y="1217"/>
                      <a:pt x="2145" y="1164"/>
                    </a:cubicBezTo>
                    <a:cubicBezTo>
                      <a:pt x="2107" y="1110"/>
                      <a:pt x="1564" y="1138"/>
                      <a:pt x="1480" y="1031"/>
                    </a:cubicBezTo>
                    <a:cubicBezTo>
                      <a:pt x="1396" y="925"/>
                      <a:pt x="1747" y="642"/>
                      <a:pt x="1716" y="321"/>
                    </a:cubicBezTo>
                    <a:cubicBezTo>
                      <a:pt x="1686" y="0"/>
                      <a:pt x="1503" y="69"/>
                      <a:pt x="1434" y="77"/>
                    </a:cubicBezTo>
                    <a:cubicBezTo>
                      <a:pt x="1365" y="84"/>
                      <a:pt x="1380" y="436"/>
                      <a:pt x="1197" y="611"/>
                    </a:cubicBezTo>
                    <a:cubicBezTo>
                      <a:pt x="1014" y="787"/>
                      <a:pt x="617" y="1230"/>
                      <a:pt x="517" y="1261"/>
                    </a:cubicBezTo>
                    <a:cubicBezTo>
                      <a:pt x="418" y="1291"/>
                      <a:pt x="0" y="1276"/>
                      <a:pt x="0" y="1276"/>
                    </a:cubicBezTo>
                    <a:close/>
                  </a:path>
                </a:pathLst>
              </a:custGeom>
              <a:solidFill>
                <a:srgbClr val="EBAE7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>
                <a:extLst>
                  <a:ext uri="{FF2B5EF4-FFF2-40B4-BE49-F238E27FC236}">
                    <a16:creationId xmlns:a16="http://schemas.microsoft.com/office/drawing/2014/main" id="{CDDCF531-9D4A-4EBC-A31A-78B14C12A0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564" y="2522679"/>
                <a:ext cx="592706" cy="1327803"/>
              </a:xfrm>
              <a:prstGeom prst="rect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4" name="Textfeld 66">
              <a:extLst>
                <a:ext uri="{FF2B5EF4-FFF2-40B4-BE49-F238E27FC236}">
                  <a16:creationId xmlns:a16="http://schemas.microsoft.com/office/drawing/2014/main" id="{25ECA890-9078-4FFC-8DF0-2F931EFA024E}"/>
                </a:ext>
              </a:extLst>
            </p:cNvPr>
            <p:cNvSpPr txBox="1"/>
            <p:nvPr/>
          </p:nvSpPr>
          <p:spPr>
            <a:xfrm>
              <a:off x="8139857" y="1563691"/>
              <a:ext cx="2463714" cy="4392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ctr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VORTEILE FÜR </a:t>
              </a:r>
              <a:b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DIGITAL NAVIGATOREN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49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Wie war das Aufbauprojekt organisiert?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4</a:t>
            </a:fld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7F828E25-3183-48BB-B53B-C27CEA6F5E62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0737460" cy="56445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gemeinsames Aufbauprojekt SSG / SLKT</a:t>
            </a:r>
          </a:p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Laufzeit von 10/2017 bis 12/2021</a:t>
            </a:r>
          </a:p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Finanzierung durch FAG (= Sächsisches Finanzausgleichsgesetz):</a:t>
            </a:r>
          </a:p>
          <a:p>
            <a:pPr>
              <a:spcBef>
                <a:spcPts val="0"/>
              </a:spcBef>
            </a:pPr>
            <a:endParaRPr lang="de-DE" b="1" dirty="0"/>
          </a:p>
          <a:p>
            <a:pPr>
              <a:spcBef>
                <a:spcPts val="0"/>
              </a:spcBef>
            </a:pPr>
            <a:r>
              <a:rPr lang="de-DE" b="1" dirty="0"/>
              <a:t>	Antragsteller: 	</a:t>
            </a:r>
            <a:r>
              <a:rPr lang="de-DE" dirty="0"/>
              <a:t>Sächsischer Städte- und Gemeindetag</a:t>
            </a:r>
          </a:p>
          <a:p>
            <a:pPr marL="0" lvl="1" indent="0">
              <a:spcBef>
                <a:spcPts val="0"/>
              </a:spcBef>
              <a:buNone/>
            </a:pPr>
            <a:endParaRPr lang="de-DE" b="1" dirty="0"/>
          </a:p>
          <a:p>
            <a:pPr marL="0" lvl="1" indent="0">
              <a:spcBef>
                <a:spcPts val="0"/>
              </a:spcBef>
              <a:buNone/>
            </a:pPr>
            <a:r>
              <a:rPr lang="de-DE" b="1" dirty="0"/>
              <a:t>	Maßnahme: </a:t>
            </a:r>
          </a:p>
          <a:p>
            <a:pPr marL="1349375" lvl="3" indent="-285750">
              <a:spcBef>
                <a:spcPts val="0"/>
              </a:spcBef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dirty="0"/>
              <a:t>Konzeption und Aufbau eines elektronischen Archivs für die Städte und Gemeinden sowie Landkreise des Freistaates Sachsen (elektronisches Kommunalarchiv - elKA) </a:t>
            </a:r>
          </a:p>
          <a:p>
            <a:pPr marL="1349375" lvl="3" indent="-285750">
              <a:spcBef>
                <a:spcPts val="0"/>
              </a:spcBef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dirty="0"/>
              <a:t>Ziel einer Nutzerfinanzierung ab Aufnahme des Wirkbetriebs</a:t>
            </a:r>
          </a:p>
          <a:p>
            <a:pPr marL="0" lvl="1" indent="0">
              <a:spcBef>
                <a:spcPts val="0"/>
              </a:spcBef>
              <a:buNone/>
            </a:pPr>
            <a:endParaRPr lang="de-DE" b="1" dirty="0"/>
          </a:p>
          <a:p>
            <a:pPr marL="0" lvl="1" indent="0">
              <a:spcBef>
                <a:spcPts val="0"/>
              </a:spcBef>
              <a:buNone/>
            </a:pPr>
            <a:r>
              <a:rPr lang="de-DE" b="1" dirty="0"/>
              <a:t>	Zeitraum:</a:t>
            </a:r>
          </a:p>
          <a:p>
            <a:pPr marL="1349375" lvl="3" indent="-285750">
              <a:spcBef>
                <a:spcPts val="0"/>
              </a:spcBef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dirty="0"/>
              <a:t>vier Jahre von Oktober 2017 bis Ende 2021 (vormals Mitte 2017 bis Mitte 2021)</a:t>
            </a:r>
          </a:p>
          <a:p>
            <a:pPr marL="1349375" lvl="3" indent="-285750">
              <a:spcBef>
                <a:spcPts val="0"/>
              </a:spcBef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dirty="0"/>
              <a:t>Übergangsphase zum Wirkbetrieb ab 2022 (vormals Juli 2021)</a:t>
            </a:r>
          </a:p>
          <a:p>
            <a:pPr marL="0" lvl="1" indent="0">
              <a:spcBef>
                <a:spcPts val="0"/>
              </a:spcBef>
              <a:buNone/>
            </a:pPr>
            <a:endParaRPr lang="de-DE" b="1" dirty="0"/>
          </a:p>
          <a:p>
            <a:pPr marL="0" lvl="1" indent="0">
              <a:spcBef>
                <a:spcPts val="0"/>
              </a:spcBef>
              <a:buNone/>
            </a:pPr>
            <a:r>
              <a:rPr lang="de-DE" b="1" dirty="0"/>
              <a:t>	Finanzierung</a:t>
            </a:r>
            <a:r>
              <a:rPr lang="de-DE" dirty="0"/>
              <a:t> :</a:t>
            </a:r>
          </a:p>
          <a:p>
            <a:pPr marL="1349375" lvl="3" indent="-285750">
              <a:spcBef>
                <a:spcPts val="0"/>
              </a:spcBef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dirty="0"/>
              <a:t>Vollfinanzierung aus Bedarfszuweisungen gemäß § 22 Abs. 2 Ziff. 9 FAG</a:t>
            </a:r>
          </a:p>
          <a:p>
            <a:pPr marL="0" lvl="1" indent="0">
              <a:spcBef>
                <a:spcPts val="0"/>
              </a:spcBef>
              <a:buNone/>
            </a:pPr>
            <a:endParaRPr lang="de-DE" dirty="0"/>
          </a:p>
          <a:p>
            <a:pPr marL="0" lvl="1" indent="0">
              <a:spcBef>
                <a:spcPts val="0"/>
              </a:spcBef>
              <a:buNone/>
            </a:pPr>
            <a:r>
              <a:rPr lang="de-DE" b="1" dirty="0">
                <a:solidFill>
                  <a:srgbClr val="00855A"/>
                </a:solidFill>
                <a:sym typeface="Wingdings" panose="05000000000000000000" pitchFamily="2" charset="2"/>
              </a:rPr>
              <a:t>►</a:t>
            </a:r>
            <a:r>
              <a:rPr lang="de-DE" b="1" dirty="0">
                <a:sym typeface="Wingdings" panose="05000000000000000000" pitchFamily="2" charset="2"/>
              </a:rPr>
              <a:t> Bewilligung am 12. April 2017 erfolgt</a:t>
            </a:r>
            <a:endParaRPr lang="de-DE" dirty="0">
              <a:solidFill>
                <a:sysClr val="windowText" lastClr="000000"/>
              </a:solidFill>
            </a:endParaRPr>
          </a:p>
          <a:p>
            <a:pPr marL="355600" lvl="1" indent="-3556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de-DE" dirty="0">
              <a:solidFill>
                <a:sysClr val="windowText" lastClr="000000"/>
              </a:solidFill>
            </a:endParaRPr>
          </a:p>
          <a:p>
            <a:pPr marL="355600" lvl="1" indent="-3556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de-DE" dirty="0">
              <a:solidFill>
                <a:sysClr val="windowText" lastClr="000000"/>
              </a:solidFill>
            </a:endParaRPr>
          </a:p>
          <a:p>
            <a:pPr marL="355600" lvl="1" indent="-3556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de-DE" dirty="0">
              <a:solidFill>
                <a:sysClr val="windowText" lastClr="000000"/>
              </a:solidFill>
            </a:endParaRPr>
          </a:p>
          <a:p>
            <a:pPr marL="0" lvl="1" indent="0">
              <a:lnSpc>
                <a:spcPct val="150000"/>
              </a:lnSpc>
              <a:buNone/>
              <a:defRPr/>
            </a:pPr>
            <a:endParaRPr lang="de-DE" dirty="0"/>
          </a:p>
          <a:p>
            <a:pPr marL="355600" lvl="1" indent="-355600">
              <a:buFontTx/>
              <a:buChar char="-"/>
            </a:pPr>
            <a:endParaRPr lang="de-DE" sz="600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43775B2-CE65-403B-9923-F442487472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17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Zielkonstellation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5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2B4D83A-AE23-49EC-A52A-F22323BCE42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3" y="2429956"/>
            <a:ext cx="10454831" cy="3377930"/>
          </a:xfrm>
          <a:prstGeom prst="rect">
            <a:avLst/>
          </a:prstGeom>
          <a:noFill/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7F828E25-3183-48BB-B53B-C27CEA6F5E62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073746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gemeinsames Aufbauprojekt SSG / SLKT</a:t>
            </a:r>
          </a:p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Laufzeit von 10/2017 bis 12/2021</a:t>
            </a:r>
          </a:p>
          <a:p>
            <a:pPr marL="355600" lvl="1" indent="-355600">
              <a:lnSpc>
                <a:spcPct val="150000"/>
              </a:lnSpc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Finanzierung durch FAG (= Sächsisches Finanzausgleichsgesetz)</a:t>
            </a:r>
          </a:p>
          <a:p>
            <a:pPr marL="355600" lvl="1" indent="-3556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de-DE" dirty="0">
              <a:solidFill>
                <a:sysClr val="windowText" lastClr="000000"/>
              </a:solidFill>
            </a:endParaRPr>
          </a:p>
          <a:p>
            <a:pPr marL="355600" lvl="1" indent="-3556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de-DE" dirty="0">
              <a:solidFill>
                <a:sysClr val="windowText" lastClr="000000"/>
              </a:solidFill>
            </a:endParaRPr>
          </a:p>
          <a:p>
            <a:pPr marL="355600" lvl="1" indent="-3556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de-DE" dirty="0">
              <a:solidFill>
                <a:sysClr val="windowText" lastClr="000000"/>
              </a:solidFill>
            </a:endParaRPr>
          </a:p>
          <a:p>
            <a:pPr marL="0" lvl="1" indent="0">
              <a:lnSpc>
                <a:spcPct val="150000"/>
              </a:lnSpc>
              <a:buNone/>
              <a:defRPr/>
            </a:pPr>
            <a:endParaRPr lang="de-DE" dirty="0"/>
          </a:p>
          <a:p>
            <a:pPr marL="355600" lvl="1" indent="-355600">
              <a:buFontTx/>
              <a:buChar char="-"/>
            </a:pPr>
            <a:endParaRPr lang="de-DE" sz="600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43775B2-CE65-403B-9923-F442487472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Projektumfeld: Lenkungsgruppe + Projektgruppe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6</a:t>
            </a:fld>
            <a:endParaRPr lang="de-DE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45F0259B-DF0C-4449-9CAC-45BFC8665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3" y="1285821"/>
            <a:ext cx="5964946" cy="469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0A4E00D-CC73-4A5B-81D9-58F1F7AE2D43}"/>
              </a:ext>
            </a:extLst>
          </p:cNvPr>
          <p:cNvSpPr txBox="1">
            <a:spLocks/>
          </p:cNvSpPr>
          <p:nvPr/>
        </p:nvSpPr>
        <p:spPr>
          <a:xfrm>
            <a:off x="5889172" y="899227"/>
            <a:ext cx="5871460" cy="5472608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de-DE" sz="1600" b="1" dirty="0">
                <a:solidFill>
                  <a:prstClr val="black"/>
                </a:solidFill>
                <a:latin typeface="Arial" panose="020B0604020202020204" pitchFamily="34" charset="0"/>
              </a:rPr>
              <a:t>Lenkungsgruppe elKA</a:t>
            </a:r>
          </a:p>
          <a:p>
            <a:pPr marL="355600" lvl="1" indent="-355600">
              <a:buFontTx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55600" lvl="1" indent="-355600">
              <a:buClr>
                <a:srgbClr val="00855A"/>
              </a:buClr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fachliche Begleitung und Anleitung des Projektteams</a:t>
            </a:r>
          </a:p>
          <a:p>
            <a:pPr marL="355600" lvl="1" indent="-355600">
              <a:buClr>
                <a:srgbClr val="00855A"/>
              </a:buClr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wesentliche Entscheidungen, insbesondere mit finanziellen Auswirkungen</a:t>
            </a:r>
          </a:p>
          <a:p>
            <a:pPr marL="355600" lvl="1" indent="-355600">
              <a:buFontTx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55600" lvl="1" indent="-355600">
              <a:buClr>
                <a:srgbClr val="00855A"/>
              </a:buClr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Zusammensetzung:</a:t>
            </a:r>
          </a:p>
          <a:p>
            <a:pPr marL="720725" lvl="3" indent="-355600"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3 Vertreter/-innen der Kreisfreien Städte</a:t>
            </a:r>
          </a:p>
          <a:p>
            <a:pPr marL="720725" lvl="3" indent="-355600"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3 Vertreter/-innen der kreisangehörigen Städte und Gemeinden</a:t>
            </a:r>
          </a:p>
          <a:p>
            <a:pPr marL="720725" lvl="3" indent="-355600"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3 Vertreter/-innen der Landkreise</a:t>
            </a:r>
          </a:p>
          <a:p>
            <a:pPr marL="720725" lvl="3" indent="-355600"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1 Vertreter/-in des SSG</a:t>
            </a:r>
          </a:p>
          <a:p>
            <a:pPr marL="720725" lvl="3" indent="-355600"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1 Vertreter/-in des SLKT</a:t>
            </a:r>
          </a:p>
          <a:p>
            <a:pPr marL="720725" lvl="3" indent="-355600"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1 Vertreter/-in der SAKD</a:t>
            </a:r>
          </a:p>
          <a:p>
            <a:pPr marL="720725" lvl="3" indent="-355600">
              <a:buFont typeface="Symbol" panose="05050102010706020507" pitchFamily="18" charset="2"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0" lvl="1" indent="0">
              <a:buNone/>
            </a:pPr>
            <a:r>
              <a:rPr lang="de-DE" sz="1600" b="1" dirty="0">
                <a:solidFill>
                  <a:prstClr val="black"/>
                </a:solidFill>
                <a:latin typeface="Arial" panose="020B0604020202020204" pitchFamily="34" charset="0"/>
              </a:rPr>
              <a:t>Projektgruppe elKA</a:t>
            </a:r>
          </a:p>
          <a:p>
            <a:pPr marL="0" lvl="1" indent="0">
              <a:buNone/>
            </a:pPr>
            <a:endParaRPr lang="de-DE" sz="1600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720725" lvl="3" indent="-355600">
              <a:lnSpc>
                <a:spcPct val="100000"/>
              </a:lnSpc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Projektleiter</a:t>
            </a:r>
          </a:p>
          <a:p>
            <a:pPr marL="720725" lvl="3" indent="-355600">
              <a:lnSpc>
                <a:spcPct val="100000"/>
              </a:lnSpc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Projektmitarbeiter Schwerpunkt Archiv</a:t>
            </a:r>
          </a:p>
          <a:p>
            <a:pPr marL="720725" lvl="3" indent="-355600">
              <a:lnSpc>
                <a:spcPct val="100000"/>
              </a:lnSpc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Projektmitarbeiter Schwerpunkt IT</a:t>
            </a:r>
          </a:p>
          <a:p>
            <a:pPr marL="720725" lvl="3" indent="-355600">
              <a:lnSpc>
                <a:spcPct val="100000"/>
              </a:lnSpc>
              <a:buClr>
                <a:srgbClr val="00855A"/>
              </a:buClr>
              <a:buFont typeface="Courier New" panose="02070309020205020404" pitchFamily="49" charset="0"/>
              <a:buChar char="o"/>
            </a:pPr>
            <a:r>
              <a:rPr lang="de-DE" sz="1600" dirty="0">
                <a:solidFill>
                  <a:prstClr val="black"/>
                </a:solidFill>
                <a:latin typeface="Arial" panose="020B0604020202020204" pitchFamily="34" charset="0"/>
              </a:rPr>
              <a:t>Projektmitarbeiter Schwerpunkt Verwaltung / Vergabe</a:t>
            </a:r>
          </a:p>
          <a:p>
            <a:pPr marL="0" lvl="1" indent="0">
              <a:buNone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822325" lvl="1" indent="-285750">
              <a:buFontTx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822325" lvl="1" indent="-285750">
              <a:buFontTx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822325" lvl="1" indent="-285750">
              <a:buFontTx/>
              <a:buChar char="-"/>
            </a:pPr>
            <a:endParaRPr lang="de-DE" sz="16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9B4E56A1-C2CC-4A42-B83A-DF9DC294723B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DCAF01A-9247-411C-8F94-1475F61400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6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Meilensteine im Aufbauprojekt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7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43775B2-CE65-403B-9923-F442487472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EB8936DA-FA9B-4E3B-8888-794546EA6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133" y="1140614"/>
            <a:ext cx="6968332" cy="4816257"/>
          </a:xfrm>
          <a:prstGeom prst="rect">
            <a:avLst/>
          </a:prstGeom>
        </p:spPr>
      </p:pic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BB14E36B-30F2-48F9-9AEB-16FD0571E183}"/>
              </a:ext>
            </a:extLst>
          </p:cNvPr>
          <p:cNvSpPr txBox="1">
            <a:spLocks/>
          </p:cNvSpPr>
          <p:nvPr/>
        </p:nvSpPr>
        <p:spPr>
          <a:xfrm>
            <a:off x="8066314" y="1547257"/>
            <a:ext cx="4129710" cy="376348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Schwerpunktbereiche:</a:t>
            </a:r>
          </a:p>
          <a:p>
            <a:endParaRPr lang="de-DE" b="1" dirty="0"/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Meldewesen</a:t>
            </a:r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DMS / VBS (eAkte)</a:t>
            </a:r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Ratsinformation</a:t>
            </a:r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Geoinformation</a:t>
            </a:r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Gewerbeverfahren</a:t>
            </a:r>
          </a:p>
          <a:p>
            <a:pPr marL="285750" indent="-285750">
              <a:buClr>
                <a:srgbClr val="00855A"/>
              </a:buClr>
              <a:buFont typeface="Arial" panose="020B0604020202020204" pitchFamily="34" charset="0"/>
              <a:buChar char="•"/>
            </a:pPr>
            <a:r>
              <a:rPr lang="de-DE" dirty="0"/>
              <a:t>Fachverfahren der Gesundheitsämter</a:t>
            </a:r>
          </a:p>
          <a:p>
            <a:endParaRPr lang="de-DE" dirty="0"/>
          </a:p>
          <a:p>
            <a:r>
              <a:rPr lang="de-DE" dirty="0">
                <a:solidFill>
                  <a:srgbClr val="00855A"/>
                </a:solidFill>
                <a:sym typeface="Wingdings" panose="05000000000000000000" pitchFamily="2" charset="2"/>
              </a:rPr>
              <a:t>►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/>
              <a:t>Weitere Verwaltungsbereiche    </a:t>
            </a:r>
            <a:br>
              <a:rPr lang="de-DE" dirty="0"/>
            </a:br>
            <a:r>
              <a:rPr lang="de-DE" dirty="0"/>
              <a:t>    werden sukzessive betrachtet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373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Welche technische Lösung kommt zum Einsatz?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8</a:t>
            </a:fld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BDDBCE81-22B9-4461-8157-F80AEFC427C7}"/>
              </a:ext>
            </a:extLst>
          </p:cNvPr>
          <p:cNvSpPr txBox="1">
            <a:spLocks/>
          </p:cNvSpPr>
          <p:nvPr/>
        </p:nvSpPr>
        <p:spPr>
          <a:xfrm>
            <a:off x="5301205" y="3245523"/>
            <a:ext cx="6226766" cy="3182203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0"/>
              </a:spcBef>
              <a:buClr>
                <a:srgbClr val="00855A"/>
              </a:buClr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Entwicklung durch staatliche Archivverwaltungen </a:t>
            </a:r>
            <a:r>
              <a:rPr lang="de-DE" sz="1800" dirty="0">
                <a:solidFill>
                  <a:prstClr val="black"/>
                </a:solidFill>
              </a:rPr>
              <a:t>und Weiterentwicklung im DIMAG-Verbund</a:t>
            </a:r>
          </a:p>
          <a:p>
            <a:pPr>
              <a:lnSpc>
                <a:spcPct val="200000"/>
              </a:lnSpc>
              <a:spcBef>
                <a:spcPts val="0"/>
              </a:spcBef>
              <a:buClr>
                <a:srgbClr val="00855A"/>
              </a:buClr>
            </a:pPr>
            <a:r>
              <a:rPr lang="de-DE" sz="1800" dirty="0">
                <a:solidFill>
                  <a:prstClr val="black"/>
                </a:solidFill>
              </a:rPr>
              <a:t>Beitritt der SAKD zum DIMAG-Verbund im April 2021</a:t>
            </a:r>
            <a:endParaRPr lang="de-DE" sz="1800" dirty="0">
              <a:solidFill>
                <a:prstClr val="black"/>
              </a:solidFill>
              <a:cs typeface="+mn-cs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Clr>
                <a:srgbClr val="00855A"/>
              </a:buClr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Kooperationsgedanke steht im Vordergrund</a:t>
            </a:r>
          </a:p>
          <a:p>
            <a:pPr>
              <a:lnSpc>
                <a:spcPct val="200000"/>
              </a:lnSpc>
              <a:spcBef>
                <a:spcPts val="0"/>
              </a:spcBef>
              <a:buClr>
                <a:srgbClr val="00855A"/>
              </a:buClr>
            </a:pPr>
            <a:r>
              <a:rPr lang="de-DE" sz="1800" dirty="0">
                <a:solidFill>
                  <a:prstClr val="black"/>
                </a:solidFill>
              </a:rPr>
              <a:t>keine kommerzielle Lösung</a:t>
            </a:r>
            <a:endParaRPr lang="de-DE" sz="1800" dirty="0">
              <a:solidFill>
                <a:prstClr val="black"/>
              </a:solidFill>
              <a:cs typeface="+mn-cs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Clr>
                <a:srgbClr val="00855A"/>
              </a:buClr>
            </a:pPr>
            <a:r>
              <a:rPr lang="de-DE" sz="1800" dirty="0">
                <a:solidFill>
                  <a:prstClr val="black"/>
                </a:solidFill>
                <a:cs typeface="+mn-cs"/>
              </a:rPr>
              <a:t>bundesweit bei 11 Landesverwaltungen und über</a:t>
            </a:r>
            <a:br>
              <a:rPr lang="de-DE" sz="1800" dirty="0">
                <a:solidFill>
                  <a:prstClr val="black"/>
                </a:solidFill>
                <a:cs typeface="+mn-cs"/>
              </a:rPr>
            </a:br>
            <a:r>
              <a:rPr lang="de-DE" sz="1800" dirty="0">
                <a:solidFill>
                  <a:prstClr val="black"/>
                </a:solidFill>
                <a:cs typeface="+mn-cs"/>
              </a:rPr>
              <a:t>120 Kommunalverwaltungen im Einsatz</a:t>
            </a:r>
          </a:p>
          <a:p>
            <a:pPr marL="285750" lvl="0" indent="-285750">
              <a:buFont typeface="Wingdings" panose="05000000000000000000" pitchFamily="2" charset="2"/>
              <a:buChar char="à"/>
            </a:pPr>
            <a:endParaRPr lang="de-DE" sz="1800" dirty="0">
              <a:solidFill>
                <a:prstClr val="black"/>
              </a:solidFill>
              <a:cs typeface="+mn-cs"/>
            </a:endParaRPr>
          </a:p>
          <a:p>
            <a:pPr marL="285750" lvl="0" indent="-285750">
              <a:buFontTx/>
              <a:buChar char="-"/>
            </a:pPr>
            <a:endParaRPr lang="de-DE" sz="1800" dirty="0">
              <a:solidFill>
                <a:prstClr val="black"/>
              </a:solidFill>
              <a:cs typeface="+mn-cs"/>
            </a:endParaRPr>
          </a:p>
          <a:p>
            <a:pPr marL="285750" lvl="0" indent="-285750">
              <a:buFontTx/>
              <a:buChar char="-"/>
            </a:pPr>
            <a:endParaRPr lang="de-DE" sz="180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9B6D3F43-9645-4537-9F2A-A20D873EF76A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ysClr val="windowText" lastClr="000000"/>
                </a:solidFill>
              </a:rPr>
              <a:t>Archivierungslösung: DIMAG (= Digitales Magazin des Landesarchivs Baden-Württemberg)</a:t>
            </a:r>
          </a:p>
          <a:p>
            <a:endParaRPr lang="de-DE" sz="600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25B48A9-7B19-464A-A474-88717E397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6A63944-DD99-42BC-A3A1-E1920D9BA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32" y="1572850"/>
            <a:ext cx="3458058" cy="467742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E1805C7-82C0-4729-A366-5276691831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37" y="1555272"/>
            <a:ext cx="3458058" cy="467742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4BAA30C-F215-4170-BA85-52CCBD350A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099" y="1572850"/>
            <a:ext cx="3458059" cy="151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1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2A9BC9-0C08-48FB-B49E-7600A64F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de-DE" dirty="0">
                <a:solidFill>
                  <a:sysClr val="windowText" lastClr="000000"/>
                </a:solidFill>
              </a:rPr>
              <a:t>Wie hat sich DIMAG bewährt?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1B36A5-69D4-4F5C-B47F-20BA35D4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02.12.2024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E9C3F-387E-4C9D-A123-7A1AC8708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r>
              <a:rPr lang="de-DE"/>
              <a:t>Vorstellung elektronische Kommunalarchiv (elKA)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A7D49-0EF9-45F8-836D-2EF10F26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>
              <a:tabLst>
                <a:tab pos="11212233" algn="r"/>
              </a:tabLst>
            </a:pPr>
            <a:fld id="{2B189700-A9E1-48C5-AB7C-27B5F0ABD2BF}" type="slidenum">
              <a:rPr lang="de-DE" smtClean="0"/>
              <a:pPr defTabSz="914377">
                <a:tabLst>
                  <a:tab pos="11212233" algn="r"/>
                </a:tabLst>
              </a:pPr>
              <a:t>9</a:t>
            </a:fld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E7157B2-0872-47DB-8417-4051C0C38A90}"/>
              </a:ext>
            </a:extLst>
          </p:cNvPr>
          <p:cNvSpPr txBox="1">
            <a:spLocks/>
          </p:cNvSpPr>
          <p:nvPr/>
        </p:nvSpPr>
        <p:spPr>
          <a:xfrm>
            <a:off x="323527" y="928152"/>
            <a:ext cx="11318470" cy="53285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36575" indent="-357188" algn="l" defTabSz="914400" rtl="0" eaLnBrk="1" latinLnBrk="0" hangingPunct="1">
              <a:spcBef>
                <a:spcPct val="20000"/>
              </a:spcBef>
              <a:buFont typeface="Wingdings" pitchFamily="2" charset="2"/>
              <a:buChar char="ð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1213" indent="-274638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-355600"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Auftrag der Lenkungsgruppe zur Durchführung eines Pilotprojektes</a:t>
            </a:r>
          </a:p>
          <a:p>
            <a:pPr marL="0" lvl="1" indent="0">
              <a:buNone/>
              <a:defRPr/>
            </a:pPr>
            <a:endParaRPr lang="de-DE" dirty="0">
              <a:solidFill>
                <a:sysClr val="windowText" lastClr="000000"/>
              </a:solidFill>
            </a:endParaRPr>
          </a:p>
          <a:p>
            <a:pPr marL="355600" lvl="1" indent="-355600"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Ziele:  </a:t>
            </a:r>
          </a:p>
          <a:p>
            <a:pPr marL="723900" lvl="2" indent="-355600">
              <a:buClr>
                <a:srgbClr val="00855A"/>
              </a:buClr>
              <a:buFont typeface="Courier New" panose="02070309020205020404" pitchFamily="49" charset="0"/>
              <a:buChar char="o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Praxiserfahrungen sammeln und in Konzepte </a:t>
            </a:r>
            <a:br>
              <a:rPr lang="de-DE" dirty="0">
                <a:solidFill>
                  <a:sysClr val="windowText" lastClr="000000"/>
                </a:solidFill>
              </a:rPr>
            </a:br>
            <a:r>
              <a:rPr lang="de-DE" dirty="0">
                <a:solidFill>
                  <a:sysClr val="windowText" lastClr="000000"/>
                </a:solidFill>
              </a:rPr>
              <a:t>einfließen lassen</a:t>
            </a:r>
          </a:p>
          <a:p>
            <a:pPr marL="723900" lvl="2" indent="-355600">
              <a:buClr>
                <a:srgbClr val="00855A"/>
              </a:buClr>
              <a:buFont typeface="Courier New" panose="02070309020205020404" pitchFamily="49" charset="0"/>
              <a:buChar char="o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Grundlage für Entscheidung</a:t>
            </a:r>
          </a:p>
          <a:p>
            <a:pPr marL="723900" lvl="2" indent="-355600">
              <a:buFontTx/>
              <a:buChar char="-"/>
              <a:defRPr/>
            </a:pPr>
            <a:endParaRPr lang="de-DE" dirty="0">
              <a:solidFill>
                <a:sysClr val="windowText" lastClr="000000"/>
              </a:solidFill>
            </a:endParaRPr>
          </a:p>
          <a:p>
            <a:pPr marL="355600" lvl="1" indent="-355600"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Wann? </a:t>
            </a:r>
            <a:r>
              <a:rPr lang="de-DE" dirty="0">
                <a:solidFill>
                  <a:sysClr val="windowText" lastClr="000000"/>
                </a:solidFill>
                <a:sym typeface="Wingdings" panose="05000000000000000000" pitchFamily="2" charset="2"/>
              </a:rPr>
              <a:t> </a:t>
            </a:r>
            <a:r>
              <a:rPr lang="de-DE" dirty="0">
                <a:solidFill>
                  <a:sysClr val="windowText" lastClr="000000"/>
                </a:solidFill>
              </a:rPr>
              <a:t>zweites Halbjahr 2019 </a:t>
            </a:r>
          </a:p>
          <a:p>
            <a:pPr marL="355600" lvl="1" indent="-355600"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Wer? </a:t>
            </a:r>
            <a:r>
              <a:rPr lang="de-DE" dirty="0">
                <a:solidFill>
                  <a:sysClr val="windowText" lastClr="000000"/>
                </a:solidFill>
                <a:sym typeface="Wingdings" panose="05000000000000000000" pitchFamily="2" charset="2"/>
              </a:rPr>
              <a:t> </a:t>
            </a:r>
            <a:r>
              <a:rPr lang="de-DE" dirty="0">
                <a:solidFill>
                  <a:sysClr val="windowText" lastClr="000000"/>
                </a:solidFill>
              </a:rPr>
              <a:t>14 Kommunalarchive</a:t>
            </a:r>
          </a:p>
          <a:p>
            <a:pPr marL="355600" lvl="1" indent="-355600"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Was? </a:t>
            </a:r>
            <a:r>
              <a:rPr lang="de-DE" dirty="0">
                <a:solidFill>
                  <a:sysClr val="windowText" lastClr="000000"/>
                </a:solidFill>
                <a:sym typeface="Wingdings" panose="05000000000000000000" pitchFamily="2" charset="2"/>
              </a:rPr>
              <a:t> </a:t>
            </a:r>
            <a:r>
              <a:rPr lang="de-DE" dirty="0">
                <a:solidFill>
                  <a:sysClr val="windowText" lastClr="000000"/>
                </a:solidFill>
              </a:rPr>
              <a:t>10 archivische Anwendungsfälle</a:t>
            </a:r>
          </a:p>
          <a:p>
            <a:pPr marL="0" lvl="1" indent="0">
              <a:buNone/>
              <a:defRPr/>
            </a:pPr>
            <a:endParaRPr lang="de-DE" dirty="0">
              <a:solidFill>
                <a:sysClr val="windowText" lastClr="000000"/>
              </a:solidFill>
            </a:endParaRPr>
          </a:p>
          <a:p>
            <a:pPr marL="355600" lvl="1" indent="-355600">
              <a:buClr>
                <a:srgbClr val="00855A"/>
              </a:buClr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Evaluierungsbericht durch externe </a:t>
            </a:r>
            <a:r>
              <a:rPr lang="de-DE" dirty="0" err="1">
                <a:solidFill>
                  <a:sysClr val="windowText" lastClr="000000"/>
                </a:solidFill>
              </a:rPr>
              <a:t>Controllingfirma</a:t>
            </a:r>
            <a:endParaRPr lang="de-DE" dirty="0">
              <a:solidFill>
                <a:sysClr val="windowText" lastClr="000000"/>
              </a:solidFill>
            </a:endParaRPr>
          </a:p>
          <a:p>
            <a:pPr marL="723900" lvl="2" indent="-355600">
              <a:buClr>
                <a:srgbClr val="00855A"/>
              </a:buClr>
              <a:buFont typeface="Courier New" panose="02070309020205020404" pitchFamily="49" charset="0"/>
              <a:buChar char="o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keine grundlegenden Einschränkungen</a:t>
            </a:r>
          </a:p>
          <a:p>
            <a:pPr marL="723900" lvl="2" indent="-355600">
              <a:buClr>
                <a:srgbClr val="00855A"/>
              </a:buClr>
              <a:buFont typeface="Courier New" panose="02070309020205020404" pitchFamily="49" charset="0"/>
              <a:buChar char="o"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gemeinsame Aussage der teilnehmenden Archive: </a:t>
            </a:r>
            <a:br>
              <a:rPr lang="de-DE" dirty="0">
                <a:solidFill>
                  <a:sysClr val="windowText" lastClr="000000"/>
                </a:solidFill>
              </a:rPr>
            </a:br>
            <a:r>
              <a:rPr lang="de-DE" b="1" dirty="0">
                <a:solidFill>
                  <a:sysClr val="windowText" lastClr="000000"/>
                </a:solidFill>
              </a:rPr>
              <a:t>DIMAG ist geeignet</a:t>
            </a:r>
          </a:p>
          <a:p>
            <a:endParaRPr lang="de-DE" sz="600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  <a:p>
            <a:pPr marL="822325" lvl="1" indent="-285750">
              <a:buFontTx/>
              <a:buChar char="-"/>
            </a:pP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091DAB9-630A-4BE4-A89F-F733F12F05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87" y="57524"/>
            <a:ext cx="699645" cy="699645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CD7556F5-FE36-427D-AF36-5C91F2F59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350" y="1583889"/>
            <a:ext cx="4858647" cy="409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0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stertitelforma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2338</Words>
  <Application>Microsoft Office PowerPoint</Application>
  <PresentationFormat>Breitbild</PresentationFormat>
  <Paragraphs>764</Paragraphs>
  <Slides>37</Slides>
  <Notes>37</Notes>
  <HiddenSlides>12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5" baseType="lpstr"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Mastertitelformat</vt:lpstr>
      <vt:lpstr>PowerPoint-Präsentation</vt:lpstr>
      <vt:lpstr>Ein Blick zurück: Historie</vt:lpstr>
      <vt:lpstr>Ein Blick zurück: Historie</vt:lpstr>
      <vt:lpstr>Wie war das Aufbauprojekt organisiert?</vt:lpstr>
      <vt:lpstr>Zielkonstellation</vt:lpstr>
      <vt:lpstr>Projektumfeld: Lenkungsgruppe + Projektgruppe</vt:lpstr>
      <vt:lpstr>Meilensteine im Aufbauprojekt</vt:lpstr>
      <vt:lpstr>Welche technische Lösung kommt zum Einsatz?</vt:lpstr>
      <vt:lpstr>Wie hat sich DIMAG bewährt?</vt:lpstr>
      <vt:lpstr>DIMAG – Funktionen für Erhaltung von Integrität und Authentizität</vt:lpstr>
      <vt:lpstr>Welche technische Lösung kommt zum Einsatz?</vt:lpstr>
      <vt:lpstr>Wann setzt die Archivierung ein?</vt:lpstr>
      <vt:lpstr>Wie läuft die elektronische Archivierung im elKA ab?</vt:lpstr>
      <vt:lpstr>Wie läuft die elektronische Archivierung im elKA ab?</vt:lpstr>
      <vt:lpstr>Klärung der Zuständigkeiten</vt:lpstr>
      <vt:lpstr>Unterstützung im Archivierungsprozess</vt:lpstr>
      <vt:lpstr>Potentielles Archivgut in den Städten und Gemeinden</vt:lpstr>
      <vt:lpstr>Konstellation in Sachsen</vt:lpstr>
      <vt:lpstr>Wie verteilen sich die Kosten?</vt:lpstr>
      <vt:lpstr>Gebührenverzeichnis</vt:lpstr>
      <vt:lpstr>Aktueller Stand der Nutzergewinnung</vt:lpstr>
      <vt:lpstr>elKA-Statistik</vt:lpstr>
      <vt:lpstr>elKA-Statistik</vt:lpstr>
      <vt:lpstr>Welche Vorteile ergeben sich aus dem elKA?</vt:lpstr>
      <vt:lpstr>Das elektronische Kommunalarchiv (elKA)</vt:lpstr>
      <vt:lpstr>Bildnachweis</vt:lpstr>
      <vt:lpstr>Backup: Begründete Befürchtungen:</vt:lpstr>
      <vt:lpstr>Backup: Begründete Befürchtungen</vt:lpstr>
      <vt:lpstr>Backup: Vorläufiges Kostenmodell</vt:lpstr>
      <vt:lpstr>Backup: Schriftgutphasen</vt:lpstr>
      <vt:lpstr>Backup: Historie</vt:lpstr>
      <vt:lpstr>Backup: Projektumfeld</vt:lpstr>
      <vt:lpstr>Backup: Wie läuft die elektronische Archivierung im elKA ab?</vt:lpstr>
      <vt:lpstr>Möglichkeiten zur Übernahme von Daten in DIMAG</vt:lpstr>
      <vt:lpstr>Backup: Speicher-Infrastruktur (Datenübertragung)</vt:lpstr>
      <vt:lpstr>Backup: Anwendungslandschaft DIMAG</vt:lpstr>
      <vt:lpstr>Backup: Digital-Lotsen Sachsen  Ihre Digitale Agenda, erstellt mit ihrem Digital-Navigator</vt:lpstr>
    </vt:vector>
  </TitlesOfParts>
  <Manager>Matthias Martin</Manager>
  <Company>Sächsischer Städte- und Gemeindetag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Vorlage PP 16 zu 9</dc:title>
  <dc:subject>Seminar SSG</dc:subject>
  <dc:creator>Matthias Martin</dc:creator>
  <cp:lastModifiedBy>Janine Böttcher</cp:lastModifiedBy>
  <cp:revision>727</cp:revision>
  <cp:lastPrinted>2023-06-26T12:54:16Z</cp:lastPrinted>
  <dcterms:created xsi:type="dcterms:W3CDTF">2019-08-17T09:01:38Z</dcterms:created>
  <dcterms:modified xsi:type="dcterms:W3CDTF">2025-01-16T13:02:34Z</dcterms:modified>
</cp:coreProperties>
</file>