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95" r:id="rId3"/>
    <p:sldId id="296" r:id="rId4"/>
    <p:sldId id="297" r:id="rId5"/>
    <p:sldId id="298" r:id="rId6"/>
    <p:sldId id="299" r:id="rId7"/>
    <p:sldId id="288" r:id="rId8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77777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1" autoAdjust="0"/>
  </p:normalViewPr>
  <p:slideViewPr>
    <p:cSldViewPr>
      <p:cViewPr>
        <p:scale>
          <a:sx n="78" d="100"/>
          <a:sy n="78" d="100"/>
        </p:scale>
        <p:origin x="-91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19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F0C2B2E-FCC9-43AE-B9B3-42A1349D5506}" type="datetimeFigureOut">
              <a:rPr lang="de-DE"/>
              <a:pPr>
                <a:defRPr/>
              </a:pPr>
              <a:t>24.03.2014</a:t>
            </a:fld>
            <a:endParaRPr lang="de-DE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F98082F-D3A1-4AC5-9479-C1A8954B88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559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B14933-DAB1-4D43-A479-B292C7885470}" type="datetimeFigureOut">
              <a:rPr lang="de-DE"/>
              <a:pPr>
                <a:defRPr/>
              </a:pPr>
              <a:t>24.03.2014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C1B6522-01A1-4A1C-9F9F-102CDD57D1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906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de-DE" dirty="0" smtClean="0"/>
          </a:p>
          <a:p>
            <a:pPr eaLnBrk="1" hangingPunct="1">
              <a:spcBef>
                <a:spcPct val="0"/>
              </a:spcBef>
            </a:pPr>
            <a:endParaRPr lang="de-DE" altLang="de-DE" dirty="0" smtClean="0"/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6F006F-4C38-4D3F-882E-A90CA8C90ACA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4292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71679"/>
            <a:ext cx="8229600" cy="3714776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63664-B1BA-4A5B-A4C8-0CB50C36FB53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15993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642918"/>
            <a:ext cx="2057400" cy="548324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42919"/>
            <a:ext cx="6019800" cy="5143536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C5CD-DAF7-41D8-A0E7-EC85BA2F10A5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424251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37147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2C9FE-BCDE-478E-8DCD-CD33AA45697F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213959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929066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42887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07347-C042-44B5-9A0E-267B12EFBF7C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94053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85925"/>
            <a:ext cx="4038600" cy="40005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85927"/>
            <a:ext cx="4038600" cy="40005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F8B60-4F91-4D6B-B0C7-B0DCE076D116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48195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71766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357430"/>
            <a:ext cx="4040188" cy="34290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71766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57429"/>
            <a:ext cx="4041775" cy="3429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5891F-6681-4527-AC83-68D50AE8A25D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358056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5B3F5-0F5B-4931-B2FF-E12873884E95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218519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E7975-734D-4E36-B191-91CD57EAFDD4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333531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52438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714355"/>
            <a:ext cx="5111750" cy="50720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714487"/>
            <a:ext cx="3008313" cy="407196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584D-8DE8-41F0-91D2-5FA1E2688904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380678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96650-2EE6-4E6F-AE79-39175438BC07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189920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BCEF6-2FEC-4A08-9E3D-BC5F54BC1A1B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</p:spTree>
    <p:extLst>
      <p:ext uri="{BB962C8B-B14F-4D97-AF65-F5344CB8AC3E}">
        <p14:creationId xmlns:p14="http://schemas.microsoft.com/office/powerpoint/2010/main" val="415851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2071688"/>
            <a:ext cx="82296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857750" y="285750"/>
            <a:ext cx="1633538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Square721 BT" pitchFamily="34" charset="0"/>
              </a:defRPr>
            </a:lvl1pPr>
          </a:lstStyle>
          <a:p>
            <a:pPr>
              <a:defRPr/>
            </a:pPr>
            <a:fld id="{A133CEB3-BD65-4E44-81BF-A2BDBA7CF510}" type="datetime4">
              <a:rPr lang="de-DE"/>
              <a:pPr>
                <a:defRPr/>
              </a:pPr>
              <a:t>24. März 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857750" y="63500"/>
            <a:ext cx="1323975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Square721 BT" pitchFamily="34" charset="0"/>
              </a:defRPr>
            </a:lvl1pPr>
          </a:lstStyle>
          <a:p>
            <a:pPr>
              <a:defRPr/>
            </a:pPr>
            <a:r>
              <a:rPr lang="de-DE"/>
              <a:t>R e f e r e n t:</a:t>
            </a:r>
          </a:p>
        </p:txBody>
      </p:sp>
      <p:sp>
        <p:nvSpPr>
          <p:cNvPr id="1029" name="Titelplatzhalter 11"/>
          <p:cNvSpPr>
            <a:spLocks noGrp="1"/>
          </p:cNvSpPr>
          <p:nvPr>
            <p:ph type="title"/>
          </p:nvPr>
        </p:nvSpPr>
        <p:spPr bwMode="auto">
          <a:xfrm>
            <a:off x="457200" y="7143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595959"/>
          </a:solidFill>
          <a:latin typeface="Square721 B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Square721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95959"/>
          </a:solidFill>
          <a:latin typeface="Square721 BT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95959"/>
          </a:solidFill>
          <a:latin typeface="Square721 BT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Square721 BT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95959"/>
          </a:solidFill>
          <a:latin typeface="Square721 BT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95959"/>
          </a:solidFill>
          <a:latin typeface="Square721 B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title"/>
          </p:nvPr>
        </p:nvSpPr>
        <p:spPr>
          <a:xfrm>
            <a:off x="395536" y="1484783"/>
            <a:ext cx="8229352" cy="1944217"/>
          </a:xfrm>
        </p:spPr>
        <p:txBody>
          <a:bodyPr anchor="t"/>
          <a:lstStyle/>
          <a:p>
            <a:pPr eaLnBrk="1" hangingPunct="1"/>
            <a:r>
              <a:rPr lang="de-DE" altLang="de-DE" sz="5000" dirty="0" smtClean="0"/>
              <a:t>Politischer Reformbedarf aus Sicht der Gemeinden</a:t>
            </a:r>
            <a:r>
              <a:rPr lang="de-DE" altLang="de-DE" sz="3800" dirty="0" smtClean="0"/>
              <a:t/>
            </a:r>
            <a:br>
              <a:rPr lang="de-DE" altLang="de-DE" sz="3800" dirty="0" smtClean="0"/>
            </a:br>
            <a:r>
              <a:rPr lang="de-DE" altLang="de-DE" sz="3800" dirty="0"/>
              <a:t/>
            </a:r>
            <a:br>
              <a:rPr lang="de-DE" altLang="de-DE" sz="3800" dirty="0"/>
            </a:br>
            <a:r>
              <a:rPr lang="de-DE" altLang="de-DE" sz="2800" dirty="0" smtClean="0"/>
              <a:t/>
            </a:r>
            <a:br>
              <a:rPr lang="de-DE" altLang="de-DE" sz="2800" dirty="0" smtClean="0"/>
            </a:br>
            <a:r>
              <a:rPr lang="de-DE" altLang="de-DE" sz="2800" dirty="0" smtClean="0"/>
              <a:t>Uwe </a:t>
            </a:r>
            <a:r>
              <a:rPr lang="de-DE" altLang="de-DE" sz="2800" dirty="0" smtClean="0"/>
              <a:t>Baier, Referent beim Städte- und Gemeindebund Sachsen-Anhalt</a:t>
            </a:r>
            <a:r>
              <a:rPr lang="de-DE" altLang="de-DE" sz="5400" dirty="0" smtClean="0"/>
              <a:t/>
            </a:r>
            <a:br>
              <a:rPr lang="de-DE" altLang="de-DE" sz="5400" dirty="0" smtClean="0"/>
            </a:br>
            <a:r>
              <a:rPr lang="de-DE" altLang="de-DE" sz="5400" dirty="0" smtClean="0"/>
              <a:t/>
            </a:r>
            <a:br>
              <a:rPr lang="de-DE" altLang="de-DE" sz="5400" dirty="0" smtClean="0"/>
            </a:br>
            <a:r>
              <a:rPr lang="de-DE" altLang="de-DE" sz="2800" dirty="0" smtClean="0"/>
              <a:t/>
            </a:r>
            <a:br>
              <a:rPr lang="de-DE" altLang="de-DE" sz="2800" dirty="0" smtClean="0"/>
            </a:br>
            <a:r>
              <a:rPr lang="de-DE" altLang="de-DE" sz="2800" dirty="0" smtClean="0"/>
              <a:t/>
            </a:r>
            <a:br>
              <a:rPr lang="de-DE" altLang="de-DE" sz="2800" dirty="0" smtClean="0"/>
            </a:br>
            <a:endParaRPr lang="de-DE" altLang="de-DE" sz="2400" dirty="0" smtClean="0"/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 bwMode="auto">
          <a:xfrm>
            <a:off x="4427538" y="6021388"/>
            <a:ext cx="4392612" cy="836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Square721 BT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Square721 BT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Square721 BT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Square721 BT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Square721 B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Square721 B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Square721 B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Square721 B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Square7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Informationsveranstaltung Gewässerunterhaltung </a:t>
            </a:r>
            <a:r>
              <a:rPr lang="de-DE" altLang="de-DE" sz="1200" dirty="0" smtClean="0">
                <a:solidFill>
                  <a:schemeClr val="bg1"/>
                </a:solidFill>
              </a:rPr>
              <a:t>in Sachsen-Anhalt - Aktuelle Probleme der Finanzierung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 smtClean="0">
                <a:solidFill>
                  <a:schemeClr val="bg1"/>
                </a:solidFill>
              </a:rPr>
              <a:t>am </a:t>
            </a:r>
            <a:r>
              <a:rPr lang="de-DE" altLang="de-DE" sz="1200" dirty="0" smtClean="0">
                <a:solidFill>
                  <a:schemeClr val="bg1"/>
                </a:solidFill>
              </a:rPr>
              <a:t>26</a:t>
            </a:r>
            <a:r>
              <a:rPr lang="de-DE" altLang="de-DE" sz="1200" dirty="0" smtClean="0">
                <a:solidFill>
                  <a:schemeClr val="bg1"/>
                </a:solidFill>
              </a:rPr>
              <a:t>.03.2014 </a:t>
            </a:r>
            <a:r>
              <a:rPr lang="de-DE" altLang="de-DE" sz="1200" dirty="0" smtClean="0">
                <a:solidFill>
                  <a:schemeClr val="bg1"/>
                </a:solidFill>
              </a:rPr>
              <a:t>in </a:t>
            </a:r>
            <a:r>
              <a:rPr lang="de-DE" altLang="de-DE" sz="1200" dirty="0" smtClean="0">
                <a:solidFill>
                  <a:schemeClr val="bg1"/>
                </a:solidFill>
              </a:rPr>
              <a:t>Magdeburg</a:t>
            </a:r>
            <a:endParaRPr lang="de-DE" altLang="de-DE" sz="12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</a:t>
            </a:r>
            <a:r>
              <a:rPr lang="de-DE" sz="4000" b="1" dirty="0" smtClean="0"/>
              <a:t>Forderung </a:t>
            </a:r>
            <a:r>
              <a:rPr lang="de-DE" sz="4000" b="1" dirty="0"/>
              <a:t>1: zweistufiges Umlageverfahren abschaffen</a:t>
            </a:r>
            <a:endParaRPr lang="de-DE" sz="4000" b="1" dirty="0"/>
          </a:p>
        </p:txBody>
      </p:sp>
      <p:sp>
        <p:nvSpPr>
          <p:cNvPr id="7" name="Freihandform 6"/>
          <p:cNvSpPr/>
          <p:nvPr/>
        </p:nvSpPr>
        <p:spPr>
          <a:xfrm>
            <a:off x="457200" y="2285666"/>
            <a:ext cx="8229599" cy="527670"/>
          </a:xfrm>
          <a:custGeom>
            <a:avLst/>
            <a:gdLst>
              <a:gd name="connsiteX0" fmla="*/ 0 w 8229599"/>
              <a:gd name="connsiteY0" fmla="*/ 87947 h 527670"/>
              <a:gd name="connsiteX1" fmla="*/ 87947 w 8229599"/>
              <a:gd name="connsiteY1" fmla="*/ 0 h 527670"/>
              <a:gd name="connsiteX2" fmla="*/ 8141652 w 8229599"/>
              <a:gd name="connsiteY2" fmla="*/ 0 h 527670"/>
              <a:gd name="connsiteX3" fmla="*/ 8229599 w 8229599"/>
              <a:gd name="connsiteY3" fmla="*/ 87947 h 527670"/>
              <a:gd name="connsiteX4" fmla="*/ 8229599 w 8229599"/>
              <a:gd name="connsiteY4" fmla="*/ 439723 h 527670"/>
              <a:gd name="connsiteX5" fmla="*/ 8141652 w 8229599"/>
              <a:gd name="connsiteY5" fmla="*/ 527670 h 527670"/>
              <a:gd name="connsiteX6" fmla="*/ 87947 w 8229599"/>
              <a:gd name="connsiteY6" fmla="*/ 527670 h 527670"/>
              <a:gd name="connsiteX7" fmla="*/ 0 w 8229599"/>
              <a:gd name="connsiteY7" fmla="*/ 439723 h 527670"/>
              <a:gd name="connsiteX8" fmla="*/ 0 w 8229599"/>
              <a:gd name="connsiteY8" fmla="*/ 87947 h 52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599" h="527670">
                <a:moveTo>
                  <a:pt x="0" y="87947"/>
                </a:moveTo>
                <a:cubicBezTo>
                  <a:pt x="0" y="39375"/>
                  <a:pt x="39375" y="0"/>
                  <a:pt x="87947" y="0"/>
                </a:cubicBezTo>
                <a:lnTo>
                  <a:pt x="8141652" y="0"/>
                </a:lnTo>
                <a:cubicBezTo>
                  <a:pt x="8190224" y="0"/>
                  <a:pt x="8229599" y="39375"/>
                  <a:pt x="8229599" y="87947"/>
                </a:cubicBezTo>
                <a:lnTo>
                  <a:pt x="8229599" y="439723"/>
                </a:lnTo>
                <a:cubicBezTo>
                  <a:pt x="8229599" y="488295"/>
                  <a:pt x="8190224" y="527670"/>
                  <a:pt x="8141652" y="527670"/>
                </a:cubicBezTo>
                <a:lnTo>
                  <a:pt x="87947" y="527670"/>
                </a:lnTo>
                <a:cubicBezTo>
                  <a:pt x="39375" y="527670"/>
                  <a:pt x="0" y="488295"/>
                  <a:pt x="0" y="439723"/>
                </a:cubicBezTo>
                <a:lnTo>
                  <a:pt x="0" y="87947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579" tIns="109579" rIns="109579" bIns="109579" numCol="1" spcCol="1270" anchor="ctr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kern="1200" dirty="0" smtClean="0"/>
              <a:t>Ausgangslage</a:t>
            </a:r>
            <a:endParaRPr lang="de-DE" sz="2200" kern="1200" dirty="0"/>
          </a:p>
        </p:txBody>
      </p:sp>
      <p:sp>
        <p:nvSpPr>
          <p:cNvPr id="8" name="Freihandform 7"/>
          <p:cNvSpPr/>
          <p:nvPr/>
        </p:nvSpPr>
        <p:spPr>
          <a:xfrm>
            <a:off x="457200" y="2813337"/>
            <a:ext cx="8229599" cy="1115729"/>
          </a:xfrm>
          <a:custGeom>
            <a:avLst/>
            <a:gdLst>
              <a:gd name="connsiteX0" fmla="*/ 0 w 8229599"/>
              <a:gd name="connsiteY0" fmla="*/ 0 h 1115729"/>
              <a:gd name="connsiteX1" fmla="*/ 8229599 w 8229599"/>
              <a:gd name="connsiteY1" fmla="*/ 0 h 1115729"/>
              <a:gd name="connsiteX2" fmla="*/ 8229599 w 8229599"/>
              <a:gd name="connsiteY2" fmla="*/ 1115729 h 1115729"/>
              <a:gd name="connsiteX3" fmla="*/ 0 w 8229599"/>
              <a:gd name="connsiteY3" fmla="*/ 1115729 h 1115729"/>
              <a:gd name="connsiteX4" fmla="*/ 0 w 8229599"/>
              <a:gd name="connsiteY4" fmla="*/ 0 h 111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599" h="1115729">
                <a:moveTo>
                  <a:pt x="0" y="0"/>
                </a:moveTo>
                <a:lnTo>
                  <a:pt x="8229599" y="0"/>
                </a:lnTo>
                <a:lnTo>
                  <a:pt x="8229599" y="1115729"/>
                </a:lnTo>
                <a:lnTo>
                  <a:pt x="0" y="111572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1290" tIns="27940" rIns="156464" bIns="27940" numCol="1" spcCol="1270" anchor="t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dirty="0" smtClean="0"/>
              <a:t>Gewässerunterhaltung keine gemeindliche Aufgabe, LVG Urteil 18/05 vom 12.09.2006</a:t>
            </a:r>
            <a:endParaRPr lang="de-DE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dirty="0" smtClean="0"/>
              <a:t>Wassergesetz macht Gemeinden zu „Erfüllungsgehilfen“ der Unterhaltungsverbände</a:t>
            </a:r>
            <a:endParaRPr lang="de-DE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dirty="0" smtClean="0"/>
              <a:t>Gemeinden tragen enormen Verwaltungsaufwand und Ausfallrisiko (Einwendungsdurchgriff, Insolvenz, Kleinstbeträge)</a:t>
            </a:r>
            <a:endParaRPr lang="de-DE" sz="1700" kern="1200" dirty="0"/>
          </a:p>
        </p:txBody>
      </p:sp>
      <p:sp>
        <p:nvSpPr>
          <p:cNvPr id="9" name="Freihandform 8"/>
          <p:cNvSpPr/>
          <p:nvPr/>
        </p:nvSpPr>
        <p:spPr>
          <a:xfrm>
            <a:off x="457200" y="3929067"/>
            <a:ext cx="8229599" cy="527670"/>
          </a:xfrm>
          <a:custGeom>
            <a:avLst/>
            <a:gdLst>
              <a:gd name="connsiteX0" fmla="*/ 0 w 8229599"/>
              <a:gd name="connsiteY0" fmla="*/ 87947 h 527670"/>
              <a:gd name="connsiteX1" fmla="*/ 87947 w 8229599"/>
              <a:gd name="connsiteY1" fmla="*/ 0 h 527670"/>
              <a:gd name="connsiteX2" fmla="*/ 8141652 w 8229599"/>
              <a:gd name="connsiteY2" fmla="*/ 0 h 527670"/>
              <a:gd name="connsiteX3" fmla="*/ 8229599 w 8229599"/>
              <a:gd name="connsiteY3" fmla="*/ 87947 h 527670"/>
              <a:gd name="connsiteX4" fmla="*/ 8229599 w 8229599"/>
              <a:gd name="connsiteY4" fmla="*/ 439723 h 527670"/>
              <a:gd name="connsiteX5" fmla="*/ 8141652 w 8229599"/>
              <a:gd name="connsiteY5" fmla="*/ 527670 h 527670"/>
              <a:gd name="connsiteX6" fmla="*/ 87947 w 8229599"/>
              <a:gd name="connsiteY6" fmla="*/ 527670 h 527670"/>
              <a:gd name="connsiteX7" fmla="*/ 0 w 8229599"/>
              <a:gd name="connsiteY7" fmla="*/ 439723 h 527670"/>
              <a:gd name="connsiteX8" fmla="*/ 0 w 8229599"/>
              <a:gd name="connsiteY8" fmla="*/ 87947 h 52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599" h="527670">
                <a:moveTo>
                  <a:pt x="0" y="87947"/>
                </a:moveTo>
                <a:cubicBezTo>
                  <a:pt x="0" y="39375"/>
                  <a:pt x="39375" y="0"/>
                  <a:pt x="87947" y="0"/>
                </a:cubicBezTo>
                <a:lnTo>
                  <a:pt x="8141652" y="0"/>
                </a:lnTo>
                <a:cubicBezTo>
                  <a:pt x="8190224" y="0"/>
                  <a:pt x="8229599" y="39375"/>
                  <a:pt x="8229599" y="87947"/>
                </a:cubicBezTo>
                <a:lnTo>
                  <a:pt x="8229599" y="439723"/>
                </a:lnTo>
                <a:cubicBezTo>
                  <a:pt x="8229599" y="488295"/>
                  <a:pt x="8190224" y="527670"/>
                  <a:pt x="8141652" y="527670"/>
                </a:cubicBezTo>
                <a:lnTo>
                  <a:pt x="87947" y="527670"/>
                </a:lnTo>
                <a:cubicBezTo>
                  <a:pt x="39375" y="527670"/>
                  <a:pt x="0" y="488295"/>
                  <a:pt x="0" y="439723"/>
                </a:cubicBezTo>
                <a:lnTo>
                  <a:pt x="0" y="87947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579" tIns="109579" rIns="109579" bIns="109579" numCol="1" spcCol="1270" anchor="ctr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200" kern="1200" smtClean="0"/>
              <a:t>Lösungsvorschläge</a:t>
            </a:r>
            <a:endParaRPr lang="de-DE" sz="2200" kern="1200"/>
          </a:p>
        </p:txBody>
      </p:sp>
      <p:sp>
        <p:nvSpPr>
          <p:cNvPr id="10" name="Freihandform 9"/>
          <p:cNvSpPr/>
          <p:nvPr/>
        </p:nvSpPr>
        <p:spPr>
          <a:xfrm>
            <a:off x="457200" y="4456737"/>
            <a:ext cx="8229599" cy="1115729"/>
          </a:xfrm>
          <a:custGeom>
            <a:avLst/>
            <a:gdLst>
              <a:gd name="connsiteX0" fmla="*/ 0 w 8229599"/>
              <a:gd name="connsiteY0" fmla="*/ 0 h 1115729"/>
              <a:gd name="connsiteX1" fmla="*/ 8229599 w 8229599"/>
              <a:gd name="connsiteY1" fmla="*/ 0 h 1115729"/>
              <a:gd name="connsiteX2" fmla="*/ 8229599 w 8229599"/>
              <a:gd name="connsiteY2" fmla="*/ 1115729 h 1115729"/>
              <a:gd name="connsiteX3" fmla="*/ 0 w 8229599"/>
              <a:gd name="connsiteY3" fmla="*/ 1115729 h 1115729"/>
              <a:gd name="connsiteX4" fmla="*/ 0 w 8229599"/>
              <a:gd name="connsiteY4" fmla="*/ 0 h 111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599" h="1115729">
                <a:moveTo>
                  <a:pt x="0" y="0"/>
                </a:moveTo>
                <a:lnTo>
                  <a:pt x="8229599" y="0"/>
                </a:lnTo>
                <a:lnTo>
                  <a:pt x="8229599" y="1115729"/>
                </a:lnTo>
                <a:lnTo>
                  <a:pt x="0" y="111572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1290" tIns="27940" rIns="156464" bIns="27940" numCol="1" spcCol="1270" anchor="t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smtClean="0"/>
              <a:t>Unterhaltungsverbände erheben Beiträge direkt bei Bevorteilten - analog Mehrkosten nach § 64 WG LSA, Schaffung gemeinsame Geschäftsstelle bzw. Rechenzentrum</a:t>
            </a:r>
            <a:endParaRPr lang="de-DE" sz="17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smtClean="0"/>
              <a:t>Einzelmitgliedschaft</a:t>
            </a:r>
            <a:endParaRPr lang="de-DE" sz="1700" kern="120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700" kern="1200" smtClean="0"/>
              <a:t>Überlegung Baier: Aufgabenerledigung durch Gemeinden bzw. Zweckverbände</a:t>
            </a:r>
            <a:endParaRPr lang="de-DE" sz="1700" kern="1200"/>
          </a:p>
        </p:txBody>
      </p:sp>
    </p:spTree>
    <p:extLst>
      <p:ext uri="{BB962C8B-B14F-4D97-AF65-F5344CB8AC3E}">
        <p14:creationId xmlns:p14="http://schemas.microsoft.com/office/powerpoint/2010/main" val="3963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   </a:t>
            </a:r>
            <a:r>
              <a:rPr lang="de-DE" sz="3200" b="1" dirty="0" smtClean="0"/>
              <a:t>Forderung </a:t>
            </a:r>
            <a:r>
              <a:rPr lang="de-DE" sz="3200" b="1" dirty="0"/>
              <a:t>2: keine (weitere) Abstufung von Gewässern 1. Ordnung</a:t>
            </a:r>
            <a:endParaRPr lang="de-DE" sz="3200" b="1" dirty="0"/>
          </a:p>
        </p:txBody>
      </p:sp>
      <p:sp>
        <p:nvSpPr>
          <p:cNvPr id="6" name="Freihandform 5"/>
          <p:cNvSpPr/>
          <p:nvPr/>
        </p:nvSpPr>
        <p:spPr>
          <a:xfrm>
            <a:off x="457200" y="2100711"/>
            <a:ext cx="8229600" cy="953403"/>
          </a:xfrm>
          <a:custGeom>
            <a:avLst/>
            <a:gdLst>
              <a:gd name="connsiteX0" fmla="*/ 0 w 8229600"/>
              <a:gd name="connsiteY0" fmla="*/ 158904 h 953403"/>
              <a:gd name="connsiteX1" fmla="*/ 158904 w 8229600"/>
              <a:gd name="connsiteY1" fmla="*/ 0 h 953403"/>
              <a:gd name="connsiteX2" fmla="*/ 8070696 w 8229600"/>
              <a:gd name="connsiteY2" fmla="*/ 0 h 953403"/>
              <a:gd name="connsiteX3" fmla="*/ 8229600 w 8229600"/>
              <a:gd name="connsiteY3" fmla="*/ 158904 h 953403"/>
              <a:gd name="connsiteX4" fmla="*/ 8229600 w 8229600"/>
              <a:gd name="connsiteY4" fmla="*/ 794499 h 953403"/>
              <a:gd name="connsiteX5" fmla="*/ 8070696 w 8229600"/>
              <a:gd name="connsiteY5" fmla="*/ 953403 h 953403"/>
              <a:gd name="connsiteX6" fmla="*/ 158904 w 8229600"/>
              <a:gd name="connsiteY6" fmla="*/ 953403 h 953403"/>
              <a:gd name="connsiteX7" fmla="*/ 0 w 8229600"/>
              <a:gd name="connsiteY7" fmla="*/ 794499 h 953403"/>
              <a:gd name="connsiteX8" fmla="*/ 0 w 8229600"/>
              <a:gd name="connsiteY8" fmla="*/ 158904 h 953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953403">
                <a:moveTo>
                  <a:pt x="0" y="158904"/>
                </a:moveTo>
                <a:cubicBezTo>
                  <a:pt x="0" y="71144"/>
                  <a:pt x="71144" y="0"/>
                  <a:pt x="158904" y="0"/>
                </a:cubicBezTo>
                <a:lnTo>
                  <a:pt x="8070696" y="0"/>
                </a:lnTo>
                <a:cubicBezTo>
                  <a:pt x="8158456" y="0"/>
                  <a:pt x="8229600" y="71144"/>
                  <a:pt x="8229600" y="158904"/>
                </a:cubicBezTo>
                <a:lnTo>
                  <a:pt x="8229600" y="794499"/>
                </a:lnTo>
                <a:cubicBezTo>
                  <a:pt x="8229600" y="882259"/>
                  <a:pt x="8158456" y="953403"/>
                  <a:pt x="8070696" y="953403"/>
                </a:cubicBezTo>
                <a:lnTo>
                  <a:pt x="158904" y="953403"/>
                </a:lnTo>
                <a:cubicBezTo>
                  <a:pt x="71144" y="953403"/>
                  <a:pt x="0" y="882259"/>
                  <a:pt x="0" y="794499"/>
                </a:cubicBezTo>
                <a:lnTo>
                  <a:pt x="0" y="15890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981" tIns="137981" rIns="137981" bIns="137981" numCol="1" spcCol="1270" anchor="ctr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bestehende Probleme würden verstärkt</a:t>
            </a:r>
            <a:endParaRPr lang="de-DE" sz="2400" kern="1200" dirty="0"/>
          </a:p>
        </p:txBody>
      </p:sp>
      <p:sp>
        <p:nvSpPr>
          <p:cNvPr id="7" name="Freihandform 6"/>
          <p:cNvSpPr/>
          <p:nvPr/>
        </p:nvSpPr>
        <p:spPr>
          <a:xfrm>
            <a:off x="457200" y="3123235"/>
            <a:ext cx="8229600" cy="953403"/>
          </a:xfrm>
          <a:custGeom>
            <a:avLst/>
            <a:gdLst>
              <a:gd name="connsiteX0" fmla="*/ 0 w 8229600"/>
              <a:gd name="connsiteY0" fmla="*/ 158904 h 953403"/>
              <a:gd name="connsiteX1" fmla="*/ 158904 w 8229600"/>
              <a:gd name="connsiteY1" fmla="*/ 0 h 953403"/>
              <a:gd name="connsiteX2" fmla="*/ 8070696 w 8229600"/>
              <a:gd name="connsiteY2" fmla="*/ 0 h 953403"/>
              <a:gd name="connsiteX3" fmla="*/ 8229600 w 8229600"/>
              <a:gd name="connsiteY3" fmla="*/ 158904 h 953403"/>
              <a:gd name="connsiteX4" fmla="*/ 8229600 w 8229600"/>
              <a:gd name="connsiteY4" fmla="*/ 794499 h 953403"/>
              <a:gd name="connsiteX5" fmla="*/ 8070696 w 8229600"/>
              <a:gd name="connsiteY5" fmla="*/ 953403 h 953403"/>
              <a:gd name="connsiteX6" fmla="*/ 158904 w 8229600"/>
              <a:gd name="connsiteY6" fmla="*/ 953403 h 953403"/>
              <a:gd name="connsiteX7" fmla="*/ 0 w 8229600"/>
              <a:gd name="connsiteY7" fmla="*/ 794499 h 953403"/>
              <a:gd name="connsiteX8" fmla="*/ 0 w 8229600"/>
              <a:gd name="connsiteY8" fmla="*/ 158904 h 953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953403">
                <a:moveTo>
                  <a:pt x="0" y="158904"/>
                </a:moveTo>
                <a:cubicBezTo>
                  <a:pt x="0" y="71144"/>
                  <a:pt x="71144" y="0"/>
                  <a:pt x="158904" y="0"/>
                </a:cubicBezTo>
                <a:lnTo>
                  <a:pt x="8070696" y="0"/>
                </a:lnTo>
                <a:cubicBezTo>
                  <a:pt x="8158456" y="0"/>
                  <a:pt x="8229600" y="71144"/>
                  <a:pt x="8229600" y="158904"/>
                </a:cubicBezTo>
                <a:lnTo>
                  <a:pt x="8229600" y="794499"/>
                </a:lnTo>
                <a:cubicBezTo>
                  <a:pt x="8229600" y="882259"/>
                  <a:pt x="8158456" y="953403"/>
                  <a:pt x="8070696" y="953403"/>
                </a:cubicBezTo>
                <a:lnTo>
                  <a:pt x="158904" y="953403"/>
                </a:lnTo>
                <a:cubicBezTo>
                  <a:pt x="71144" y="953403"/>
                  <a:pt x="0" y="882259"/>
                  <a:pt x="0" y="794499"/>
                </a:cubicBezTo>
                <a:lnTo>
                  <a:pt x="0" y="15890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981" tIns="137981" rIns="137981" bIns="137981" numCol="1" spcCol="1270" anchor="ctr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Beitragslasten, Verwaltungsaufwand und Ausfallrisiko der Gemeinden steigen</a:t>
            </a:r>
            <a:endParaRPr lang="de-DE" sz="2400" kern="1200" dirty="0"/>
          </a:p>
        </p:txBody>
      </p:sp>
      <p:sp>
        <p:nvSpPr>
          <p:cNvPr id="8" name="Freihandform 7"/>
          <p:cNvSpPr/>
          <p:nvPr/>
        </p:nvSpPr>
        <p:spPr>
          <a:xfrm>
            <a:off x="457200" y="4145758"/>
            <a:ext cx="8229600" cy="953403"/>
          </a:xfrm>
          <a:custGeom>
            <a:avLst/>
            <a:gdLst>
              <a:gd name="connsiteX0" fmla="*/ 0 w 8229600"/>
              <a:gd name="connsiteY0" fmla="*/ 158904 h 953403"/>
              <a:gd name="connsiteX1" fmla="*/ 158904 w 8229600"/>
              <a:gd name="connsiteY1" fmla="*/ 0 h 953403"/>
              <a:gd name="connsiteX2" fmla="*/ 8070696 w 8229600"/>
              <a:gd name="connsiteY2" fmla="*/ 0 h 953403"/>
              <a:gd name="connsiteX3" fmla="*/ 8229600 w 8229600"/>
              <a:gd name="connsiteY3" fmla="*/ 158904 h 953403"/>
              <a:gd name="connsiteX4" fmla="*/ 8229600 w 8229600"/>
              <a:gd name="connsiteY4" fmla="*/ 794499 h 953403"/>
              <a:gd name="connsiteX5" fmla="*/ 8070696 w 8229600"/>
              <a:gd name="connsiteY5" fmla="*/ 953403 h 953403"/>
              <a:gd name="connsiteX6" fmla="*/ 158904 w 8229600"/>
              <a:gd name="connsiteY6" fmla="*/ 953403 h 953403"/>
              <a:gd name="connsiteX7" fmla="*/ 0 w 8229600"/>
              <a:gd name="connsiteY7" fmla="*/ 794499 h 953403"/>
              <a:gd name="connsiteX8" fmla="*/ 0 w 8229600"/>
              <a:gd name="connsiteY8" fmla="*/ 158904 h 953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953403">
                <a:moveTo>
                  <a:pt x="0" y="158904"/>
                </a:moveTo>
                <a:cubicBezTo>
                  <a:pt x="0" y="71144"/>
                  <a:pt x="71144" y="0"/>
                  <a:pt x="158904" y="0"/>
                </a:cubicBezTo>
                <a:lnTo>
                  <a:pt x="8070696" y="0"/>
                </a:lnTo>
                <a:cubicBezTo>
                  <a:pt x="8158456" y="0"/>
                  <a:pt x="8229600" y="71144"/>
                  <a:pt x="8229600" y="158904"/>
                </a:cubicBezTo>
                <a:lnTo>
                  <a:pt x="8229600" y="794499"/>
                </a:lnTo>
                <a:cubicBezTo>
                  <a:pt x="8229600" y="882259"/>
                  <a:pt x="8158456" y="953403"/>
                  <a:pt x="8070696" y="953403"/>
                </a:cubicBezTo>
                <a:lnTo>
                  <a:pt x="158904" y="953403"/>
                </a:lnTo>
                <a:cubicBezTo>
                  <a:pt x="71144" y="953403"/>
                  <a:pt x="0" y="882259"/>
                  <a:pt x="0" y="794499"/>
                </a:cubicBezTo>
                <a:lnTo>
                  <a:pt x="0" y="15890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981" tIns="137981" rIns="137981" bIns="137981" numCol="1" spcCol="1270" anchor="ctr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kern="1200" dirty="0" smtClean="0"/>
              <a:t>Abstufungsverfahren gesetzlich regeln</a:t>
            </a:r>
            <a:endParaRPr lang="de-DE" sz="2400" kern="1200" dirty="0"/>
          </a:p>
        </p:txBody>
      </p:sp>
      <p:sp>
        <p:nvSpPr>
          <p:cNvPr id="9" name="Freihandform 8"/>
          <p:cNvSpPr/>
          <p:nvPr/>
        </p:nvSpPr>
        <p:spPr>
          <a:xfrm>
            <a:off x="457200" y="5099162"/>
            <a:ext cx="8229600" cy="658260"/>
          </a:xfrm>
          <a:custGeom>
            <a:avLst/>
            <a:gdLst>
              <a:gd name="connsiteX0" fmla="*/ 0 w 8229600"/>
              <a:gd name="connsiteY0" fmla="*/ 0 h 658260"/>
              <a:gd name="connsiteX1" fmla="*/ 8229600 w 8229600"/>
              <a:gd name="connsiteY1" fmla="*/ 0 h 658260"/>
              <a:gd name="connsiteX2" fmla="*/ 8229600 w 8229600"/>
              <a:gd name="connsiteY2" fmla="*/ 658260 h 658260"/>
              <a:gd name="connsiteX3" fmla="*/ 0 w 8229600"/>
              <a:gd name="connsiteY3" fmla="*/ 658260 h 658260"/>
              <a:gd name="connsiteX4" fmla="*/ 0 w 8229600"/>
              <a:gd name="connsiteY4" fmla="*/ 0 h 65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658260">
                <a:moveTo>
                  <a:pt x="0" y="0"/>
                </a:moveTo>
                <a:lnTo>
                  <a:pt x="8229600" y="0"/>
                </a:lnTo>
                <a:lnTo>
                  <a:pt x="8229600" y="658260"/>
                </a:lnTo>
                <a:lnTo>
                  <a:pt x="0" y="6582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1290" tIns="30480" rIns="170688" bIns="30480" numCol="1" spcCol="1270" anchor="t" anchorCtr="0">
            <a:noAutofit/>
          </a:bodyPr>
          <a:lstStyle/>
          <a:p>
            <a:pPr marL="171450" lvl="1" indent="-171450" algn="l" defTabSz="8445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900" kern="1200" smtClean="0"/>
              <a:t>gemeinsame Gewässerschau</a:t>
            </a:r>
            <a:endParaRPr lang="de-DE" sz="1900" kern="1200"/>
          </a:p>
          <a:p>
            <a:pPr marL="171450" lvl="1" indent="-171450" algn="l" defTabSz="844550" rtl="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de-DE" sz="1900" kern="1200" smtClean="0"/>
              <a:t>einvernehmliches Übergabeprotokoll</a:t>
            </a:r>
            <a:endParaRPr lang="de-DE" sz="1900" kern="1200"/>
          </a:p>
        </p:txBody>
      </p:sp>
    </p:spTree>
    <p:extLst>
      <p:ext uri="{BB962C8B-B14F-4D97-AF65-F5344CB8AC3E}">
        <p14:creationId xmlns:p14="http://schemas.microsoft.com/office/powerpoint/2010/main" val="35498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200" b="1" dirty="0"/>
              <a:t>Forderung 3: Verwaltungskosten erstatten</a:t>
            </a:r>
            <a:endParaRPr lang="de-DE" sz="4200" b="1" dirty="0"/>
          </a:p>
        </p:txBody>
      </p:sp>
      <p:sp>
        <p:nvSpPr>
          <p:cNvPr id="6" name="Freihandform 5"/>
          <p:cNvSpPr/>
          <p:nvPr/>
        </p:nvSpPr>
        <p:spPr>
          <a:xfrm>
            <a:off x="457200" y="2115117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smtClean="0"/>
              <a:t>Erstattungsregelungen in § 56a Abs. 2 und § 64 Abs. 1 WG LSA</a:t>
            </a:r>
            <a:endParaRPr lang="de-DE" sz="2900" kern="1200"/>
          </a:p>
        </p:txBody>
      </p:sp>
      <p:sp>
        <p:nvSpPr>
          <p:cNvPr id="7" name="Freihandform 6"/>
          <p:cNvSpPr/>
          <p:nvPr/>
        </p:nvSpPr>
        <p:spPr>
          <a:xfrm>
            <a:off x="457200" y="3352257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dirty="0" smtClean="0"/>
              <a:t>§ 56 Abs. </a:t>
            </a:r>
            <a:r>
              <a:rPr lang="de-DE" sz="2900" kern="1200" smtClean="0"/>
              <a:t>1 Satz 6 E-WG LSA mit 15 % Regelung gestrichen</a:t>
            </a:r>
            <a:endParaRPr lang="de-DE" sz="2900" kern="1200"/>
          </a:p>
        </p:txBody>
      </p:sp>
      <p:sp>
        <p:nvSpPr>
          <p:cNvPr id="8" name="Freihandform 7"/>
          <p:cNvSpPr/>
          <p:nvPr/>
        </p:nvSpPr>
        <p:spPr>
          <a:xfrm>
            <a:off x="457200" y="4589396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smtClean="0"/>
              <a:t>Verstoß gegen Konnexitätsgrundsatz der Landesverfassung</a:t>
            </a:r>
            <a:endParaRPr lang="de-DE" sz="2900" kern="1200"/>
          </a:p>
        </p:txBody>
      </p:sp>
    </p:spTree>
    <p:extLst>
      <p:ext uri="{BB962C8B-B14F-4D97-AF65-F5344CB8AC3E}">
        <p14:creationId xmlns:p14="http://schemas.microsoft.com/office/powerpoint/2010/main" val="317726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    </a:t>
            </a:r>
            <a:r>
              <a:rPr lang="de-DE" sz="3600" b="1" dirty="0" smtClean="0"/>
              <a:t>Forderung </a:t>
            </a:r>
            <a:r>
              <a:rPr lang="de-DE" sz="3600" b="1" dirty="0"/>
              <a:t>4: Erschwernisbeitrag abschaffen oder vereinfachen</a:t>
            </a:r>
            <a:endParaRPr lang="de-DE" sz="3600" b="1" dirty="0"/>
          </a:p>
        </p:txBody>
      </p:sp>
      <p:sp>
        <p:nvSpPr>
          <p:cNvPr id="6" name="Freihandform 5"/>
          <p:cNvSpPr/>
          <p:nvPr/>
        </p:nvSpPr>
        <p:spPr>
          <a:xfrm>
            <a:off x="457200" y="2115117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smtClean="0"/>
              <a:t>nur Flächenbeitrag mit Privilegierung für Wald und landwirtschaftlich genutzte Flächen</a:t>
            </a:r>
            <a:endParaRPr lang="de-DE" sz="2900" kern="1200"/>
          </a:p>
        </p:txBody>
      </p:sp>
      <p:sp>
        <p:nvSpPr>
          <p:cNvPr id="7" name="Freihandform 6"/>
          <p:cNvSpPr/>
          <p:nvPr/>
        </p:nvSpPr>
        <p:spPr>
          <a:xfrm>
            <a:off x="457200" y="3352257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dirty="0" smtClean="0"/>
              <a:t>Wahlrecht für Gemeinden nur Flächenbeitrag, Erschwernisbeitrag oder beide zu erheben</a:t>
            </a:r>
            <a:endParaRPr lang="de-DE" sz="2900" kern="1200" dirty="0"/>
          </a:p>
        </p:txBody>
      </p:sp>
      <p:sp>
        <p:nvSpPr>
          <p:cNvPr id="8" name="Freihandform 7"/>
          <p:cNvSpPr/>
          <p:nvPr/>
        </p:nvSpPr>
        <p:spPr>
          <a:xfrm>
            <a:off x="457200" y="4589396"/>
            <a:ext cx="8229600" cy="1153620"/>
          </a:xfrm>
          <a:custGeom>
            <a:avLst/>
            <a:gdLst>
              <a:gd name="connsiteX0" fmla="*/ 0 w 8229600"/>
              <a:gd name="connsiteY0" fmla="*/ 192274 h 1153620"/>
              <a:gd name="connsiteX1" fmla="*/ 192274 w 8229600"/>
              <a:gd name="connsiteY1" fmla="*/ 0 h 1153620"/>
              <a:gd name="connsiteX2" fmla="*/ 8037326 w 8229600"/>
              <a:gd name="connsiteY2" fmla="*/ 0 h 1153620"/>
              <a:gd name="connsiteX3" fmla="*/ 8229600 w 8229600"/>
              <a:gd name="connsiteY3" fmla="*/ 192274 h 1153620"/>
              <a:gd name="connsiteX4" fmla="*/ 8229600 w 8229600"/>
              <a:gd name="connsiteY4" fmla="*/ 961346 h 1153620"/>
              <a:gd name="connsiteX5" fmla="*/ 8037326 w 8229600"/>
              <a:gd name="connsiteY5" fmla="*/ 1153620 h 1153620"/>
              <a:gd name="connsiteX6" fmla="*/ 192274 w 8229600"/>
              <a:gd name="connsiteY6" fmla="*/ 1153620 h 1153620"/>
              <a:gd name="connsiteX7" fmla="*/ 0 w 8229600"/>
              <a:gd name="connsiteY7" fmla="*/ 961346 h 1153620"/>
              <a:gd name="connsiteX8" fmla="*/ 0 w 8229600"/>
              <a:gd name="connsiteY8" fmla="*/ 192274 h 115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153620">
                <a:moveTo>
                  <a:pt x="0" y="192274"/>
                </a:moveTo>
                <a:cubicBezTo>
                  <a:pt x="0" y="86084"/>
                  <a:pt x="86084" y="0"/>
                  <a:pt x="192274" y="0"/>
                </a:cubicBezTo>
                <a:lnTo>
                  <a:pt x="8037326" y="0"/>
                </a:lnTo>
                <a:cubicBezTo>
                  <a:pt x="8143516" y="0"/>
                  <a:pt x="8229600" y="86084"/>
                  <a:pt x="8229600" y="192274"/>
                </a:cubicBezTo>
                <a:lnTo>
                  <a:pt x="8229600" y="961346"/>
                </a:lnTo>
                <a:cubicBezTo>
                  <a:pt x="8229600" y="1067536"/>
                  <a:pt x="8143516" y="1153620"/>
                  <a:pt x="8037326" y="1153620"/>
                </a:cubicBezTo>
                <a:lnTo>
                  <a:pt x="192274" y="1153620"/>
                </a:lnTo>
                <a:cubicBezTo>
                  <a:pt x="86084" y="1153620"/>
                  <a:pt x="0" y="1067536"/>
                  <a:pt x="0" y="961346"/>
                </a:cubicBezTo>
                <a:lnTo>
                  <a:pt x="0" y="192274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805" tIns="166805" rIns="166805" bIns="166805" numCol="1" spcCol="1270" anchor="ctr" anchorCtr="0">
            <a:noAutofit/>
          </a:bodyPr>
          <a:lstStyle/>
          <a:p>
            <a:pPr lvl="0" algn="l" defTabSz="1289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900" kern="1200" smtClean="0"/>
              <a:t>Nichterhebung Erschwernisbeitrag insbesondere bei unvertretbarem Verwaltungsaufwand</a:t>
            </a:r>
            <a:endParaRPr lang="de-DE" sz="2900" kern="1200"/>
          </a:p>
        </p:txBody>
      </p:sp>
    </p:spTree>
    <p:extLst>
      <p:ext uri="{BB962C8B-B14F-4D97-AF65-F5344CB8AC3E}">
        <p14:creationId xmlns:p14="http://schemas.microsoft.com/office/powerpoint/2010/main" val="266524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42926"/>
            <a:ext cx="8435280" cy="1143000"/>
          </a:xfrm>
        </p:spPr>
        <p:txBody>
          <a:bodyPr/>
          <a:lstStyle/>
          <a:p>
            <a:r>
              <a:rPr lang="de-DE" sz="2600" dirty="0" smtClean="0"/>
              <a:t>      </a:t>
            </a:r>
            <a:r>
              <a:rPr lang="de-DE" sz="2500" b="1" dirty="0" smtClean="0"/>
              <a:t>Forderung </a:t>
            </a:r>
            <a:r>
              <a:rPr lang="de-DE" sz="2500" b="1" dirty="0"/>
              <a:t>5: Beitragserhebung für Unterhaltung Gewässer 1. Ordnung direkt durch das Land</a:t>
            </a:r>
            <a:endParaRPr lang="de-DE" sz="2500" b="1" dirty="0"/>
          </a:p>
        </p:txBody>
      </p:sp>
      <p:sp>
        <p:nvSpPr>
          <p:cNvPr id="6" name="Freihandform 5"/>
          <p:cNvSpPr/>
          <p:nvPr/>
        </p:nvSpPr>
        <p:spPr>
          <a:xfrm>
            <a:off x="457200" y="2108096"/>
            <a:ext cx="8229600" cy="1774890"/>
          </a:xfrm>
          <a:custGeom>
            <a:avLst/>
            <a:gdLst>
              <a:gd name="connsiteX0" fmla="*/ 0 w 8229600"/>
              <a:gd name="connsiteY0" fmla="*/ 295821 h 1774890"/>
              <a:gd name="connsiteX1" fmla="*/ 295821 w 8229600"/>
              <a:gd name="connsiteY1" fmla="*/ 0 h 1774890"/>
              <a:gd name="connsiteX2" fmla="*/ 7933779 w 8229600"/>
              <a:gd name="connsiteY2" fmla="*/ 0 h 1774890"/>
              <a:gd name="connsiteX3" fmla="*/ 8229600 w 8229600"/>
              <a:gd name="connsiteY3" fmla="*/ 295821 h 1774890"/>
              <a:gd name="connsiteX4" fmla="*/ 8229600 w 8229600"/>
              <a:gd name="connsiteY4" fmla="*/ 1479069 h 1774890"/>
              <a:gd name="connsiteX5" fmla="*/ 7933779 w 8229600"/>
              <a:gd name="connsiteY5" fmla="*/ 1774890 h 1774890"/>
              <a:gd name="connsiteX6" fmla="*/ 295821 w 8229600"/>
              <a:gd name="connsiteY6" fmla="*/ 1774890 h 1774890"/>
              <a:gd name="connsiteX7" fmla="*/ 0 w 8229600"/>
              <a:gd name="connsiteY7" fmla="*/ 1479069 h 1774890"/>
              <a:gd name="connsiteX8" fmla="*/ 0 w 8229600"/>
              <a:gd name="connsiteY8" fmla="*/ 295821 h 177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774890">
                <a:moveTo>
                  <a:pt x="0" y="295821"/>
                </a:moveTo>
                <a:cubicBezTo>
                  <a:pt x="0" y="132444"/>
                  <a:pt x="132444" y="0"/>
                  <a:pt x="295821" y="0"/>
                </a:cubicBezTo>
                <a:lnTo>
                  <a:pt x="7933779" y="0"/>
                </a:lnTo>
                <a:cubicBezTo>
                  <a:pt x="8097156" y="0"/>
                  <a:pt x="8229600" y="132444"/>
                  <a:pt x="8229600" y="295821"/>
                </a:cubicBezTo>
                <a:lnTo>
                  <a:pt x="8229600" y="1479069"/>
                </a:lnTo>
                <a:cubicBezTo>
                  <a:pt x="8229600" y="1642446"/>
                  <a:pt x="8097156" y="1774890"/>
                  <a:pt x="7933779" y="1774890"/>
                </a:cubicBezTo>
                <a:lnTo>
                  <a:pt x="295821" y="1774890"/>
                </a:lnTo>
                <a:cubicBezTo>
                  <a:pt x="132444" y="1774890"/>
                  <a:pt x="0" y="1642446"/>
                  <a:pt x="0" y="1479069"/>
                </a:cubicBezTo>
                <a:lnTo>
                  <a:pt x="0" y="29582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8563" tIns="208563" rIns="208563" bIns="208563" numCol="1" spcCol="1270" anchor="ctr" anchorCtr="0">
            <a:noAutofit/>
          </a:bodyPr>
          <a:lstStyle/>
          <a:p>
            <a:pPr lvl="0" algn="l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200" kern="1200" smtClean="0"/>
              <a:t>verringert Verwaltungsaufwand</a:t>
            </a:r>
            <a:endParaRPr lang="de-DE" sz="3200" kern="1200"/>
          </a:p>
        </p:txBody>
      </p:sp>
      <p:sp>
        <p:nvSpPr>
          <p:cNvPr id="7" name="Freihandform 6"/>
          <p:cNvSpPr/>
          <p:nvPr/>
        </p:nvSpPr>
        <p:spPr>
          <a:xfrm>
            <a:off x="457200" y="3975147"/>
            <a:ext cx="8229600" cy="1774890"/>
          </a:xfrm>
          <a:custGeom>
            <a:avLst/>
            <a:gdLst>
              <a:gd name="connsiteX0" fmla="*/ 0 w 8229600"/>
              <a:gd name="connsiteY0" fmla="*/ 295821 h 1774890"/>
              <a:gd name="connsiteX1" fmla="*/ 295821 w 8229600"/>
              <a:gd name="connsiteY1" fmla="*/ 0 h 1774890"/>
              <a:gd name="connsiteX2" fmla="*/ 7933779 w 8229600"/>
              <a:gd name="connsiteY2" fmla="*/ 0 h 1774890"/>
              <a:gd name="connsiteX3" fmla="*/ 8229600 w 8229600"/>
              <a:gd name="connsiteY3" fmla="*/ 295821 h 1774890"/>
              <a:gd name="connsiteX4" fmla="*/ 8229600 w 8229600"/>
              <a:gd name="connsiteY4" fmla="*/ 1479069 h 1774890"/>
              <a:gd name="connsiteX5" fmla="*/ 7933779 w 8229600"/>
              <a:gd name="connsiteY5" fmla="*/ 1774890 h 1774890"/>
              <a:gd name="connsiteX6" fmla="*/ 295821 w 8229600"/>
              <a:gd name="connsiteY6" fmla="*/ 1774890 h 1774890"/>
              <a:gd name="connsiteX7" fmla="*/ 0 w 8229600"/>
              <a:gd name="connsiteY7" fmla="*/ 1479069 h 1774890"/>
              <a:gd name="connsiteX8" fmla="*/ 0 w 8229600"/>
              <a:gd name="connsiteY8" fmla="*/ 295821 h 1774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1774890">
                <a:moveTo>
                  <a:pt x="0" y="295821"/>
                </a:moveTo>
                <a:cubicBezTo>
                  <a:pt x="0" y="132444"/>
                  <a:pt x="132444" y="0"/>
                  <a:pt x="295821" y="0"/>
                </a:cubicBezTo>
                <a:lnTo>
                  <a:pt x="7933779" y="0"/>
                </a:lnTo>
                <a:cubicBezTo>
                  <a:pt x="8097156" y="0"/>
                  <a:pt x="8229600" y="132444"/>
                  <a:pt x="8229600" y="295821"/>
                </a:cubicBezTo>
                <a:lnTo>
                  <a:pt x="8229600" y="1479069"/>
                </a:lnTo>
                <a:cubicBezTo>
                  <a:pt x="8229600" y="1642446"/>
                  <a:pt x="8097156" y="1774890"/>
                  <a:pt x="7933779" y="1774890"/>
                </a:cubicBezTo>
                <a:lnTo>
                  <a:pt x="295821" y="1774890"/>
                </a:lnTo>
                <a:cubicBezTo>
                  <a:pt x="132444" y="1774890"/>
                  <a:pt x="0" y="1642446"/>
                  <a:pt x="0" y="1479069"/>
                </a:cubicBezTo>
                <a:lnTo>
                  <a:pt x="0" y="295821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8563" tIns="208563" rIns="208563" bIns="208563" numCol="1" spcCol="1270" anchor="ctr" anchorCtr="0">
            <a:noAutofit/>
          </a:bodyPr>
          <a:lstStyle/>
          <a:p>
            <a:pPr lvl="0" algn="l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3200" kern="1200" smtClean="0"/>
              <a:t>Unterhaltungsverbände und gemeindliche Ebene werden nicht mit zusätzlichen Aufgaben und Risiken belastet</a:t>
            </a:r>
            <a:endParaRPr lang="de-DE" sz="3200" kern="1200"/>
          </a:p>
        </p:txBody>
      </p:sp>
    </p:spTree>
    <p:extLst>
      <p:ext uri="{BB962C8B-B14F-4D97-AF65-F5344CB8AC3E}">
        <p14:creationId xmlns:p14="http://schemas.microsoft.com/office/powerpoint/2010/main" val="163642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Vielen Dank für Ihre Aufmerksamkeit!</a:t>
            </a:r>
            <a:endParaRPr lang="de-DE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094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GSA_2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 lnSpcReduction="10000"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LnTx/>
            <a:uFillTx/>
            <a:latin typeface="Square721 BT" pitchFamily="34" charset="0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234</Words>
  <Application>Microsoft Office PowerPoint</Application>
  <PresentationFormat>Bildschirmpräsentation (4:3)</PresentationFormat>
  <Paragraphs>31</Paragraphs>
  <Slides>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SGSA_2</vt:lpstr>
      <vt:lpstr>Politischer Reformbedarf aus Sicht der Gemeinden   Uwe Baier, Referent beim Städte- und Gemeindebund Sachsen-Anhalt    </vt:lpstr>
      <vt:lpstr>  Forderung 1: zweistufiges Umlageverfahren abschaffen</vt:lpstr>
      <vt:lpstr>   Forderung 2: keine (weitere) Abstufung von Gewässern 1. Ordnung</vt:lpstr>
      <vt:lpstr>Forderung 3: Verwaltungskosten erstatten</vt:lpstr>
      <vt:lpstr>    Forderung 4: Erschwernisbeitrag abschaffen oder vereinfachen</vt:lpstr>
      <vt:lpstr>      Forderung 5: Beitragserhebung für Unterhaltung Gewässer 1. Ordnung direkt durch das Land</vt:lpstr>
      <vt:lpstr>PowerPoint-Präsentation</vt:lpstr>
    </vt:vector>
  </TitlesOfParts>
  <Company>Städte- und Gemeindebund 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4 Kommunales Entschuldungsprogramm  133. Präsidiumssitzung 07.12.2009</dc:title>
  <dc:creator>langhoff</dc:creator>
  <cp:lastModifiedBy>Uwe Baier</cp:lastModifiedBy>
  <cp:revision>197</cp:revision>
  <cp:lastPrinted>2013-11-04T14:50:33Z</cp:lastPrinted>
  <dcterms:created xsi:type="dcterms:W3CDTF">2009-12-04T08:18:31Z</dcterms:created>
  <dcterms:modified xsi:type="dcterms:W3CDTF">2014-03-24T11:24:00Z</dcterms:modified>
</cp:coreProperties>
</file>