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heme/themeOverride14.xml" ContentType="application/vnd.openxmlformats-officedocument.themeOverride+xml"/>
  <Override PartName="/ppt/theme/themeOverride15.xml" ContentType="application/vnd.openxmlformats-officedocument.themeOverr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theme/themeOverride20.xml" ContentType="application/vnd.openxmlformats-officedocument.themeOverride+xml"/>
  <Override PartName="/ppt/theme/themeOverride21.xml" ContentType="application/vnd.openxmlformats-officedocument.themeOverr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theme/themeOverride25.xml" ContentType="application/vnd.openxmlformats-officedocument.themeOverride+xml"/>
  <Override PartName="/ppt/theme/themeOverride26.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9"/>
  </p:notesMasterIdLst>
  <p:handoutMasterIdLst>
    <p:handoutMasterId r:id="rId30"/>
  </p:handoutMasterIdLst>
  <p:sldIdLst>
    <p:sldId id="256" r:id="rId2"/>
    <p:sldId id="258" r:id="rId3"/>
    <p:sldId id="259" r:id="rId4"/>
    <p:sldId id="260" r:id="rId5"/>
    <p:sldId id="269" r:id="rId6"/>
    <p:sldId id="270" r:id="rId7"/>
    <p:sldId id="271" r:id="rId8"/>
    <p:sldId id="272" r:id="rId9"/>
    <p:sldId id="273" r:id="rId10"/>
    <p:sldId id="261" r:id="rId11"/>
    <p:sldId id="274" r:id="rId12"/>
    <p:sldId id="276" r:id="rId13"/>
    <p:sldId id="277" r:id="rId14"/>
    <p:sldId id="281" r:id="rId15"/>
    <p:sldId id="282" r:id="rId16"/>
    <p:sldId id="283" r:id="rId17"/>
    <p:sldId id="262" r:id="rId18"/>
    <p:sldId id="278" r:id="rId19"/>
    <p:sldId id="267" r:id="rId20"/>
    <p:sldId id="268" r:id="rId21"/>
    <p:sldId id="275" r:id="rId22"/>
    <p:sldId id="263" r:id="rId23"/>
    <p:sldId id="280" r:id="rId24"/>
    <p:sldId id="279" r:id="rId25"/>
    <p:sldId id="264" r:id="rId26"/>
    <p:sldId id="266" r:id="rId27"/>
    <p:sldId id="284" r:id="rId28"/>
  </p:sldIdLst>
  <p:sldSz cx="12192000" cy="6858000"/>
  <p:notesSz cx="6797675" cy="9926638"/>
  <p:defaultTextStyle>
    <a:defPPr>
      <a:defRPr lang="de-DE"/>
    </a:defPPr>
    <a:lvl1pPr algn="l" rtl="0" fontAlgn="base">
      <a:spcBef>
        <a:spcPct val="0"/>
      </a:spcBef>
      <a:spcAft>
        <a:spcPct val="0"/>
      </a:spcAft>
      <a:defRPr kern="1200">
        <a:solidFill>
          <a:schemeClr val="tx1"/>
        </a:solidFill>
        <a:latin typeface="Calibri"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mn-cs"/>
      </a:defRPr>
    </a:lvl2pPr>
    <a:lvl3pPr marL="914400" algn="l" rtl="0" fontAlgn="base">
      <a:spcBef>
        <a:spcPct val="0"/>
      </a:spcBef>
      <a:spcAft>
        <a:spcPct val="0"/>
      </a:spcAft>
      <a:defRPr kern="1200">
        <a:solidFill>
          <a:schemeClr val="tx1"/>
        </a:solidFill>
        <a:latin typeface="Calibri" pitchFamily="34" charset="0"/>
        <a:ea typeface="+mn-ea"/>
        <a:cs typeface="+mn-cs"/>
      </a:defRPr>
    </a:lvl3pPr>
    <a:lvl4pPr marL="1371600" algn="l" rtl="0" fontAlgn="base">
      <a:spcBef>
        <a:spcPct val="0"/>
      </a:spcBef>
      <a:spcAft>
        <a:spcPct val="0"/>
      </a:spcAft>
      <a:defRPr kern="1200">
        <a:solidFill>
          <a:schemeClr val="tx1"/>
        </a:solidFill>
        <a:latin typeface="Calibri" pitchFamily="34" charset="0"/>
        <a:ea typeface="+mn-ea"/>
        <a:cs typeface="+mn-cs"/>
      </a:defRPr>
    </a:lvl4pPr>
    <a:lvl5pPr marL="1828800" algn="l" rtl="0" fontAlgn="base">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94632" autoAdjust="0"/>
  </p:normalViewPr>
  <p:slideViewPr>
    <p:cSldViewPr snapToGrid="0">
      <p:cViewPr>
        <p:scale>
          <a:sx n="103" d="100"/>
          <a:sy n="103" d="100"/>
        </p:scale>
        <p:origin x="-108" y="-28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0"/>
            <a:ext cx="2945659" cy="498057"/>
          </a:xfrm>
          <a:prstGeom prst="rect">
            <a:avLst/>
          </a:prstGeom>
        </p:spPr>
        <p:txBody>
          <a:bodyPr vert="horz" lIns="91440" tIns="45720" rIns="91440" bIns="45720" rtlCol="0"/>
          <a:lstStyle>
            <a:lvl1pPr algn="l" eaLnBrk="0" hangingPunct="0">
              <a:defRPr sz="1200"/>
            </a:lvl1pPr>
          </a:lstStyle>
          <a:p>
            <a:pPr>
              <a:defRPr/>
            </a:pPr>
            <a:endParaRPr lang="de-DE" dirty="0"/>
          </a:p>
        </p:txBody>
      </p:sp>
      <p:sp>
        <p:nvSpPr>
          <p:cNvPr id="3" name="Datumsplatzhalter 2"/>
          <p:cNvSpPr>
            <a:spLocks noGrp="1"/>
          </p:cNvSpPr>
          <p:nvPr>
            <p:ph type="dt" sz="quarter" idx="1"/>
          </p:nvPr>
        </p:nvSpPr>
        <p:spPr>
          <a:xfrm>
            <a:off x="3850445" y="0"/>
            <a:ext cx="2945659" cy="498057"/>
          </a:xfrm>
          <a:prstGeom prst="rect">
            <a:avLst/>
          </a:prstGeom>
        </p:spPr>
        <p:txBody>
          <a:bodyPr vert="horz" lIns="91440" tIns="45720" rIns="91440" bIns="45720" rtlCol="0"/>
          <a:lstStyle>
            <a:lvl1pPr algn="r" eaLnBrk="0" hangingPunct="0">
              <a:defRPr sz="1200" smtClean="0"/>
            </a:lvl1pPr>
          </a:lstStyle>
          <a:p>
            <a:pPr>
              <a:defRPr/>
            </a:pPr>
            <a:fld id="{6AAD1A8E-68FE-4D10-9943-0D60AA6E7C4A}" type="datetimeFigureOut">
              <a:rPr lang="de-DE"/>
              <a:pPr>
                <a:defRPr/>
              </a:pPr>
              <a:t>11.04.2018</a:t>
            </a:fld>
            <a:endParaRPr lang="de-DE" dirty="0"/>
          </a:p>
        </p:txBody>
      </p:sp>
      <p:sp>
        <p:nvSpPr>
          <p:cNvPr id="4" name="Fußzeilenplatzhalter 3"/>
          <p:cNvSpPr>
            <a:spLocks noGrp="1"/>
          </p:cNvSpPr>
          <p:nvPr>
            <p:ph type="ftr" sz="quarter" idx="2"/>
          </p:nvPr>
        </p:nvSpPr>
        <p:spPr>
          <a:xfrm>
            <a:off x="2" y="9428586"/>
            <a:ext cx="2945659" cy="498055"/>
          </a:xfrm>
          <a:prstGeom prst="rect">
            <a:avLst/>
          </a:prstGeom>
        </p:spPr>
        <p:txBody>
          <a:bodyPr vert="horz" lIns="91440" tIns="45720" rIns="91440" bIns="45720" rtlCol="0" anchor="b"/>
          <a:lstStyle>
            <a:lvl1pPr algn="l" eaLnBrk="0" hangingPunct="0">
              <a:defRPr sz="1200"/>
            </a:lvl1pPr>
          </a:lstStyle>
          <a:p>
            <a:pPr>
              <a:defRPr/>
            </a:pPr>
            <a:endParaRPr lang="de-DE" dirty="0"/>
          </a:p>
        </p:txBody>
      </p:sp>
      <p:sp>
        <p:nvSpPr>
          <p:cNvPr id="5" name="Foliennummernplatzhalter 4"/>
          <p:cNvSpPr>
            <a:spLocks noGrp="1"/>
          </p:cNvSpPr>
          <p:nvPr>
            <p:ph type="sldNum" sz="quarter" idx="3"/>
          </p:nvPr>
        </p:nvSpPr>
        <p:spPr>
          <a:xfrm>
            <a:off x="3850445" y="9428586"/>
            <a:ext cx="2945659" cy="498055"/>
          </a:xfrm>
          <a:prstGeom prst="rect">
            <a:avLst/>
          </a:prstGeom>
        </p:spPr>
        <p:txBody>
          <a:bodyPr vert="horz" lIns="91440" tIns="45720" rIns="91440" bIns="45720" rtlCol="0" anchor="b"/>
          <a:lstStyle>
            <a:lvl1pPr algn="r" eaLnBrk="0" hangingPunct="0">
              <a:defRPr sz="1200" smtClean="0"/>
            </a:lvl1pPr>
          </a:lstStyle>
          <a:p>
            <a:pPr>
              <a:defRPr/>
            </a:pPr>
            <a:fld id="{73C71822-0216-4323-A843-0DF9F8231C9A}" type="slidenum">
              <a:rPr lang="de-DE"/>
              <a:pPr>
                <a:defRPr/>
              </a:pPr>
              <a:t>‹Nr.›</a:t>
            </a:fld>
            <a:endParaRPr lang="de-DE" dirty="0"/>
          </a:p>
        </p:txBody>
      </p:sp>
    </p:spTree>
    <p:extLst>
      <p:ext uri="{BB962C8B-B14F-4D97-AF65-F5344CB8AC3E}">
        <p14:creationId xmlns:p14="http://schemas.microsoft.com/office/powerpoint/2010/main" val="134929988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2" y="0"/>
            <a:ext cx="2945659" cy="498057"/>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de-DE" dirty="0"/>
          </a:p>
        </p:txBody>
      </p:sp>
      <p:sp>
        <p:nvSpPr>
          <p:cNvPr id="3" name="Datumsplatzhalter 2"/>
          <p:cNvSpPr>
            <a:spLocks noGrp="1"/>
          </p:cNvSpPr>
          <p:nvPr>
            <p:ph type="dt" idx="1"/>
          </p:nvPr>
        </p:nvSpPr>
        <p:spPr>
          <a:xfrm>
            <a:off x="3850445" y="0"/>
            <a:ext cx="2945659" cy="498057"/>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3C55BE2B-5B34-4360-8949-C6E65E212D79}" type="datetimeFigureOut">
              <a:rPr lang="de-DE"/>
              <a:pPr>
                <a:defRPr/>
              </a:pPr>
              <a:t>11.04.2018</a:t>
            </a:fld>
            <a:endParaRPr lang="de-DE" dirty="0"/>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de-DE" noProof="0" dirty="0" smtClean="0"/>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6" name="Fußzeilenplatzhalter 5"/>
          <p:cNvSpPr>
            <a:spLocks noGrp="1"/>
          </p:cNvSpPr>
          <p:nvPr>
            <p:ph type="ftr" sz="quarter" idx="4"/>
          </p:nvPr>
        </p:nvSpPr>
        <p:spPr>
          <a:xfrm>
            <a:off x="2" y="9428586"/>
            <a:ext cx="2945659" cy="49805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de-DE" dirty="0"/>
          </a:p>
        </p:txBody>
      </p:sp>
      <p:sp>
        <p:nvSpPr>
          <p:cNvPr id="7" name="Foliennummernplatzhalter 6"/>
          <p:cNvSpPr>
            <a:spLocks noGrp="1"/>
          </p:cNvSpPr>
          <p:nvPr>
            <p:ph type="sldNum" sz="quarter" idx="5"/>
          </p:nvPr>
        </p:nvSpPr>
        <p:spPr>
          <a:xfrm>
            <a:off x="3850445" y="9428586"/>
            <a:ext cx="2945659" cy="498055"/>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5C6C2884-8CED-4674-8A39-2AFB08B4AE4F}" type="slidenum">
              <a:rPr lang="de-DE"/>
              <a:pPr>
                <a:defRPr/>
              </a:pPr>
              <a:t>‹Nr.›</a:t>
            </a:fld>
            <a:endParaRPr lang="de-DE" dirty="0"/>
          </a:p>
        </p:txBody>
      </p:sp>
    </p:spTree>
    <p:extLst>
      <p:ext uri="{BB962C8B-B14F-4D97-AF65-F5344CB8AC3E}">
        <p14:creationId xmlns:p14="http://schemas.microsoft.com/office/powerpoint/2010/main" val="99214965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52973814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Grafik 6"/>
          <p:cNvPicPr>
            <a:picLocks noChangeAspect="1"/>
          </p:cNvPicPr>
          <p:nvPr/>
        </p:nvPicPr>
        <p:blipFill>
          <a:blip r:embed="rId2"/>
          <a:srcRect/>
          <a:stretch>
            <a:fillRect/>
          </a:stretch>
        </p:blipFill>
        <p:spPr bwMode="auto">
          <a:xfrm>
            <a:off x="4800601" y="0"/>
            <a:ext cx="2438400" cy="1524000"/>
          </a:xfrm>
          <a:prstGeom prst="rect">
            <a:avLst/>
          </a:prstGeom>
          <a:noFill/>
          <a:ln w="9525">
            <a:noFill/>
            <a:miter lim="800000"/>
            <a:headEnd/>
            <a:tailEnd/>
          </a:ln>
        </p:spPr>
      </p:pic>
      <p:sp>
        <p:nvSpPr>
          <p:cNvPr id="2" name="Titel 1"/>
          <p:cNvSpPr>
            <a:spLocks noGrp="1"/>
          </p:cNvSpPr>
          <p:nvPr>
            <p:ph type="ctrTitle"/>
          </p:nvPr>
        </p:nvSpPr>
        <p:spPr>
          <a:xfrm>
            <a:off x="1524000" y="2085976"/>
            <a:ext cx="9144000" cy="2219325"/>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45164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smtClean="0"/>
            </a:lvl1pPr>
          </a:lstStyle>
          <a:p>
            <a:pPr>
              <a:defRPr/>
            </a:pPr>
            <a:endParaRPr lang="de-DE" dirty="0"/>
          </a:p>
        </p:txBody>
      </p:sp>
      <p:sp>
        <p:nvSpPr>
          <p:cNvPr id="5"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6" name="Foliennummernplatzhalter 5"/>
          <p:cNvSpPr>
            <a:spLocks noGrp="1"/>
          </p:cNvSpPr>
          <p:nvPr>
            <p:ph type="sldNum" sz="quarter" idx="12"/>
          </p:nvPr>
        </p:nvSpPr>
        <p:spPr/>
        <p:txBody>
          <a:bodyPr/>
          <a:lstStyle>
            <a:lvl1pPr>
              <a:defRPr/>
            </a:lvl1pPr>
          </a:lstStyle>
          <a:p>
            <a:pPr>
              <a:defRPr/>
            </a:pPr>
            <a:fld id="{D8CC0AD8-C6E6-4F50-8746-02EAA3FB41CA}" type="slidenum">
              <a:rPr lang="de-DE"/>
              <a:pPr>
                <a:defRPr/>
              </a:pPr>
              <a:t>‹Nr.›</a:t>
            </a:fld>
            <a:endParaRPr lang="de-D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899" y="1590676"/>
            <a:ext cx="2628900" cy="4586288"/>
          </a:xfrm>
        </p:spPr>
        <p:txBody>
          <a:bodyPr vert="eaVert"/>
          <a:lstStyle/>
          <a:p>
            <a:r>
              <a:rPr lang="de-DE" dirty="0" smtClean="0"/>
              <a:t>Titelmasterformat durch Klicken bearbeiten</a:t>
            </a:r>
            <a:endParaRPr lang="de-DE" dirty="0"/>
          </a:p>
        </p:txBody>
      </p:sp>
      <p:sp>
        <p:nvSpPr>
          <p:cNvPr id="3" name="Vertikaler Textplatzhalter 2"/>
          <p:cNvSpPr>
            <a:spLocks noGrp="1"/>
          </p:cNvSpPr>
          <p:nvPr>
            <p:ph type="body" orient="vert" idx="1"/>
          </p:nvPr>
        </p:nvSpPr>
        <p:spPr>
          <a:xfrm>
            <a:off x="838199" y="365125"/>
            <a:ext cx="7734300" cy="5811838"/>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smtClean="0"/>
            </a:lvl1pPr>
          </a:lstStyle>
          <a:p>
            <a:pPr>
              <a:defRPr/>
            </a:pPr>
            <a:endParaRPr lang="de-DE" dirty="0"/>
          </a:p>
        </p:txBody>
      </p:sp>
      <p:sp>
        <p:nvSpPr>
          <p:cNvPr id="5"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6" name="Foliennummernplatzhalter 5"/>
          <p:cNvSpPr>
            <a:spLocks noGrp="1"/>
          </p:cNvSpPr>
          <p:nvPr>
            <p:ph type="sldNum" sz="quarter" idx="12"/>
          </p:nvPr>
        </p:nvSpPr>
        <p:spPr/>
        <p:txBody>
          <a:bodyPr/>
          <a:lstStyle>
            <a:lvl1pPr>
              <a:defRPr/>
            </a:lvl1pPr>
          </a:lstStyle>
          <a:p>
            <a:pPr>
              <a:defRPr/>
            </a:pPr>
            <a:fld id="{58B64825-4554-4F5E-AD69-7C821F7B5507}" type="slidenum">
              <a:rPr lang="de-DE"/>
              <a:pPr>
                <a:defRPr/>
              </a:pPr>
              <a:t>‹Nr.›</a:t>
            </a:fld>
            <a:endParaRPr lang="de-DE"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sz="2000" b="1" baseline="0"/>
            </a:lvl1pPr>
          </a:lstStyle>
          <a:p>
            <a:r>
              <a:rPr lang="de-DE" sz="2000" b="1" dirty="0" smtClean="0"/>
              <a:t>Impressum </a:t>
            </a:r>
            <a:r>
              <a:rPr lang="de-DE" sz="2000" b="1" smtClean="0"/>
              <a:t>(optional) :</a:t>
            </a:r>
            <a:endParaRPr lang="de-DE" dirty="0"/>
          </a:p>
        </p:txBody>
      </p:sp>
      <p:sp>
        <p:nvSpPr>
          <p:cNvPr id="3" name="Foliennummernplatzhalter 2"/>
          <p:cNvSpPr>
            <a:spLocks noGrp="1"/>
          </p:cNvSpPr>
          <p:nvPr>
            <p:ph type="sldNum" sz="quarter" idx="10"/>
          </p:nvPr>
        </p:nvSpPr>
        <p:spPr/>
        <p:txBody>
          <a:bodyPr/>
          <a:lstStyle/>
          <a:p>
            <a:pPr>
              <a:defRPr/>
            </a:pPr>
            <a:fld id="{5FCAEC81-7E9D-4308-B27C-C8134C7F43C4}" type="slidenum">
              <a:rPr lang="de-DE" smtClean="0"/>
              <a:pPr>
                <a:defRPr/>
              </a:pPr>
              <a:t>‹Nr.›</a:t>
            </a:fld>
            <a:endParaRPr lang="de-DE" dirty="0"/>
          </a:p>
        </p:txBody>
      </p:sp>
      <p:sp>
        <p:nvSpPr>
          <p:cNvPr id="4" name="Datumsplatzhalter 3"/>
          <p:cNvSpPr>
            <a:spLocks noGrp="1"/>
          </p:cNvSpPr>
          <p:nvPr>
            <p:ph type="dt" sz="half" idx="11"/>
          </p:nvPr>
        </p:nvSpPr>
        <p:spPr/>
        <p:txBody>
          <a:bodyPr/>
          <a:lstStyle/>
          <a:p>
            <a:pPr>
              <a:defRPr/>
            </a:pPr>
            <a:endParaRPr lang="de-DE" dirty="0"/>
          </a:p>
        </p:txBody>
      </p:sp>
      <p:sp>
        <p:nvSpPr>
          <p:cNvPr id="5" name="Fußzeilenplatzhalter 4"/>
          <p:cNvSpPr>
            <a:spLocks noGrp="1"/>
          </p:cNvSpPr>
          <p:nvPr>
            <p:ph type="ftr" sz="quarter" idx="12"/>
          </p:nvPr>
        </p:nvSpPr>
        <p:spPr/>
        <p:txBody>
          <a:bodyPr/>
          <a:lstStyle/>
          <a:p>
            <a:endParaRPr lang="de-DE" dirty="0"/>
          </a:p>
        </p:txBody>
      </p:sp>
      <p:sp>
        <p:nvSpPr>
          <p:cNvPr id="6" name="Textfeld 5"/>
          <p:cNvSpPr txBox="1"/>
          <p:nvPr userDrawn="1"/>
        </p:nvSpPr>
        <p:spPr>
          <a:xfrm>
            <a:off x="838201" y="1969970"/>
            <a:ext cx="6644292" cy="2031325"/>
          </a:xfrm>
          <a:prstGeom prst="rect">
            <a:avLst/>
          </a:prstGeom>
          <a:noFill/>
        </p:spPr>
        <p:txBody>
          <a:bodyPr wrap="square" rtlCol="0">
            <a:spAutoFit/>
          </a:bodyPr>
          <a:lstStyle/>
          <a:p>
            <a:r>
              <a:rPr lang="de-DE" sz="1800" i="0" dirty="0" smtClean="0"/>
              <a:t>Titel der PowerPoint-Präsentation :</a:t>
            </a:r>
          </a:p>
          <a:p>
            <a:endParaRPr lang="de-DE" sz="1800" i="0" dirty="0" smtClean="0"/>
          </a:p>
          <a:p>
            <a:r>
              <a:rPr lang="de-DE" sz="1800" i="0" dirty="0" smtClean="0"/>
              <a:t>Ausführende/-r :</a:t>
            </a:r>
          </a:p>
          <a:p>
            <a:endParaRPr lang="de-DE" sz="1800" i="0" dirty="0" smtClean="0"/>
          </a:p>
          <a:p>
            <a:r>
              <a:rPr lang="de-DE" sz="1800" i="0" dirty="0" smtClean="0"/>
              <a:t>Dienststelle :</a:t>
            </a:r>
          </a:p>
          <a:p>
            <a:endParaRPr lang="de-DE" sz="1800" i="0" dirty="0" smtClean="0"/>
          </a:p>
          <a:p>
            <a:r>
              <a:rPr lang="de-DE" sz="1800" i="0" dirty="0" smtClean="0"/>
              <a:t>Anlass :</a:t>
            </a:r>
            <a:endParaRPr lang="de-DE" sz="1800" i="0" dirty="0"/>
          </a:p>
        </p:txBody>
      </p:sp>
    </p:spTree>
    <p:extLst>
      <p:ext uri="{BB962C8B-B14F-4D97-AF65-F5344CB8AC3E}">
        <p14:creationId xmlns:p14="http://schemas.microsoft.com/office/powerpoint/2010/main" val="3229328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Datumsplatzhalter 3"/>
          <p:cNvSpPr>
            <a:spLocks noGrp="1"/>
          </p:cNvSpPr>
          <p:nvPr>
            <p:ph type="dt" sz="half" idx="10"/>
          </p:nvPr>
        </p:nvSpPr>
        <p:spPr/>
        <p:txBody>
          <a:bodyPr/>
          <a:lstStyle>
            <a:lvl1pPr>
              <a:defRPr smtClean="0"/>
            </a:lvl1pPr>
          </a:lstStyle>
          <a:p>
            <a:pPr>
              <a:defRPr/>
            </a:pPr>
            <a:endParaRPr lang="de-DE" dirty="0"/>
          </a:p>
        </p:txBody>
      </p:sp>
      <p:sp>
        <p:nvSpPr>
          <p:cNvPr id="5"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6" name="Foliennummernplatzhalter 5"/>
          <p:cNvSpPr>
            <a:spLocks noGrp="1"/>
          </p:cNvSpPr>
          <p:nvPr>
            <p:ph type="sldNum" sz="quarter" idx="12"/>
          </p:nvPr>
        </p:nvSpPr>
        <p:spPr/>
        <p:txBody>
          <a:bodyPr/>
          <a:lstStyle>
            <a:lvl1pPr>
              <a:defRPr/>
            </a:lvl1pPr>
          </a:lstStyle>
          <a:p>
            <a:pPr>
              <a:defRPr/>
            </a:pPr>
            <a:fld id="{8362A058-3342-4745-B0EB-D0584553CEFD}" type="slidenum">
              <a:rPr lang="de-DE"/>
              <a:pPr>
                <a:defRPr/>
              </a:pPr>
              <a:t>‹Nr.›</a:t>
            </a:fld>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3" y="1709738"/>
            <a:ext cx="10515600" cy="2852737"/>
          </a:xfrm>
        </p:spPr>
        <p:txBody>
          <a:bodyPr anchor="b"/>
          <a:lstStyle>
            <a:lvl1pPr>
              <a:defRPr sz="6000"/>
            </a:lvl1pPr>
          </a:lstStyle>
          <a:p>
            <a:r>
              <a:rPr lang="de-DE" dirty="0" smtClean="0"/>
              <a:t>Titelmasterformat durch Klicken bearbeiten</a:t>
            </a:r>
            <a:endParaRPr lang="de-DE" dirty="0"/>
          </a:p>
        </p:txBody>
      </p:sp>
      <p:sp>
        <p:nvSpPr>
          <p:cNvPr id="3" name="Textplatzhalter 2"/>
          <p:cNvSpPr>
            <a:spLocks noGrp="1"/>
          </p:cNvSpPr>
          <p:nvPr>
            <p:ph type="body" idx="1"/>
          </p:nvPr>
        </p:nvSpPr>
        <p:spPr>
          <a:xfrm>
            <a:off x="831853"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lvl1pPr>
              <a:defRPr smtClean="0"/>
            </a:lvl1pPr>
          </a:lstStyle>
          <a:p>
            <a:pPr>
              <a:defRPr/>
            </a:pPr>
            <a:endParaRPr lang="de-DE" dirty="0"/>
          </a:p>
        </p:txBody>
      </p:sp>
      <p:sp>
        <p:nvSpPr>
          <p:cNvPr id="5"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6" name="Foliennummernplatzhalter 5"/>
          <p:cNvSpPr>
            <a:spLocks noGrp="1"/>
          </p:cNvSpPr>
          <p:nvPr>
            <p:ph type="sldNum" sz="quarter" idx="12"/>
          </p:nvPr>
        </p:nvSpPr>
        <p:spPr/>
        <p:txBody>
          <a:bodyPr/>
          <a:lstStyle>
            <a:lvl1pPr>
              <a:defRPr/>
            </a:lvl1pPr>
          </a:lstStyle>
          <a:p>
            <a:pPr>
              <a:defRPr/>
            </a:pPr>
            <a:fld id="{0B42B3DC-246C-4844-A0B1-46A474247A81}" type="slidenum">
              <a:rPr lang="de-DE"/>
              <a:pPr>
                <a:defRPr/>
              </a:pPr>
              <a:t>‹Nr.›</a:t>
            </a:fld>
            <a:endParaRPr lang="de-D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1" y="1825625"/>
            <a:ext cx="5181600" cy="4351338"/>
          </a:xfrm>
        </p:spPr>
        <p:txBody>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Inhaltsplatzhalter 3"/>
          <p:cNvSpPr>
            <a:spLocks noGrp="1"/>
          </p:cNvSpPr>
          <p:nvPr>
            <p:ph sz="half" idx="2"/>
          </p:nvPr>
        </p:nvSpPr>
        <p:spPr>
          <a:xfrm>
            <a:off x="6172201" y="1825625"/>
            <a:ext cx="5181600" cy="435133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3"/>
          <p:cNvSpPr>
            <a:spLocks noGrp="1"/>
          </p:cNvSpPr>
          <p:nvPr>
            <p:ph type="dt" sz="half" idx="10"/>
          </p:nvPr>
        </p:nvSpPr>
        <p:spPr/>
        <p:txBody>
          <a:bodyPr/>
          <a:lstStyle>
            <a:lvl1pPr>
              <a:defRPr smtClean="0"/>
            </a:lvl1pPr>
          </a:lstStyle>
          <a:p>
            <a:pPr>
              <a:defRPr/>
            </a:pPr>
            <a:endParaRPr lang="de-DE" dirty="0"/>
          </a:p>
        </p:txBody>
      </p:sp>
      <p:sp>
        <p:nvSpPr>
          <p:cNvPr id="6"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7" name="Foliennummernplatzhalter 5"/>
          <p:cNvSpPr>
            <a:spLocks noGrp="1"/>
          </p:cNvSpPr>
          <p:nvPr>
            <p:ph type="sldNum" sz="quarter" idx="12"/>
          </p:nvPr>
        </p:nvSpPr>
        <p:spPr/>
        <p:txBody>
          <a:bodyPr/>
          <a:lstStyle>
            <a:lvl1pPr>
              <a:defRPr/>
            </a:lvl1pPr>
          </a:lstStyle>
          <a:p>
            <a:pPr>
              <a:defRPr/>
            </a:pPr>
            <a:fld id="{D6790E57-9D7A-4C8C-B32C-D4A564203B02}" type="slidenum">
              <a:rPr lang="de-DE"/>
              <a:pPr>
                <a:defRPr/>
              </a:pPr>
              <a:t>‹Nr.›</a:t>
            </a:fld>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9" y="365125"/>
            <a:ext cx="9361486"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91"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839791" y="2505076"/>
            <a:ext cx="515778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6172203" y="2505076"/>
            <a:ext cx="51831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3"/>
          <p:cNvSpPr>
            <a:spLocks noGrp="1"/>
          </p:cNvSpPr>
          <p:nvPr>
            <p:ph type="dt" sz="half" idx="10"/>
          </p:nvPr>
        </p:nvSpPr>
        <p:spPr/>
        <p:txBody>
          <a:bodyPr/>
          <a:lstStyle>
            <a:lvl1pPr>
              <a:defRPr smtClean="0"/>
            </a:lvl1pPr>
          </a:lstStyle>
          <a:p>
            <a:pPr>
              <a:defRPr/>
            </a:pPr>
            <a:endParaRPr lang="de-DE" dirty="0"/>
          </a:p>
        </p:txBody>
      </p:sp>
      <p:sp>
        <p:nvSpPr>
          <p:cNvPr id="8"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9" name="Foliennummernplatzhalter 5"/>
          <p:cNvSpPr>
            <a:spLocks noGrp="1"/>
          </p:cNvSpPr>
          <p:nvPr>
            <p:ph type="sldNum" sz="quarter" idx="12"/>
          </p:nvPr>
        </p:nvSpPr>
        <p:spPr/>
        <p:txBody>
          <a:bodyPr/>
          <a:lstStyle>
            <a:lvl1pPr>
              <a:defRPr/>
            </a:lvl1pPr>
          </a:lstStyle>
          <a:p>
            <a:pPr>
              <a:defRPr/>
            </a:pPr>
            <a:fld id="{468DAD1C-064B-4367-A654-FB062E12A532}" type="slidenum">
              <a:rPr lang="de-DE"/>
              <a:pPr>
                <a:defRPr/>
              </a:pPr>
              <a:t>‹Nr.›</a:t>
            </a:fld>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3"/>
          <p:cNvSpPr>
            <a:spLocks noGrp="1"/>
          </p:cNvSpPr>
          <p:nvPr>
            <p:ph type="dt" sz="half" idx="10"/>
          </p:nvPr>
        </p:nvSpPr>
        <p:spPr/>
        <p:txBody>
          <a:bodyPr/>
          <a:lstStyle>
            <a:lvl1pPr>
              <a:defRPr smtClean="0"/>
            </a:lvl1pPr>
          </a:lstStyle>
          <a:p>
            <a:pPr>
              <a:defRPr/>
            </a:pPr>
            <a:endParaRPr lang="de-DE" dirty="0"/>
          </a:p>
        </p:txBody>
      </p:sp>
      <p:sp>
        <p:nvSpPr>
          <p:cNvPr id="4"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5" name="Foliennummernplatzhalter 5"/>
          <p:cNvSpPr>
            <a:spLocks noGrp="1"/>
          </p:cNvSpPr>
          <p:nvPr>
            <p:ph type="sldNum" sz="quarter" idx="12"/>
          </p:nvPr>
        </p:nvSpPr>
        <p:spPr/>
        <p:txBody>
          <a:bodyPr/>
          <a:lstStyle>
            <a:lvl1pPr>
              <a:defRPr/>
            </a:lvl1pPr>
          </a:lstStyle>
          <a:p>
            <a:pPr>
              <a:defRPr/>
            </a:pPr>
            <a:fld id="{86DA9C21-3335-4D16-B2AD-610553C97802}" type="slidenum">
              <a:rPr lang="de-DE"/>
              <a:pPr>
                <a:defRPr/>
              </a:pPr>
              <a:t>‹Nr.›</a:t>
            </a:fld>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smtClean="0"/>
            </a:lvl1pPr>
          </a:lstStyle>
          <a:p>
            <a:pPr>
              <a:defRPr/>
            </a:pPr>
            <a:endParaRPr lang="de-DE" dirty="0"/>
          </a:p>
        </p:txBody>
      </p:sp>
      <p:sp>
        <p:nvSpPr>
          <p:cNvPr id="3"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4" name="Foliennummernplatzhalter 5"/>
          <p:cNvSpPr>
            <a:spLocks noGrp="1"/>
          </p:cNvSpPr>
          <p:nvPr>
            <p:ph type="sldNum" sz="quarter" idx="12"/>
          </p:nvPr>
        </p:nvSpPr>
        <p:spPr/>
        <p:txBody>
          <a:bodyPr/>
          <a:lstStyle>
            <a:lvl1pPr>
              <a:defRPr/>
            </a:lvl1pPr>
          </a:lstStyle>
          <a:p>
            <a:pPr>
              <a:defRPr/>
            </a:pPr>
            <a:fld id="{8EBB2C71-6B60-42C7-A8BC-A67C5C48F3C6}" type="slidenum">
              <a:rPr lang="de-DE"/>
              <a:pPr>
                <a:defRPr/>
              </a:pPr>
              <a:t>‹Nr.›</a:t>
            </a:fld>
            <a:endParaRPr lang="de-D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91" y="457200"/>
            <a:ext cx="3932236"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90" y="1495427"/>
            <a:ext cx="6172201" cy="4365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91"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3"/>
          <p:cNvSpPr>
            <a:spLocks noGrp="1"/>
          </p:cNvSpPr>
          <p:nvPr>
            <p:ph type="dt" sz="half" idx="10"/>
          </p:nvPr>
        </p:nvSpPr>
        <p:spPr/>
        <p:txBody>
          <a:bodyPr/>
          <a:lstStyle>
            <a:lvl1pPr>
              <a:defRPr smtClean="0"/>
            </a:lvl1pPr>
          </a:lstStyle>
          <a:p>
            <a:pPr>
              <a:defRPr/>
            </a:pPr>
            <a:endParaRPr lang="de-DE" dirty="0"/>
          </a:p>
        </p:txBody>
      </p:sp>
      <p:sp>
        <p:nvSpPr>
          <p:cNvPr id="6"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7" name="Foliennummernplatzhalter 5"/>
          <p:cNvSpPr>
            <a:spLocks noGrp="1"/>
          </p:cNvSpPr>
          <p:nvPr>
            <p:ph type="sldNum" sz="quarter" idx="12"/>
          </p:nvPr>
        </p:nvSpPr>
        <p:spPr/>
        <p:txBody>
          <a:bodyPr/>
          <a:lstStyle>
            <a:lvl1pPr>
              <a:defRPr/>
            </a:lvl1pPr>
          </a:lstStyle>
          <a:p>
            <a:pPr>
              <a:defRPr/>
            </a:pPr>
            <a:fld id="{8931BA6F-4484-49F1-8D51-90A02ECE8EBD}" type="slidenum">
              <a:rPr lang="de-DE"/>
              <a:pPr>
                <a:defRPr/>
              </a:pPr>
              <a:t>‹Nr.›</a:t>
            </a:fld>
            <a:endParaRPr lang="de-D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91" y="457200"/>
            <a:ext cx="3932236"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90" y="1533525"/>
            <a:ext cx="6172201" cy="43275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dirty="0" smtClean="0"/>
          </a:p>
        </p:txBody>
      </p:sp>
      <p:sp>
        <p:nvSpPr>
          <p:cNvPr id="4" name="Textplatzhalter 3"/>
          <p:cNvSpPr>
            <a:spLocks noGrp="1"/>
          </p:cNvSpPr>
          <p:nvPr>
            <p:ph type="body" sz="half" idx="2"/>
          </p:nvPr>
        </p:nvSpPr>
        <p:spPr>
          <a:xfrm>
            <a:off x="839791" y="2057400"/>
            <a:ext cx="393223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3"/>
          <p:cNvSpPr>
            <a:spLocks noGrp="1"/>
          </p:cNvSpPr>
          <p:nvPr>
            <p:ph type="dt" sz="half" idx="10"/>
          </p:nvPr>
        </p:nvSpPr>
        <p:spPr/>
        <p:txBody>
          <a:bodyPr/>
          <a:lstStyle>
            <a:lvl1pPr>
              <a:defRPr smtClean="0"/>
            </a:lvl1pPr>
          </a:lstStyle>
          <a:p>
            <a:pPr>
              <a:defRPr/>
            </a:pPr>
            <a:endParaRPr lang="de-DE" dirty="0"/>
          </a:p>
        </p:txBody>
      </p:sp>
      <p:sp>
        <p:nvSpPr>
          <p:cNvPr id="6" name="Fußzeilenplatzhalter 4"/>
          <p:cNvSpPr>
            <a:spLocks noGrp="1"/>
          </p:cNvSpPr>
          <p:nvPr>
            <p:ph type="ftr" sz="quarter" idx="11"/>
          </p:nvPr>
        </p:nvSpPr>
        <p:spPr/>
        <p:txBody>
          <a:bodyPr rtlCol="0"/>
          <a:lstStyle>
            <a:lvl1pPr>
              <a:defRPr smtClean="0">
                <a:solidFill>
                  <a:schemeClr val="tx1">
                    <a:tint val="75000"/>
                  </a:schemeClr>
                </a:solidFill>
              </a:defRPr>
            </a:lvl1pPr>
          </a:lstStyle>
          <a:p>
            <a:pPr>
              <a:defRPr/>
            </a:pPr>
            <a:endParaRPr lang="de-DE" dirty="0"/>
          </a:p>
        </p:txBody>
      </p:sp>
      <p:sp>
        <p:nvSpPr>
          <p:cNvPr id="7" name="Foliennummernplatzhalter 5"/>
          <p:cNvSpPr>
            <a:spLocks noGrp="1"/>
          </p:cNvSpPr>
          <p:nvPr>
            <p:ph type="sldNum" sz="quarter" idx="12"/>
          </p:nvPr>
        </p:nvSpPr>
        <p:spPr/>
        <p:txBody>
          <a:bodyPr/>
          <a:lstStyle>
            <a:lvl1pPr>
              <a:defRPr/>
            </a:lvl1pPr>
          </a:lstStyle>
          <a:p>
            <a:pPr>
              <a:defRPr/>
            </a:pPr>
            <a:fld id="{6B6D4F03-EAAD-49A3-95B6-3052BF8A631D}" type="slidenum">
              <a:rPr lang="de-DE"/>
              <a:pPr>
                <a:defRPr/>
              </a:pPr>
              <a:t>‹Nr.›</a:t>
            </a:fld>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elplatzhalter 1"/>
          <p:cNvSpPr>
            <a:spLocks noGrp="1"/>
          </p:cNvSpPr>
          <p:nvPr>
            <p:ph type="title"/>
          </p:nvPr>
        </p:nvSpPr>
        <p:spPr bwMode="auto">
          <a:xfrm>
            <a:off x="838199" y="365125"/>
            <a:ext cx="9372601" cy="128111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p>
        </p:txBody>
      </p:sp>
      <p:sp>
        <p:nvSpPr>
          <p:cNvPr id="1027" name="Textplatzhalter 2"/>
          <p:cNvSpPr>
            <a:spLocks noGrp="1"/>
          </p:cNvSpPr>
          <p:nvPr>
            <p:ph type="body" idx="1"/>
          </p:nvPr>
        </p:nvSpPr>
        <p:spPr bwMode="auto">
          <a:xfrm>
            <a:off x="838204" y="1825625"/>
            <a:ext cx="105156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6" name="Foliennummernplatzhalter 5"/>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5FCAEC81-7E9D-4308-B27C-C8134C7F43C4}" type="slidenum">
              <a:rPr lang="de-DE"/>
              <a:pPr>
                <a:defRPr/>
              </a:pPr>
              <a:t>‹Nr.›</a:t>
            </a:fld>
            <a:endParaRPr lang="de-DE" dirty="0"/>
          </a:p>
        </p:txBody>
      </p:sp>
      <p:pic>
        <p:nvPicPr>
          <p:cNvPr id="1029" name="Grafik 1"/>
          <p:cNvPicPr>
            <a:picLocks noChangeAspect="1"/>
          </p:cNvPicPr>
          <p:nvPr/>
        </p:nvPicPr>
        <p:blipFill>
          <a:blip r:embed="rId14"/>
          <a:srcRect/>
          <a:stretch>
            <a:fillRect/>
          </a:stretch>
        </p:blipFill>
        <p:spPr bwMode="auto">
          <a:xfrm>
            <a:off x="10460037" y="230188"/>
            <a:ext cx="1444626" cy="908050"/>
          </a:xfrm>
          <a:prstGeom prst="rect">
            <a:avLst/>
          </a:prstGeom>
          <a:noFill/>
          <a:ln w="9525">
            <a:noFill/>
            <a:miter lim="800000"/>
            <a:headEnd/>
            <a:tailEnd/>
          </a:ln>
        </p:spPr>
      </p:pic>
      <p:sp>
        <p:nvSpPr>
          <p:cNvPr id="3" name="Datumsplatzhalter 2"/>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eaLnBrk="0" hangingPunct="0">
              <a:defRPr sz="1200" smtClean="0">
                <a:solidFill>
                  <a:schemeClr val="tx1">
                    <a:tint val="75000"/>
                  </a:schemeClr>
                </a:solidFill>
              </a:defRPr>
            </a:lvl1pPr>
          </a:lstStyle>
          <a:p>
            <a:pPr>
              <a:defRPr/>
            </a:pPr>
            <a:endParaRPr lang="de-DE" dirty="0"/>
          </a:p>
        </p:txBody>
      </p:sp>
      <p:sp>
        <p:nvSpPr>
          <p:cNvPr id="4" name="Fußzeilenplatzhalter 3"/>
          <p:cNvSpPr>
            <a:spLocks noGrp="1"/>
          </p:cNvSpPr>
          <p:nvPr>
            <p:ph type="ftr" sz="quarter" idx="3"/>
          </p:nvPr>
        </p:nvSpPr>
        <p:spPr>
          <a:xfrm>
            <a:off x="4038604" y="6356352"/>
            <a:ext cx="4114800" cy="365125"/>
          </a:xfrm>
          <a:prstGeom prst="rect">
            <a:avLst/>
          </a:prstGeom>
        </p:spPr>
        <p:txBody>
          <a:bodyPr vert="horz" wrap="square" lIns="91440" tIns="45720" rIns="91440" bIns="45720" numCol="1" anchor="ctr" anchorCtr="0" compatLnSpc="1">
            <a:prstTxWarp prst="textNoShape">
              <a:avLst/>
            </a:prstTxWarp>
          </a:bodyPr>
          <a:lstStyle>
            <a:lvl1pPr algn="ctr" eaLnBrk="0" hangingPunct="0">
              <a:defRPr sz="1200">
                <a:solidFill>
                  <a:srgbClr val="898989"/>
                </a:solidFill>
              </a:defRPr>
            </a:lvl1pPr>
          </a:lstStyle>
          <a:p>
            <a:endParaRPr lang="de-DE" dirty="0"/>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iming>
    <p:tnLst>
      <p:par>
        <p:cTn id="1" dur="indefinite" restart="never" nodeType="tmRoot"/>
      </p:par>
    </p:tnLst>
  </p:timing>
  <p:hf hdr="0" ftr="0" dt="0"/>
  <p:txStyles>
    <p:titleStyle>
      <a:lvl1pPr algn="l" rtl="0" eaLnBrk="0" fontAlgn="base" hangingPunct="0">
        <a:lnSpc>
          <a:spcPct val="90000"/>
        </a:lnSpc>
        <a:spcBef>
          <a:spcPct val="0"/>
        </a:spcBef>
        <a:spcAft>
          <a:spcPct val="0"/>
        </a:spcAft>
        <a:defRPr sz="44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lnSpc>
          <a:spcPct val="90000"/>
        </a:lnSpc>
        <a:spcBef>
          <a:spcPct val="0"/>
        </a:spcBef>
        <a:spcAft>
          <a:spcPct val="0"/>
        </a:spcAft>
        <a:defRPr sz="4400">
          <a:solidFill>
            <a:schemeClr val="tx1"/>
          </a:solidFill>
          <a:latin typeface="Arial" charset="0"/>
          <a:cs typeface="Arial" charset="0"/>
        </a:defRPr>
      </a:lvl2pPr>
      <a:lvl3pPr algn="l" rtl="0" eaLnBrk="0" fontAlgn="base" hangingPunct="0">
        <a:lnSpc>
          <a:spcPct val="90000"/>
        </a:lnSpc>
        <a:spcBef>
          <a:spcPct val="0"/>
        </a:spcBef>
        <a:spcAft>
          <a:spcPct val="0"/>
        </a:spcAft>
        <a:defRPr sz="4400">
          <a:solidFill>
            <a:schemeClr val="tx1"/>
          </a:solidFill>
          <a:latin typeface="Arial" charset="0"/>
          <a:cs typeface="Arial" charset="0"/>
        </a:defRPr>
      </a:lvl3pPr>
      <a:lvl4pPr algn="l" rtl="0" eaLnBrk="0" fontAlgn="base" hangingPunct="0">
        <a:lnSpc>
          <a:spcPct val="90000"/>
        </a:lnSpc>
        <a:spcBef>
          <a:spcPct val="0"/>
        </a:spcBef>
        <a:spcAft>
          <a:spcPct val="0"/>
        </a:spcAft>
        <a:defRPr sz="4400">
          <a:solidFill>
            <a:schemeClr val="tx1"/>
          </a:solidFill>
          <a:latin typeface="Arial" charset="0"/>
          <a:cs typeface="Arial" charset="0"/>
        </a:defRPr>
      </a:lvl4pPr>
      <a:lvl5pPr algn="l" rtl="0" eaLnBrk="0" fontAlgn="base" hangingPunct="0">
        <a:lnSpc>
          <a:spcPct val="90000"/>
        </a:lnSpc>
        <a:spcBef>
          <a:spcPct val="0"/>
        </a:spcBef>
        <a:spcAft>
          <a:spcPct val="0"/>
        </a:spcAft>
        <a:defRPr sz="4400">
          <a:solidFill>
            <a:schemeClr val="tx1"/>
          </a:solidFill>
          <a:latin typeface="Arial" charset="0"/>
          <a:cs typeface="Arial"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358775" indent="-228600" algn="l" rtl="0" eaLnBrk="0" fontAlgn="base" hangingPunct="0">
        <a:lnSpc>
          <a:spcPct val="90000"/>
        </a:lnSpc>
        <a:spcBef>
          <a:spcPts val="5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719138" indent="-228600" algn="l" rtl="0" eaLnBrk="0" fontAlgn="base" hangingPunct="0">
        <a:lnSpc>
          <a:spcPct val="90000"/>
        </a:lnSpc>
        <a:spcBef>
          <a:spcPts val="5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079500" indent="-228600" algn="l" rtl="0" eaLnBrk="0" fontAlgn="base" hangingPunct="0">
        <a:lnSpc>
          <a:spcPct val="90000"/>
        </a:lnSpc>
        <a:spcBef>
          <a:spcPts val="5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1439863" indent="-228600" algn="l" rtl="0" eaLnBrk="0" fontAlgn="base" hangingPunct="0">
        <a:lnSpc>
          <a:spcPct val="90000"/>
        </a:lnSpc>
        <a:spcBef>
          <a:spcPts val="5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0.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3.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4.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6.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7.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8.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9.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0.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3.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4.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5.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6.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4.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6.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7.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2504660"/>
            <a:ext cx="9144000" cy="1800641"/>
          </a:xfrm>
        </p:spPr>
        <p:txBody>
          <a:bodyPr/>
          <a:lstStyle/>
          <a:p>
            <a:r>
              <a:rPr lang="de-DE" altLang="de-DE" sz="5400" b="1" kern="0" dirty="0" smtClean="0">
                <a:solidFill>
                  <a:srgbClr val="000000"/>
                </a:solidFill>
                <a:latin typeface="Arial"/>
                <a:cs typeface="+mj-cs"/>
              </a:rPr>
              <a:t>Entwicklungen im Landesdatenschutzrecht</a:t>
            </a:r>
            <a:endParaRPr lang="de-DE" sz="5400" b="1" dirty="0"/>
          </a:p>
        </p:txBody>
      </p:sp>
      <p:sp>
        <p:nvSpPr>
          <p:cNvPr id="3" name="Untertitel 2"/>
          <p:cNvSpPr>
            <a:spLocks noGrp="1"/>
          </p:cNvSpPr>
          <p:nvPr>
            <p:ph type="subTitle" idx="1"/>
          </p:nvPr>
        </p:nvSpPr>
        <p:spPr/>
        <p:txBody>
          <a:bodyPr/>
          <a:lstStyle/>
          <a:p>
            <a:pPr lvl="0" eaLnBrk="1" hangingPunct="1">
              <a:lnSpc>
                <a:spcPct val="100000"/>
              </a:lnSpc>
              <a:spcBef>
                <a:spcPct val="0"/>
              </a:spcBef>
            </a:pPr>
            <a:endParaRPr lang="de-DE" altLang="de-DE" sz="1600" dirty="0">
              <a:solidFill>
                <a:srgbClr val="000000"/>
              </a:solidFill>
              <a:latin typeface="Calibri" pitchFamily="34" charset="0"/>
              <a:cs typeface="Arial" charset="0"/>
            </a:endParaRPr>
          </a:p>
          <a:p>
            <a:pPr lvl="0" eaLnBrk="1" hangingPunct="1">
              <a:lnSpc>
                <a:spcPct val="100000"/>
              </a:lnSpc>
              <a:spcBef>
                <a:spcPct val="0"/>
              </a:spcBef>
            </a:pPr>
            <a:r>
              <a:rPr lang="de-DE" altLang="de-DE" sz="1800" b="1" dirty="0" smtClean="0">
                <a:solidFill>
                  <a:srgbClr val="000000"/>
                </a:solidFill>
              </a:rPr>
              <a:t>Ministerialrat Dr. Joachim Wilkens</a:t>
            </a:r>
            <a:r>
              <a:rPr lang="de-DE" altLang="de-DE" sz="1800" b="1" dirty="0">
                <a:solidFill>
                  <a:srgbClr val="000000"/>
                </a:solidFill>
              </a:rPr>
              <a:t/>
            </a:r>
            <a:br>
              <a:rPr lang="de-DE" altLang="de-DE" sz="1800" b="1" dirty="0">
                <a:solidFill>
                  <a:srgbClr val="000000"/>
                </a:solidFill>
              </a:rPr>
            </a:br>
            <a:r>
              <a:rPr lang="de-DE" altLang="de-DE" sz="1800" b="1" dirty="0">
                <a:solidFill>
                  <a:srgbClr val="000000"/>
                </a:solidFill>
              </a:rPr>
              <a:t>Referatsleiter im Ministerium für Inneres und </a:t>
            </a:r>
            <a:r>
              <a:rPr lang="de-DE" altLang="de-DE" sz="1800" b="1" dirty="0" smtClean="0">
                <a:solidFill>
                  <a:srgbClr val="000000"/>
                </a:solidFill>
              </a:rPr>
              <a:t>Sport des </a:t>
            </a:r>
            <a:r>
              <a:rPr lang="de-DE" altLang="de-DE" sz="1800" b="1" dirty="0">
                <a:solidFill>
                  <a:srgbClr val="000000"/>
                </a:solidFill>
              </a:rPr>
              <a:t>Landes </a:t>
            </a:r>
            <a:r>
              <a:rPr lang="de-DE" altLang="de-DE" sz="1800" b="1" dirty="0" smtClean="0">
                <a:solidFill>
                  <a:srgbClr val="000000"/>
                </a:solidFill>
              </a:rPr>
              <a:t>Sachsen-Anhalt</a:t>
            </a:r>
          </a:p>
          <a:p>
            <a:pPr lvl="0" eaLnBrk="1" hangingPunct="1">
              <a:lnSpc>
                <a:spcPct val="100000"/>
              </a:lnSpc>
              <a:spcBef>
                <a:spcPct val="0"/>
              </a:spcBef>
            </a:pPr>
            <a:endParaRPr lang="de-DE" sz="1600" dirty="0" smtClean="0">
              <a:solidFill>
                <a:srgbClr val="000000"/>
              </a:solidFill>
            </a:endParaRPr>
          </a:p>
        </p:txBody>
      </p:sp>
      <p:sp>
        <p:nvSpPr>
          <p:cNvPr id="5" name="Textfeld 4"/>
          <p:cNvSpPr txBox="1"/>
          <p:nvPr/>
        </p:nvSpPr>
        <p:spPr>
          <a:xfrm>
            <a:off x="2067339" y="1679713"/>
            <a:ext cx="8001000" cy="646331"/>
          </a:xfrm>
          <a:prstGeom prst="rect">
            <a:avLst/>
          </a:prstGeom>
          <a:noFill/>
        </p:spPr>
        <p:txBody>
          <a:bodyPr wrap="square" rtlCol="0">
            <a:spAutoFit/>
          </a:bodyPr>
          <a:lstStyle/>
          <a:p>
            <a:pPr algn="ctr"/>
            <a:r>
              <a:rPr lang="de-DE" b="1" dirty="0" smtClean="0">
                <a:latin typeface="Arial" panose="020B0604020202020204" pitchFamily="34" charset="0"/>
                <a:cs typeface="Arial" panose="020B0604020202020204" pitchFamily="34" charset="0"/>
              </a:rPr>
              <a:t>Datenschutz im öffentlichen Bereich</a:t>
            </a:r>
          </a:p>
          <a:p>
            <a:pPr algn="ctr"/>
            <a:r>
              <a:rPr lang="de-DE" b="1" dirty="0" smtClean="0">
                <a:latin typeface="Arial" panose="020B0604020202020204" pitchFamily="34" charset="0"/>
                <a:cs typeface="Arial" panose="020B0604020202020204" pitchFamily="34" charset="0"/>
              </a:rPr>
              <a:t>April 2018</a:t>
            </a:r>
            <a:endParaRPr lang="de-DE"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57449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dirty="0"/>
              <a:t>Aus den europäischen Rechtssetzungsakten ergibt sich </a:t>
            </a:r>
            <a:r>
              <a:rPr lang="de-DE" sz="2000" dirty="0" smtClean="0"/>
              <a:t>ohne weiteren nationalen Umsetzungsakt unmittelbar ein </a:t>
            </a:r>
            <a:r>
              <a:rPr lang="de-DE" sz="2000" dirty="0"/>
              <a:t>erheblicher Anpassungsbedarf </a:t>
            </a:r>
            <a:r>
              <a:rPr lang="de-DE" sz="2000" dirty="0" smtClean="0"/>
              <a:t>beim </a:t>
            </a:r>
            <a:r>
              <a:rPr lang="de-DE" sz="2000" dirty="0"/>
              <a:t>Vollzug von </a:t>
            </a:r>
            <a:r>
              <a:rPr lang="de-DE" sz="2000" dirty="0" smtClean="0"/>
              <a:t>Datenschutzrecht sowohl auf Landes- als auch auf kommunaler Ebene.</a:t>
            </a:r>
          </a:p>
          <a:p>
            <a:pPr marL="0" indent="0" fontAlgn="auto">
              <a:spcAft>
                <a:spcPts val="0"/>
              </a:spcAft>
              <a:buFont typeface="Arial" panose="020B0604020202020204" pitchFamily="34" charset="0"/>
              <a:buNone/>
              <a:defRPr/>
            </a:pPr>
            <a:endParaRPr lang="de-DE" sz="2000" dirty="0"/>
          </a:p>
          <a:p>
            <a:pPr marL="457200" indent="-457200" fontAlgn="auto">
              <a:spcAft>
                <a:spcPts val="0"/>
              </a:spcAft>
              <a:buFont typeface="+mj-lt"/>
              <a:buAutoNum type="arabicPeriod"/>
              <a:defRPr/>
            </a:pPr>
            <a:r>
              <a:rPr lang="de-DE" sz="2000" dirty="0" smtClean="0"/>
              <a:t>Dies </a:t>
            </a:r>
            <a:r>
              <a:rPr lang="de-DE" sz="2000" dirty="0"/>
              <a:t>betrifft die Stellung des Behördlichen </a:t>
            </a:r>
            <a:r>
              <a:rPr lang="de-DE" sz="2000" dirty="0" smtClean="0"/>
              <a:t>Datenschutzbeauftragten (Artikel 37 DS-GVO und Erwägungsgrund 97).</a:t>
            </a:r>
            <a:endParaRPr lang="de-DE" sz="2000" dirty="0"/>
          </a:p>
          <a:p>
            <a:pPr marL="457200" indent="-457200" fontAlgn="auto">
              <a:spcAft>
                <a:spcPts val="0"/>
              </a:spcAft>
              <a:buFont typeface="+mj-lt"/>
              <a:buAutoNum type="arabicPeriod"/>
              <a:defRPr/>
            </a:pPr>
            <a:r>
              <a:rPr lang="de-DE" sz="2000" dirty="0" smtClean="0"/>
              <a:t>Dies </a:t>
            </a:r>
            <a:r>
              <a:rPr lang="de-DE" sz="2000" dirty="0"/>
              <a:t>betrifft weiterhin die Führung des Verzeichnisses von </a:t>
            </a:r>
            <a:r>
              <a:rPr lang="de-DE" sz="2000" dirty="0" smtClean="0"/>
              <a:t>Verarbeitungstätigkeiten (Artikel 30 und Erwägungsgrund 82)</a:t>
            </a:r>
            <a:endParaRPr lang="de-DE" sz="2000" dirty="0"/>
          </a:p>
          <a:p>
            <a:pPr marL="457200" indent="-457200" fontAlgn="auto">
              <a:spcAft>
                <a:spcPts val="0"/>
              </a:spcAft>
              <a:buFont typeface="+mj-lt"/>
              <a:buAutoNum type="arabicPeriod"/>
              <a:defRPr/>
            </a:pPr>
            <a:r>
              <a:rPr lang="de-DE" sz="2000" dirty="0" smtClean="0"/>
              <a:t>Die </a:t>
            </a:r>
            <a:r>
              <a:rPr lang="de-DE" sz="2000" dirty="0"/>
              <a:t>Betroffenenrechte werden </a:t>
            </a:r>
            <a:r>
              <a:rPr lang="de-DE" sz="2000" dirty="0" smtClean="0"/>
              <a:t>durch die Artikel 13 bis 19 DS-GVO erheblich ausgeweitet.</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10</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277624219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1. Behördlicher Datenschutzbeauftragter (DSB) aus Artikel 37 DS-GVO:</a:t>
            </a:r>
          </a:p>
          <a:p>
            <a:pPr marL="0" indent="0" fontAlgn="auto">
              <a:spcAft>
                <a:spcPts val="0"/>
              </a:spcAft>
              <a:buFont typeface="Arial" panose="020B0604020202020204" pitchFamily="34" charset="0"/>
              <a:buNone/>
              <a:defRPr/>
            </a:pPr>
            <a:r>
              <a:rPr lang="de-DE" sz="2000" dirty="0" smtClean="0"/>
              <a:t>Er ist zukünftig der zentrale Ansprechpartner für Bürger, deren personenbezogene Daten verarbeitet werden. Wie setzt die DS-GVO dies um? Hier einige Beispiele!</a:t>
            </a:r>
            <a:endParaRPr lang="de-DE" sz="2000" dirty="0"/>
          </a:p>
          <a:p>
            <a:pPr marL="457200" indent="-457200" fontAlgn="auto">
              <a:spcAft>
                <a:spcPts val="0"/>
              </a:spcAft>
              <a:buFont typeface="+mj-lt"/>
              <a:buAutoNum type="alphaLcPeriod"/>
              <a:defRPr/>
            </a:pPr>
            <a:r>
              <a:rPr lang="de-DE" sz="2000" dirty="0" smtClean="0"/>
              <a:t>Seine Kontaktdaten sind vom Verantwortlichen dem Bürger mitzuteilen  (Artikel 13   Abs. 1 Buchst. b) DS-GVO</a:t>
            </a:r>
            <a:r>
              <a:rPr lang="de-DE" sz="2000" dirty="0"/>
              <a:t>)</a:t>
            </a:r>
          </a:p>
          <a:p>
            <a:pPr marL="457200" indent="-457200" fontAlgn="auto">
              <a:spcAft>
                <a:spcPts val="0"/>
              </a:spcAft>
              <a:buFont typeface="+mj-lt"/>
              <a:buAutoNum type="alphaLcPeriod"/>
              <a:defRPr/>
            </a:pPr>
            <a:r>
              <a:rPr lang="de-DE" sz="2000" dirty="0" smtClean="0"/>
              <a:t>Er ist im Verzeichnis der Verarbeitungstätigkeiten anzugeben (Artikel 30 Abs. 1   Buchst. a) DS-GVO)</a:t>
            </a:r>
            <a:endParaRPr lang="de-DE" sz="2000" dirty="0"/>
          </a:p>
          <a:p>
            <a:pPr marL="457200" indent="-457200" fontAlgn="auto">
              <a:spcAft>
                <a:spcPts val="0"/>
              </a:spcAft>
              <a:buFont typeface="+mj-lt"/>
              <a:buAutoNum type="alphaLcPeriod"/>
              <a:defRPr/>
            </a:pPr>
            <a:r>
              <a:rPr lang="de-DE" sz="2000" dirty="0" smtClean="0"/>
              <a:t>Meldung der Kontaktdaten des DSB bei Datenschutzpannen an die Aufsichtsbehörde (Artikel 33 Abs. 3 Buchst. b) und Artikel 34 Abs. 2  i.V.m. Artikel 33 Abs. 3 Buchst. b) DS-GVO)</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11</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23263175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 </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2. Führung des Verzeichnisses von Verarbeitungstätigkeiten  Artikel 30 DS-GVO und Erwägungsgrund 82:</a:t>
            </a:r>
          </a:p>
          <a:p>
            <a:pPr marL="0" indent="0" fontAlgn="auto">
              <a:spcAft>
                <a:spcPts val="0"/>
              </a:spcAft>
              <a:buFont typeface="Arial" panose="020B0604020202020204" pitchFamily="34" charset="0"/>
              <a:buNone/>
              <a:defRPr/>
            </a:pPr>
            <a:r>
              <a:rPr lang="de-DE" sz="2000" dirty="0" smtClean="0"/>
              <a:t>Das Verzeichnis der Verarbeitungstätigkeiten ist die Dokumentation, die auch für die Aufsichtsbehörde und deren Kontrolltätigkeit bereitzuhalten ist! U.a. ist festzuhalten:</a:t>
            </a:r>
            <a:endParaRPr lang="de-DE" sz="2000" dirty="0"/>
          </a:p>
          <a:p>
            <a:pPr marL="457200" indent="-457200" fontAlgn="auto">
              <a:spcAft>
                <a:spcPts val="0"/>
              </a:spcAft>
              <a:buFont typeface="+mj-lt"/>
              <a:buAutoNum type="alphaLcPeriod"/>
              <a:defRPr/>
            </a:pPr>
            <a:r>
              <a:rPr lang="de-DE" sz="2000" dirty="0" smtClean="0"/>
              <a:t>Zweck der Verarbeitung (Artikel 30 Nr. 1 Buchst. b) DS-GVO) – Wichtig für die Entscheidung zu Datenverarbeitungen zu anderen Zwecken (Artikel 6 Abs. 4 DS-GVO)</a:t>
            </a:r>
            <a:endParaRPr lang="de-DE" sz="2000" dirty="0"/>
          </a:p>
          <a:p>
            <a:pPr marL="457200" indent="-457200" fontAlgn="auto">
              <a:spcAft>
                <a:spcPts val="0"/>
              </a:spcAft>
              <a:buFont typeface="+mj-lt"/>
              <a:buAutoNum type="alphaLcPeriod"/>
              <a:defRPr/>
            </a:pPr>
            <a:r>
              <a:rPr lang="de-DE" sz="2000" dirty="0" smtClean="0"/>
              <a:t>Kategorien der personenbezogenen Daten (Artikel 30 Nr. 1 Buchst. c) DS-GVO) – </a:t>
            </a:r>
            <a:r>
              <a:rPr lang="de-DE" sz="2000" b="1" dirty="0" smtClean="0"/>
              <a:t>Achtung:</a:t>
            </a:r>
            <a:r>
              <a:rPr lang="de-DE" sz="2000" dirty="0" smtClean="0"/>
              <a:t> Für besondere Kategorien personenbezogener Daten z.B. Gesundheitsdaten gelten verschärfte Anforderungen - Verbot mit Erlaubnisvorbehalt nach Artikel 9 Abs. 2 DS-GVO)</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12</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26307191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2. Führung des Verzeichnisses von Verarbeitungstätigkeiten  Artikel 30 DS-GVO und Erwägungsgrund 82:</a:t>
            </a:r>
          </a:p>
          <a:p>
            <a:pPr marL="457200" indent="-457200" fontAlgn="auto">
              <a:spcAft>
                <a:spcPts val="0"/>
              </a:spcAft>
              <a:buFont typeface="+mj-lt"/>
              <a:buAutoNum type="alphaLcPeriod" startAt="3"/>
              <a:defRPr/>
            </a:pPr>
            <a:r>
              <a:rPr lang="de-DE" sz="2000" dirty="0" smtClean="0"/>
              <a:t>Löschungsroutine (Artikel 30 Nr. 1 Buchst. f) DS-GVO) – korrespondiert mit Artikel 17 DS-GVO „Recht auf Vergessenwerden“</a:t>
            </a:r>
            <a:endParaRPr lang="de-DE" sz="2000" dirty="0"/>
          </a:p>
          <a:p>
            <a:pPr marL="457200" indent="-457200" fontAlgn="auto">
              <a:spcAft>
                <a:spcPts val="0"/>
              </a:spcAft>
              <a:buFont typeface="+mj-lt"/>
              <a:buAutoNum type="alphaLcPeriod" startAt="3"/>
              <a:defRPr/>
            </a:pPr>
            <a:r>
              <a:rPr lang="de-DE" sz="2000" dirty="0" smtClean="0"/>
              <a:t>Technische und organisatorische Schutzmaßnahmen (Artikel 30 Nr. 1 Buchst. g) DS-GVO) – </a:t>
            </a:r>
            <a:r>
              <a:rPr lang="de-DE" sz="2000" b="1" dirty="0" smtClean="0"/>
              <a:t>Schutzmaßnahmen nach Artikel 32 Abs. 1 DS-GVO sind beispielsweise:</a:t>
            </a:r>
          </a:p>
          <a:p>
            <a:pPr lvl="2" fontAlgn="auto">
              <a:spcAft>
                <a:spcPts val="0"/>
              </a:spcAft>
              <a:buFont typeface="Wingdings" panose="05000000000000000000" pitchFamily="2" charset="2"/>
              <a:buChar char="Ø"/>
              <a:defRPr/>
            </a:pPr>
            <a:r>
              <a:rPr lang="de-DE" dirty="0" smtClean="0"/>
              <a:t>Pseudonymisierung und Verschlüsselung</a:t>
            </a:r>
          </a:p>
          <a:p>
            <a:pPr lvl="2" fontAlgn="auto">
              <a:spcAft>
                <a:spcPts val="0"/>
              </a:spcAft>
              <a:buFont typeface="Wingdings" panose="05000000000000000000" pitchFamily="2" charset="2"/>
              <a:buChar char="Ø"/>
              <a:defRPr/>
            </a:pPr>
            <a:r>
              <a:rPr lang="de-DE" dirty="0" smtClean="0"/>
              <a:t>Maßnahmen müssen Integrität und Vertraulichkeit der personenbezogenen Daten sichern </a:t>
            </a:r>
          </a:p>
          <a:p>
            <a:pPr marL="0" indent="0">
              <a:lnSpc>
                <a:spcPct val="150000"/>
              </a:lnSpc>
              <a:buNone/>
            </a:pPr>
            <a:r>
              <a:rPr lang="de-DE" sz="3000" b="1" dirty="0" smtClean="0"/>
              <a:t> </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13</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9022928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3. Betroffenenrechte aus Artikeln 13 ff DS-GVO und Erwägungsgründe 61 bis 72:</a:t>
            </a:r>
            <a:endParaRPr lang="de-DE" sz="2000" i="1" dirty="0"/>
          </a:p>
          <a:p>
            <a:pPr fontAlgn="auto">
              <a:lnSpc>
                <a:spcPct val="100000"/>
              </a:lnSpc>
              <a:spcAft>
                <a:spcPts val="0"/>
              </a:spcAft>
              <a:buFont typeface="Wingdings" panose="05000000000000000000" pitchFamily="2" charset="2"/>
              <a:buChar char="Ø"/>
              <a:defRPr/>
            </a:pPr>
            <a:r>
              <a:rPr lang="de-DE" sz="2000" dirty="0" smtClean="0"/>
              <a:t>Recht auf Auskunft ist Ausdruck des Transparenzgedankens aus Artikel 12 DS-GVO</a:t>
            </a:r>
          </a:p>
          <a:p>
            <a:pPr marL="0" indent="0">
              <a:lnSpc>
                <a:spcPct val="100000"/>
              </a:lnSpc>
              <a:buNone/>
            </a:pPr>
            <a:r>
              <a:rPr lang="de-DE" sz="2000" dirty="0" smtClean="0"/>
              <a:t>Der Verantwortliche muss Maßnahmen treffen, um alle Informationen zur Verarbeitung von personenbezogenen Daten in transparenter, verständlicher und leicht zugänglicher Form in einer klaren und einfachen Sprache zu übermitteln</a:t>
            </a:r>
            <a:r>
              <a:rPr lang="de-DE" sz="2000" b="1" dirty="0" smtClean="0"/>
              <a:t>.</a:t>
            </a:r>
          </a:p>
          <a:p>
            <a:pPr marL="0" indent="0">
              <a:lnSpc>
                <a:spcPct val="100000"/>
              </a:lnSpc>
              <a:buNone/>
            </a:pPr>
            <a:r>
              <a:rPr lang="de-DE" sz="2000" dirty="0" smtClean="0"/>
              <a:t>Die betroffene Person kann vom Verantwortlichen eine Bestätigung verlangen, dass ihre Daten verarbeitet werden und welche Daten verarbeitet werden (Artikel 15 DS-GVO).</a:t>
            </a:r>
          </a:p>
          <a:p>
            <a:pPr marL="0" indent="0">
              <a:lnSpc>
                <a:spcPct val="100000"/>
              </a:lnSpc>
              <a:buNone/>
            </a:pPr>
            <a:endParaRPr lang="de-DE" sz="20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14</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27158255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3. Betroffenenrechte aus Artikeln 13 ff DS-GVO und Erwägungsgründe 61 bis 72:</a:t>
            </a:r>
            <a:endParaRPr lang="de-DE" sz="2000" i="1" dirty="0"/>
          </a:p>
          <a:p>
            <a:pPr fontAlgn="auto">
              <a:lnSpc>
                <a:spcPct val="100000"/>
              </a:lnSpc>
              <a:spcAft>
                <a:spcPts val="0"/>
              </a:spcAft>
              <a:buFont typeface="Wingdings" panose="05000000000000000000" pitchFamily="2" charset="2"/>
              <a:buChar char="Ø"/>
              <a:defRPr/>
            </a:pPr>
            <a:r>
              <a:rPr lang="de-DE" sz="2000" dirty="0" smtClean="0"/>
              <a:t>Recht auf Berichtigung nach Artikel 16 DS-GVO ist ein Reaktionsrecht auf das Auskunftsrecht </a:t>
            </a:r>
          </a:p>
          <a:p>
            <a:pPr marL="0" indent="0" fontAlgn="auto">
              <a:lnSpc>
                <a:spcPct val="100000"/>
              </a:lnSpc>
              <a:spcAft>
                <a:spcPts val="0"/>
              </a:spcAft>
              <a:buNone/>
              <a:defRPr/>
            </a:pPr>
            <a:r>
              <a:rPr lang="de-DE" sz="2000" dirty="0" smtClean="0"/>
              <a:t>Der Verantwortliche muss unrichtige Daten unverzüglich berichtigen.</a:t>
            </a:r>
            <a:endParaRPr lang="de-DE" sz="2000" b="1" dirty="0" smtClean="0"/>
          </a:p>
          <a:p>
            <a:pPr marL="0" indent="0">
              <a:lnSpc>
                <a:spcPct val="100000"/>
              </a:lnSpc>
              <a:buNone/>
            </a:pPr>
            <a:r>
              <a:rPr lang="de-DE" sz="2000" dirty="0" smtClean="0"/>
              <a:t>Unvollständige personenbezogene Daten müssen auf Verlangen der betroffenen Person ergänzt werden.</a:t>
            </a:r>
          </a:p>
          <a:p>
            <a:pPr marL="0" indent="0">
              <a:lnSpc>
                <a:spcPct val="100000"/>
              </a:lnSpc>
              <a:buNone/>
            </a:pPr>
            <a:endParaRPr lang="de-DE" sz="20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15</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40234266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sz="2000" i="1" dirty="0" smtClean="0"/>
              <a:t>Zu 3. Betroffenenrechte aus Artikeln 13 ff DS-GVO und Erwägungsgründe 61 bis 72:</a:t>
            </a:r>
            <a:endParaRPr lang="de-DE" sz="2000" i="1" dirty="0"/>
          </a:p>
          <a:p>
            <a:pPr fontAlgn="auto">
              <a:lnSpc>
                <a:spcPct val="100000"/>
              </a:lnSpc>
              <a:spcAft>
                <a:spcPts val="0"/>
              </a:spcAft>
              <a:buFont typeface="Wingdings" panose="05000000000000000000" pitchFamily="2" charset="2"/>
              <a:buChar char="Ø"/>
              <a:defRPr/>
            </a:pPr>
            <a:r>
              <a:rPr lang="de-DE" sz="2000" dirty="0" smtClean="0"/>
              <a:t>Recht auf Löschung „Vergessenwerden“ nach Artikel 17 DS-GVO hat der EuGH nach der sogenannten „Google“-Entscheidung in den europäischen Rechtekanon aufgenommen. </a:t>
            </a:r>
          </a:p>
          <a:p>
            <a:pPr marL="0" indent="0" fontAlgn="auto">
              <a:lnSpc>
                <a:spcPct val="100000"/>
              </a:lnSpc>
              <a:spcAft>
                <a:spcPts val="0"/>
              </a:spcAft>
              <a:buNone/>
              <a:defRPr/>
            </a:pPr>
            <a:r>
              <a:rPr lang="de-DE" sz="2000" dirty="0" smtClean="0"/>
              <a:t>Daten, die nur für einen bestimmten Zweck gespeichert wurden, müssen nach der Zweckerreichung unverzüglich gelöscht werden.</a:t>
            </a:r>
            <a:endParaRPr lang="de-DE" sz="2000" b="1" dirty="0" smtClean="0"/>
          </a:p>
          <a:p>
            <a:pPr marL="0" indent="0">
              <a:lnSpc>
                <a:spcPct val="100000"/>
              </a:lnSpc>
              <a:buNone/>
            </a:pPr>
            <a:r>
              <a:rPr lang="de-DE" sz="2000" dirty="0" smtClean="0"/>
              <a:t>Beispiel: Einträge im Schuldnerverzeichnis sind nach der schuldbefreienden Leistung nicht mehr in Verbindung mit der Person recherchierbar zu halten.</a:t>
            </a:r>
          </a:p>
          <a:p>
            <a:pPr marL="0" indent="0">
              <a:lnSpc>
                <a:spcPct val="100000"/>
              </a:lnSpc>
              <a:buNone/>
            </a:pPr>
            <a:r>
              <a:rPr lang="de-DE" sz="2000" dirty="0" smtClean="0"/>
              <a:t>Parallele: Kandidatenlisten von Parteien für Wahlen sind nach Abschluss der Wahlen nicht mehr im Netz vorzuhalten!</a:t>
            </a:r>
            <a:endParaRPr lang="de-DE" sz="20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16</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32577942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 </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dirty="0" smtClean="0"/>
              <a:t>Weiterhin </a:t>
            </a:r>
            <a:r>
              <a:rPr lang="de-DE" dirty="0"/>
              <a:t>ergibt sich ein erheblicher </a:t>
            </a:r>
            <a:r>
              <a:rPr lang="de-DE" dirty="0" smtClean="0"/>
              <a:t>Anpassungsbedarf </a:t>
            </a:r>
            <a:r>
              <a:rPr lang="de-DE" dirty="0"/>
              <a:t>im Rahmen des bereichs­spezifischen </a:t>
            </a:r>
            <a:r>
              <a:rPr lang="de-DE" dirty="0" smtClean="0"/>
              <a:t>Datenschutzrechts des Landes:</a:t>
            </a:r>
            <a:endParaRPr lang="de-DE" sz="1000" dirty="0"/>
          </a:p>
          <a:p>
            <a:pPr fontAlgn="auto">
              <a:spcAft>
                <a:spcPts val="0"/>
              </a:spcAft>
              <a:buFont typeface="Arial" panose="020B0604020202020204" pitchFamily="34" charset="0"/>
              <a:buChar char="•"/>
              <a:defRPr/>
            </a:pPr>
            <a:r>
              <a:rPr lang="de-DE" dirty="0" smtClean="0"/>
              <a:t>Dies </a:t>
            </a:r>
            <a:r>
              <a:rPr lang="de-DE" dirty="0"/>
              <a:t>betrifft z. B. Ausbildungs- und </a:t>
            </a:r>
            <a:r>
              <a:rPr lang="de-DE" dirty="0" smtClean="0"/>
              <a:t>Prüfungsverordnungen</a:t>
            </a:r>
            <a:r>
              <a:rPr lang="de-DE" dirty="0"/>
              <a:t>, </a:t>
            </a:r>
            <a:r>
              <a:rPr lang="de-DE" dirty="0" smtClean="0"/>
              <a:t/>
            </a:r>
            <a:br>
              <a:rPr lang="de-DE" dirty="0" smtClean="0"/>
            </a:br>
            <a:r>
              <a:rPr lang="de-DE" dirty="0" smtClean="0"/>
              <a:t>die </a:t>
            </a:r>
            <a:r>
              <a:rPr lang="de-DE" dirty="0"/>
              <a:t>auf die europarechtskonforme Umsetzung hin zu überprüfen sind.</a:t>
            </a:r>
          </a:p>
          <a:p>
            <a:pPr fontAlgn="auto">
              <a:spcAft>
                <a:spcPts val="0"/>
              </a:spcAft>
              <a:buFont typeface="Arial" panose="020B0604020202020204" pitchFamily="34" charset="0"/>
              <a:buChar char="•"/>
              <a:defRPr/>
            </a:pPr>
            <a:r>
              <a:rPr lang="de-DE" dirty="0" smtClean="0"/>
              <a:t>Dies </a:t>
            </a:r>
            <a:r>
              <a:rPr lang="de-DE" dirty="0"/>
              <a:t>betrifft z. B. Einsichtsrechte in die </a:t>
            </a:r>
            <a:r>
              <a:rPr lang="de-DE" dirty="0" smtClean="0"/>
              <a:t>Prüfungsakte </a:t>
            </a:r>
            <a:r>
              <a:rPr lang="de-DE" dirty="0"/>
              <a:t>durch Prüflinge</a:t>
            </a:r>
            <a:r>
              <a:rPr lang="de-DE" dirty="0" smtClean="0"/>
              <a:t>.</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17</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915084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 </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dirty="0" smtClean="0"/>
              <a:t>Aber auch auf kommunaler Ebene muss beispielsweise das Satzungsrecht auf seine Vereinbarkeit mit der DS-GVO geprüft werden:</a:t>
            </a:r>
          </a:p>
          <a:p>
            <a:pPr fontAlgn="auto">
              <a:spcAft>
                <a:spcPts val="0"/>
              </a:spcAft>
              <a:buFont typeface="Arial" panose="020B0604020202020204" pitchFamily="34" charset="0"/>
              <a:buChar char="•"/>
              <a:defRPr/>
            </a:pPr>
            <a:r>
              <a:rPr lang="de-DE" sz="2600" dirty="0" smtClean="0"/>
              <a:t>Dies </a:t>
            </a:r>
            <a:r>
              <a:rPr lang="de-DE" sz="2600" dirty="0"/>
              <a:t>betrifft z. B. </a:t>
            </a:r>
            <a:r>
              <a:rPr lang="de-DE" sz="2600" dirty="0" smtClean="0"/>
              <a:t>Gebührensatzungen – Fragen der Speicherung personenbezogener Daten etwa bei der Hundesteuer (Löschungsroutine!)</a:t>
            </a:r>
            <a:endParaRPr lang="de-DE" sz="2600" dirty="0"/>
          </a:p>
          <a:p>
            <a:pPr fontAlgn="auto">
              <a:spcAft>
                <a:spcPts val="0"/>
              </a:spcAft>
              <a:buFont typeface="Arial" panose="020B0604020202020204" pitchFamily="34" charset="0"/>
              <a:buChar char="•"/>
              <a:defRPr/>
            </a:pPr>
            <a:r>
              <a:rPr lang="de-DE" sz="2600" dirty="0" smtClean="0"/>
              <a:t>Videoaufzeichnungen/Einstellung von öffentlichen Ratssitzungen ins Internet</a:t>
            </a:r>
            <a:endParaRPr lang="de-DE" sz="26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18</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345893031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 </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dirty="0" smtClean="0"/>
              <a:t>Der erste Schritt zur europarechtskonformen Anpassung des Datenschutzrechts ist mit dem am 6. Mai 2018 in Kraft tretenden Gesetz zur Organisationsfortentwicklung des Landesbeauf-tragten für den Datenschutz und zur Änderung des Informations-zugangsgesetzes Sachsen-Anhalt gemacht!</a:t>
            </a:r>
          </a:p>
          <a:p>
            <a:pPr marL="0" indent="0" fontAlgn="auto">
              <a:spcAft>
                <a:spcPts val="0"/>
              </a:spcAft>
              <a:buFont typeface="Arial" panose="020B0604020202020204" pitchFamily="34" charset="0"/>
              <a:buNone/>
              <a:defRPr/>
            </a:pPr>
            <a:r>
              <a:rPr lang="de-DE" sz="1800" dirty="0" smtClean="0"/>
              <a:t>Fundstelle:</a:t>
            </a:r>
          </a:p>
          <a:p>
            <a:pPr marL="0" indent="0" fontAlgn="auto">
              <a:spcAft>
                <a:spcPts val="0"/>
              </a:spcAft>
              <a:buFont typeface="Arial" panose="020B0604020202020204" pitchFamily="34" charset="0"/>
              <a:buNone/>
              <a:defRPr/>
            </a:pPr>
            <a:r>
              <a:rPr lang="de-DE" sz="1800" dirty="0" smtClean="0"/>
              <a:t>Gesetz zur Organisationsfortentwicklung des Landesbeauftragten für den Datenschutz und zur Änderung des Informationszugangsgesetzes Sachsen-Anhalt vom 21. Februar 2018 (GVBl. LSA       S. 10)  </a:t>
            </a:r>
            <a:endParaRPr lang="de-DE" sz="1800" dirty="0"/>
          </a:p>
          <a:p>
            <a:pPr marL="536575" indent="-536575">
              <a:lnSpc>
                <a:spcPct val="150000"/>
              </a:lnSpc>
              <a:buNone/>
            </a:pP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19</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3469299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 </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365513"/>
            <a:ext cx="10515600" cy="2887620"/>
          </a:xfrm>
        </p:spPr>
        <p:txBody>
          <a:bodyPr/>
          <a:lstStyle/>
          <a:p>
            <a:pPr marL="0" lvl="0" indent="0" algn="just" eaLnBrk="1" fontAlgn="auto" hangingPunct="1">
              <a:lnSpc>
                <a:spcPct val="100000"/>
              </a:lnSpc>
              <a:spcBef>
                <a:spcPct val="20000"/>
              </a:spcBef>
              <a:spcAft>
                <a:spcPts val="0"/>
              </a:spcAft>
              <a:buNone/>
              <a:defRPr/>
            </a:pPr>
            <a:r>
              <a:rPr lang="de-DE" sz="2300" dirty="0" smtClean="0">
                <a:solidFill>
                  <a:prstClr val="black"/>
                </a:solidFill>
                <a:latin typeface="Arial"/>
                <a:ea typeface="Calibri"/>
                <a:cs typeface="+mn-cs"/>
              </a:rPr>
              <a:t>Das Datenschutzrecht steht vor seinem bisher größten Umbruch, weil das </a:t>
            </a:r>
            <a:r>
              <a:rPr lang="de-DE" sz="2300" dirty="0">
                <a:solidFill>
                  <a:prstClr val="black"/>
                </a:solidFill>
                <a:latin typeface="Arial"/>
                <a:ea typeface="Calibri"/>
                <a:cs typeface="+mn-cs"/>
              </a:rPr>
              <a:t>bisher nationale Datenschutzrecht </a:t>
            </a:r>
            <a:r>
              <a:rPr lang="de-DE" sz="2300" dirty="0" smtClean="0">
                <a:solidFill>
                  <a:prstClr val="black"/>
                </a:solidFill>
                <a:latin typeface="Arial"/>
                <a:ea typeface="Calibri"/>
                <a:cs typeface="+mn-cs"/>
              </a:rPr>
              <a:t>durch </a:t>
            </a:r>
            <a:r>
              <a:rPr lang="de-DE" sz="2300" dirty="0">
                <a:solidFill>
                  <a:prstClr val="black"/>
                </a:solidFill>
                <a:latin typeface="Arial"/>
                <a:ea typeface="Calibri"/>
                <a:cs typeface="+mn-cs"/>
              </a:rPr>
              <a:t>die </a:t>
            </a:r>
            <a:r>
              <a:rPr lang="de-DE" sz="2300" dirty="0" smtClean="0">
                <a:solidFill>
                  <a:prstClr val="black"/>
                </a:solidFill>
                <a:latin typeface="Arial"/>
                <a:ea typeface="Calibri"/>
                <a:cs typeface="+mn-cs"/>
              </a:rPr>
              <a:t>am 25. Mai 2018 in Kraft tretende DS-GVO unmittelbar der europäischen Rechtsordnung unterstellt wird.</a:t>
            </a:r>
            <a:endParaRPr lang="de-DE" sz="2300" dirty="0">
              <a:solidFill>
                <a:prstClr val="black"/>
              </a:solidFill>
              <a:latin typeface="Arial"/>
              <a:ea typeface="Calibri"/>
              <a:cs typeface="+mn-cs"/>
            </a:endParaRPr>
          </a:p>
          <a:p>
            <a:pPr marL="0" lvl="0" indent="0" algn="just" eaLnBrk="1" fontAlgn="auto" hangingPunct="1">
              <a:lnSpc>
                <a:spcPct val="100000"/>
              </a:lnSpc>
              <a:spcBef>
                <a:spcPct val="20000"/>
              </a:spcBef>
              <a:spcAft>
                <a:spcPts val="0"/>
              </a:spcAft>
              <a:buNone/>
              <a:defRPr/>
            </a:pPr>
            <a:r>
              <a:rPr lang="de-DE" sz="2300" dirty="0" smtClean="0">
                <a:solidFill>
                  <a:prstClr val="black"/>
                </a:solidFill>
                <a:latin typeface="Arial"/>
                <a:ea typeface="Calibri"/>
                <a:cs typeface="+mn-cs"/>
              </a:rPr>
              <a:t>Das bedeutet beispielsweise, dass datenschutzrechtliche Zweifelsfragen nach </a:t>
            </a:r>
            <a:r>
              <a:rPr lang="de-DE" sz="2300" dirty="0">
                <a:solidFill>
                  <a:prstClr val="black"/>
                </a:solidFill>
                <a:latin typeface="Arial"/>
                <a:ea typeface="Calibri"/>
                <a:cs typeface="+mn-cs"/>
              </a:rPr>
              <a:t>Abschluss des innerstaatlichen Rechtsweges über </a:t>
            </a:r>
            <a:r>
              <a:rPr lang="de-DE" sz="2300" dirty="0" smtClean="0">
                <a:solidFill>
                  <a:prstClr val="black"/>
                </a:solidFill>
                <a:latin typeface="Arial"/>
                <a:ea typeface="Calibri"/>
                <a:cs typeface="+mn-cs"/>
              </a:rPr>
              <a:t>die bundesdeutsche  </a:t>
            </a:r>
            <a:r>
              <a:rPr lang="de-DE" sz="2300" dirty="0">
                <a:solidFill>
                  <a:prstClr val="black"/>
                </a:solidFill>
                <a:latin typeface="Arial"/>
                <a:ea typeface="Calibri"/>
                <a:cs typeface="+mn-cs"/>
              </a:rPr>
              <a:t>Verwaltungsgerichtsbarkeit </a:t>
            </a:r>
            <a:r>
              <a:rPr lang="de-DE" sz="2300" dirty="0" smtClean="0">
                <a:solidFill>
                  <a:prstClr val="black"/>
                </a:solidFill>
                <a:latin typeface="Arial"/>
                <a:ea typeface="Calibri"/>
                <a:cs typeface="+mn-cs"/>
              </a:rPr>
              <a:t>rechtsverbindlich durch </a:t>
            </a:r>
            <a:r>
              <a:rPr lang="de-DE" sz="2300" dirty="0">
                <a:solidFill>
                  <a:prstClr val="black"/>
                </a:solidFill>
                <a:latin typeface="Arial"/>
                <a:ea typeface="Calibri"/>
                <a:cs typeface="+mn-cs"/>
              </a:rPr>
              <a:t>den </a:t>
            </a:r>
            <a:r>
              <a:rPr lang="de-DE" sz="2300" dirty="0" smtClean="0">
                <a:solidFill>
                  <a:prstClr val="black"/>
                </a:solidFill>
                <a:latin typeface="Arial"/>
                <a:ea typeface="Calibri"/>
                <a:cs typeface="+mn-cs"/>
              </a:rPr>
              <a:t>EuGH entschieden werden.</a:t>
            </a:r>
            <a:endParaRPr lang="de-DE" sz="2300" dirty="0">
              <a:solidFill>
                <a:prstClr val="black"/>
              </a:solidFill>
              <a:latin typeface="Arial"/>
              <a:ea typeface="Calibri"/>
              <a:cs typeface="+mn-cs"/>
            </a:endParaRPr>
          </a:p>
          <a:p>
            <a:pPr marL="536575" indent="-536575">
              <a:lnSpc>
                <a:spcPct val="150000"/>
              </a:lnSpc>
              <a:buNone/>
            </a:pP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a:t>
            </a:fld>
            <a:endParaRPr lang="de-DE" dirty="0"/>
          </a:p>
        </p:txBody>
      </p:sp>
      <p:sp>
        <p:nvSpPr>
          <p:cNvPr id="8" name="Titel 1"/>
          <p:cNvSpPr>
            <a:spLocks noGrp="1"/>
          </p:cNvSpPr>
          <p:nvPr>
            <p:ph type="title"/>
          </p:nvPr>
        </p:nvSpPr>
        <p:spPr>
          <a:xfrm>
            <a:off x="805070" y="1202635"/>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315694781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dirty="0" smtClean="0"/>
              <a:t>Der Landesbeauftragte für den Datenschutz wird von einer reinen Beschwerdestelle zu einer echten Aufsichtsbehörde mit Anordnungsbefugnissen umgewandelt (§ 22 Abs. 1 DSG LSA ab 6. Mai 2018 nimmt die Artikel 57 und 58 DS-GVO in Bezug).</a:t>
            </a:r>
          </a:p>
          <a:p>
            <a:pPr marL="0" indent="0" fontAlgn="auto">
              <a:spcAft>
                <a:spcPts val="0"/>
              </a:spcAft>
              <a:buFont typeface="Arial" panose="020B0604020202020204" pitchFamily="34" charset="0"/>
              <a:buNone/>
              <a:defRPr/>
            </a:pPr>
            <a:r>
              <a:rPr lang="de-DE" dirty="0" smtClean="0"/>
              <a:t>Er wird aus der Landtagsverwaltung ausgegliedert und wird nunmehr organisatorisch zu einer eigenständigen Behörde umgebaut (§ 20 Abs. 3 und 4 DSG LSA ab 6. Mai 2018)</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20</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32500315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10"/>
            <a:ext cx="10515600" cy="3260034"/>
          </a:xfrm>
        </p:spPr>
        <p:txBody>
          <a:bodyPr/>
          <a:lstStyle/>
          <a:p>
            <a:pPr marL="0" indent="0" fontAlgn="auto">
              <a:spcAft>
                <a:spcPts val="0"/>
              </a:spcAft>
              <a:buFont typeface="Arial" panose="020B0604020202020204" pitchFamily="34" charset="0"/>
              <a:buNone/>
              <a:defRPr/>
            </a:pPr>
            <a:r>
              <a:rPr lang="de-DE" dirty="0" smtClean="0"/>
              <a:t>Der Landesbeauftragte für den Datenschutz kann auch gegenüber Behörden der unmittelbaren wie der mittelbaren Landesverwaltung rechtsverbindliche Anordnungen treffen, die auf dem Verwaltungsrechtsweg voll justiziabel sind (§ 31 b DSG LSA ab 6. Mai 2018)</a:t>
            </a:r>
            <a:endParaRPr lang="de-DE" dirty="0"/>
          </a:p>
          <a:p>
            <a:pPr marL="0" indent="0" fontAlgn="auto">
              <a:spcAft>
                <a:spcPts val="0"/>
              </a:spcAft>
              <a:buFont typeface="Arial" panose="020B0604020202020204" pitchFamily="34" charset="0"/>
              <a:buNone/>
              <a:defRPr/>
            </a:pPr>
            <a:r>
              <a:rPr lang="de-DE" dirty="0" smtClean="0"/>
              <a:t>Einzig die Verhängung von Geldbußen gegen Behörden wird nicht zugelassen (§ 22 Abs. 1 Satz 3 DSG LSA ab 6. Mai 2018) </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21</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281088436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 </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0" y="2529457"/>
            <a:ext cx="10515600" cy="2852531"/>
          </a:xfrm>
        </p:spPr>
        <p:txBody>
          <a:bodyPr/>
          <a:lstStyle/>
          <a:p>
            <a:pPr marL="0" indent="0">
              <a:lnSpc>
                <a:spcPct val="100000"/>
              </a:lnSpc>
              <a:buNone/>
            </a:pPr>
            <a:r>
              <a:rPr lang="de-DE" sz="2000" dirty="0" smtClean="0"/>
              <a:t>Diese weiteren Gesetzgebungsakte sind in Vorbereitung:</a:t>
            </a:r>
          </a:p>
          <a:p>
            <a:pPr marL="0" indent="0">
              <a:lnSpc>
                <a:spcPct val="100000"/>
              </a:lnSpc>
              <a:buNone/>
            </a:pPr>
            <a:r>
              <a:rPr lang="de-DE" sz="2000" dirty="0" smtClean="0"/>
              <a:t>Das Datenschutzrichtlinienumsetzungsgesetz (DSUG LSA) wird die Richtlinie (EU) 2016/680 umsetzen! Zur Erinnerung: Richtlinien müssen in nationales Recht umgesetzt werden; sie gelten nicht unmittelbar.</a:t>
            </a:r>
          </a:p>
          <a:p>
            <a:pPr marL="0" indent="0">
              <a:lnSpc>
                <a:spcPct val="100000"/>
              </a:lnSpc>
              <a:buNone/>
            </a:pPr>
            <a:r>
              <a:rPr lang="de-DE" sz="2000" dirty="0" smtClean="0"/>
              <a:t>Daneben werden die bereichsspezifischen Datenschutzregelungen im SOG LSA, im Maßregelvollzugsgesetz LSA und im Gesetz über den Verfassungsschutz LSA angepasst.  </a:t>
            </a:r>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22</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5658753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 </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594112"/>
            <a:ext cx="10515600" cy="2852531"/>
          </a:xfrm>
        </p:spPr>
        <p:txBody>
          <a:bodyPr/>
          <a:lstStyle/>
          <a:p>
            <a:pPr marL="0" indent="0">
              <a:lnSpc>
                <a:spcPct val="150000"/>
              </a:lnSpc>
              <a:buNone/>
            </a:pPr>
            <a:r>
              <a:rPr lang="de-DE" sz="2000" dirty="0" smtClean="0"/>
              <a:t>Diese weiteren Gesetzgebungsakte sind in Vorbereitung:</a:t>
            </a:r>
          </a:p>
          <a:p>
            <a:pPr marL="0" indent="0">
              <a:lnSpc>
                <a:spcPct val="100000"/>
              </a:lnSpc>
              <a:buNone/>
            </a:pPr>
            <a:r>
              <a:rPr lang="de-DE" sz="2000" dirty="0" smtClean="0"/>
              <a:t>Das DS-GVO-Ausfüllungsgesetz (DSAG LSA) </a:t>
            </a:r>
            <a:r>
              <a:rPr lang="de-DE" sz="2000" dirty="0"/>
              <a:t>wird das DSG LSA ablösen und die </a:t>
            </a:r>
            <a:r>
              <a:rPr lang="de-DE" sz="2000" dirty="0" smtClean="0"/>
              <a:t>über-wiegend </a:t>
            </a:r>
            <a:r>
              <a:rPr lang="de-DE" sz="2000" dirty="0"/>
              <a:t>durch Artikel 6 DS-GVO </a:t>
            </a:r>
            <a:r>
              <a:rPr lang="de-DE" sz="2000" dirty="0" smtClean="0"/>
              <a:t>eröffneten </a:t>
            </a:r>
            <a:r>
              <a:rPr lang="de-DE" sz="2000" dirty="0"/>
              <a:t>Regelungsspielräume </a:t>
            </a:r>
            <a:r>
              <a:rPr lang="de-DE" sz="2000" dirty="0" smtClean="0"/>
              <a:t>nutzen. Es enthält darüber hinaus die Regelungen zum behördlichen Datenschutzbeauftragten, zum Landesbeauftragten für den Datenschutz und zum Rechtsweg. </a:t>
            </a:r>
          </a:p>
          <a:p>
            <a:pPr marL="0" indent="0">
              <a:lnSpc>
                <a:spcPct val="100000"/>
              </a:lnSpc>
              <a:buNone/>
            </a:pPr>
            <a:r>
              <a:rPr lang="de-DE" sz="2000" dirty="0" smtClean="0"/>
              <a:t>Darüber hinaus werden die bereichsspezifischen Datenschutzregelungen u.a. für das Statistikgesetz oder das Archivgesetz geändert!</a:t>
            </a:r>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23</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15959841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 </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594112"/>
            <a:ext cx="10515600" cy="2852531"/>
          </a:xfrm>
        </p:spPr>
        <p:txBody>
          <a:bodyPr/>
          <a:lstStyle/>
          <a:p>
            <a:pPr marL="0" indent="0">
              <a:lnSpc>
                <a:spcPct val="150000"/>
              </a:lnSpc>
              <a:buNone/>
            </a:pPr>
            <a:r>
              <a:rPr lang="de-DE" sz="3200" dirty="0"/>
              <a:t>Die Abgrenzung zwischen dem zukünftigen </a:t>
            </a:r>
            <a:r>
              <a:rPr lang="de-DE" sz="3200" dirty="0" smtClean="0"/>
              <a:t>DS-GVO-Ausfüllungsgesetz </a:t>
            </a:r>
            <a:r>
              <a:rPr lang="de-DE" sz="3200" dirty="0"/>
              <a:t>und dem zukünftigen </a:t>
            </a:r>
            <a:r>
              <a:rPr lang="de-DE" sz="3200" dirty="0" smtClean="0"/>
              <a:t>Datenschutzrichtlinienumsetzungsgesetz </a:t>
            </a:r>
            <a:r>
              <a:rPr lang="de-DE" sz="3200" dirty="0"/>
              <a:t>erfolgt nicht behördenbezogen, sondern aufgabenbezogen</a:t>
            </a:r>
            <a:r>
              <a:rPr lang="de-DE" sz="3200" dirty="0" smtClean="0"/>
              <a:t>.</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24</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209009202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 </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266122"/>
            <a:ext cx="10515600" cy="3180521"/>
          </a:xfrm>
        </p:spPr>
        <p:txBody>
          <a:bodyPr/>
          <a:lstStyle/>
          <a:p>
            <a:pPr marL="0" indent="0">
              <a:lnSpc>
                <a:spcPct val="100000"/>
              </a:lnSpc>
              <a:buNone/>
            </a:pPr>
            <a:r>
              <a:rPr lang="de-DE" sz="1800" b="1" kern="900" dirty="0" smtClean="0"/>
              <a:t>Beispiele für datenschutzrelevante Sachverhalt innerhalb der unmittelbaren Landesverwaltung:</a:t>
            </a:r>
          </a:p>
          <a:p>
            <a:pPr>
              <a:lnSpc>
                <a:spcPct val="100000"/>
              </a:lnSpc>
            </a:pPr>
            <a:r>
              <a:rPr lang="de-DE" sz="1800" b="1" kern="900" dirty="0" smtClean="0"/>
              <a:t>Im LKA werden Personalakten der Polizeivollzugsbeamten bearbeitet </a:t>
            </a:r>
          </a:p>
          <a:p>
            <a:pPr>
              <a:lnSpc>
                <a:spcPct val="100000"/>
              </a:lnSpc>
              <a:buFont typeface="Wingdings"/>
              <a:buChar char="Ø"/>
            </a:pPr>
            <a:r>
              <a:rPr lang="de-DE" sz="1800" b="1" kern="900" dirty="0" smtClean="0"/>
              <a:t>einschlägig ist unmittelbar die DS-GVO und das DS-GVO-Ausfüllungsgesetz</a:t>
            </a:r>
          </a:p>
          <a:p>
            <a:pPr>
              <a:lnSpc>
                <a:spcPct val="100000"/>
              </a:lnSpc>
            </a:pPr>
            <a:r>
              <a:rPr lang="de-DE" sz="1800" b="1" kern="900" dirty="0" smtClean="0"/>
              <a:t>Im LKA wird die organisierte Bandenkriminalität verfolgt</a:t>
            </a:r>
          </a:p>
          <a:p>
            <a:pPr>
              <a:lnSpc>
                <a:spcPct val="100000"/>
              </a:lnSpc>
              <a:buFont typeface="Wingdings" panose="05000000000000000000" pitchFamily="2" charset="2"/>
              <a:buChar char="Ø"/>
            </a:pPr>
            <a:r>
              <a:rPr lang="de-DE" sz="1800" b="1" kern="900" dirty="0" smtClean="0"/>
              <a:t>einschlägig ist das Datenschutzrichtlinienumsetzungsgesetz als Umsetzungsakt auf Landesebene</a:t>
            </a:r>
            <a:endParaRPr lang="de-DE" sz="1800" b="1" kern="900"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25</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35161169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657671"/>
            <a:ext cx="6096000" cy="1200329"/>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 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266122"/>
            <a:ext cx="10515600" cy="3180521"/>
          </a:xfrm>
        </p:spPr>
        <p:txBody>
          <a:bodyPr/>
          <a:lstStyle/>
          <a:p>
            <a:pPr marL="536575" indent="-536575">
              <a:lnSpc>
                <a:spcPct val="150000"/>
              </a:lnSpc>
              <a:buNone/>
            </a:pPr>
            <a:r>
              <a:rPr lang="de-DE" sz="1600" b="1" dirty="0" smtClean="0"/>
              <a:t>Beispiele für datenschutzrelevante Sachverhalte auf kommunaler Ebene:</a:t>
            </a:r>
          </a:p>
          <a:p>
            <a:pPr>
              <a:lnSpc>
                <a:spcPct val="150000"/>
              </a:lnSpc>
            </a:pPr>
            <a:r>
              <a:rPr lang="de-DE" sz="1600" b="1" dirty="0" smtClean="0"/>
              <a:t>In einer Kommune werden Personalakten der kommunalen Bediensteten bearbeitet </a:t>
            </a:r>
          </a:p>
          <a:p>
            <a:pPr>
              <a:lnSpc>
                <a:spcPct val="150000"/>
              </a:lnSpc>
              <a:buFont typeface="Wingdings"/>
              <a:buChar char="Ø"/>
            </a:pPr>
            <a:r>
              <a:rPr lang="de-DE" sz="1600" b="1" dirty="0" smtClean="0"/>
              <a:t>einschlägig ist hinsichtlich der Verarbeitung personenbezogener Daten die DS-GVO und das DS-GVO-Ausfüllungsgesetz</a:t>
            </a:r>
          </a:p>
          <a:p>
            <a:pPr>
              <a:lnSpc>
                <a:spcPct val="150000"/>
              </a:lnSpc>
            </a:pPr>
            <a:r>
              <a:rPr lang="de-DE" sz="1600" b="1" dirty="0" smtClean="0"/>
              <a:t>In einer Kommune wird ein Ordnungswidrigkeitenverfahren gegen Schulschwänzer eingeleitet</a:t>
            </a:r>
          </a:p>
          <a:p>
            <a:pPr>
              <a:lnSpc>
                <a:spcPct val="150000"/>
              </a:lnSpc>
              <a:buFont typeface="Wingdings" panose="05000000000000000000" pitchFamily="2" charset="2"/>
              <a:buChar char="Ø"/>
            </a:pPr>
            <a:r>
              <a:rPr lang="de-DE" sz="1600" b="1" dirty="0" smtClean="0"/>
              <a:t>einschlägig ist bei Verarbeitung der personenbezogenen Daten § 84 SchulG LSA in Verbindung mit § 46 OWiG sowie den Spezialvorschriften der StPO  </a:t>
            </a:r>
            <a:endParaRPr lang="de-DE" sz="16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26</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30419771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657671"/>
            <a:ext cx="6096000" cy="1200329"/>
          </a:xfrm>
          <a:prstGeom prst="rect">
            <a:avLst/>
          </a:prstGeom>
        </p:spPr>
        <p:txBody>
          <a:bodyPr anchor="b">
            <a:spAutoFit/>
          </a:bodyPr>
          <a:lstStyle/>
          <a:p>
            <a:pPr lvl="0" algn="ctr"/>
            <a:r>
              <a:rPr lang="de-DE" altLang="de-DE" sz="900" dirty="0" smtClean="0">
                <a:solidFill>
                  <a:srgbClr val="000000"/>
                </a:solidFill>
                <a:latin typeface="Arial" panose="020B0604020202020204" pitchFamily="34" charset="0"/>
                <a:cs typeface="Arial" panose="020B0604020202020204" pitchFamily="34" charset="0"/>
              </a:rPr>
              <a:t>Ministerialrat 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 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266122"/>
            <a:ext cx="10515600" cy="3180521"/>
          </a:xfrm>
        </p:spPr>
        <p:txBody>
          <a:bodyPr/>
          <a:lstStyle/>
          <a:p>
            <a:pPr eaLnBrk="1" hangingPunct="1">
              <a:spcBef>
                <a:spcPct val="0"/>
              </a:spcBef>
              <a:buClrTx/>
              <a:buSzTx/>
              <a:buFontTx/>
              <a:buNone/>
            </a:pPr>
            <a:r>
              <a:rPr lang="de-DE" altLang="de-DE" sz="1400" i="1" dirty="0">
                <a:latin typeface="Arial" charset="0"/>
              </a:rPr>
              <a:t>Titel der PowerPoint-Präsentation :</a:t>
            </a:r>
          </a:p>
          <a:p>
            <a:pPr eaLnBrk="1" hangingPunct="1">
              <a:spcBef>
                <a:spcPct val="0"/>
              </a:spcBef>
              <a:buClrTx/>
              <a:buSzTx/>
              <a:buFontTx/>
              <a:buNone/>
            </a:pPr>
            <a:endParaRPr lang="de-DE" altLang="de-DE" sz="1400" i="1" dirty="0">
              <a:latin typeface="Arial" charset="0"/>
            </a:endParaRPr>
          </a:p>
          <a:p>
            <a:pPr eaLnBrk="1" hangingPunct="1">
              <a:spcBef>
                <a:spcPct val="0"/>
              </a:spcBef>
              <a:buClrTx/>
              <a:buSzTx/>
              <a:buFontTx/>
              <a:buNone/>
            </a:pPr>
            <a:r>
              <a:rPr lang="de-DE" altLang="de-DE" sz="1400" b="1" dirty="0" smtClean="0">
                <a:latin typeface="Arial" charset="0"/>
              </a:rPr>
              <a:t>Entwicklungen im Landesdatenschutzrecht</a:t>
            </a:r>
            <a:endParaRPr lang="de-DE" altLang="de-DE" sz="1400" b="1" dirty="0">
              <a:latin typeface="Arial" charset="0"/>
            </a:endParaRPr>
          </a:p>
          <a:p>
            <a:pPr eaLnBrk="1" hangingPunct="1">
              <a:spcBef>
                <a:spcPct val="0"/>
              </a:spcBef>
              <a:buClrTx/>
              <a:buSzTx/>
              <a:buFontTx/>
              <a:buNone/>
            </a:pPr>
            <a:endParaRPr lang="de-DE" altLang="de-DE" sz="1400" i="1" dirty="0">
              <a:latin typeface="Arial" charset="0"/>
            </a:endParaRPr>
          </a:p>
          <a:p>
            <a:pPr eaLnBrk="1" hangingPunct="1">
              <a:spcBef>
                <a:spcPct val="0"/>
              </a:spcBef>
              <a:buClrTx/>
              <a:buSzTx/>
              <a:buFontTx/>
              <a:buNone/>
            </a:pPr>
            <a:r>
              <a:rPr lang="de-DE" altLang="de-DE" sz="1400" i="1" dirty="0">
                <a:latin typeface="Arial" charset="0"/>
              </a:rPr>
              <a:t>Ausführender :</a:t>
            </a:r>
          </a:p>
          <a:p>
            <a:pPr eaLnBrk="1" hangingPunct="1">
              <a:spcBef>
                <a:spcPct val="0"/>
              </a:spcBef>
              <a:buClrTx/>
              <a:buSzTx/>
              <a:buFontTx/>
              <a:buNone/>
            </a:pPr>
            <a:endParaRPr lang="de-DE" altLang="de-DE" sz="1400" i="1" dirty="0">
              <a:latin typeface="Arial" charset="0"/>
            </a:endParaRPr>
          </a:p>
          <a:p>
            <a:pPr eaLnBrk="1" hangingPunct="1">
              <a:spcBef>
                <a:spcPct val="0"/>
              </a:spcBef>
              <a:buClrTx/>
              <a:buSzTx/>
              <a:buFontTx/>
              <a:buNone/>
            </a:pPr>
            <a:r>
              <a:rPr lang="de-DE" altLang="de-DE" sz="1400" b="1" dirty="0">
                <a:latin typeface="Arial" charset="0"/>
              </a:rPr>
              <a:t>Dr. Joachim Wilkens, </a:t>
            </a:r>
            <a:r>
              <a:rPr lang="de-DE" altLang="de-DE" sz="1400" b="1" dirty="0" smtClean="0">
                <a:latin typeface="Arial" charset="0"/>
              </a:rPr>
              <a:t>Referatsleiter </a:t>
            </a:r>
            <a:r>
              <a:rPr lang="de-DE" altLang="de-DE" sz="1400" b="1" dirty="0">
                <a:latin typeface="Arial" charset="0"/>
              </a:rPr>
              <a:t>„Verwaltungsverfahren, Datenschutz“  und  </a:t>
            </a:r>
            <a:r>
              <a:rPr lang="de-DE" altLang="de-DE" sz="1400" b="1" dirty="0" smtClean="0">
                <a:latin typeface="Arial" charset="0"/>
              </a:rPr>
              <a:t>Behördlicher Datenschutzbeauftragter</a:t>
            </a:r>
            <a:endParaRPr lang="de-DE" altLang="de-DE" sz="1400" b="1" dirty="0">
              <a:latin typeface="Arial" charset="0"/>
            </a:endParaRPr>
          </a:p>
          <a:p>
            <a:pPr eaLnBrk="1" hangingPunct="1">
              <a:spcBef>
                <a:spcPct val="0"/>
              </a:spcBef>
              <a:buClrTx/>
              <a:buSzTx/>
              <a:buFontTx/>
              <a:buNone/>
            </a:pPr>
            <a:endParaRPr lang="de-DE" altLang="de-DE" sz="1400" i="1" dirty="0">
              <a:latin typeface="Arial" charset="0"/>
            </a:endParaRPr>
          </a:p>
          <a:p>
            <a:pPr eaLnBrk="1" hangingPunct="1">
              <a:spcBef>
                <a:spcPct val="0"/>
              </a:spcBef>
              <a:buClrTx/>
              <a:buSzTx/>
              <a:buFontTx/>
              <a:buNone/>
            </a:pPr>
            <a:r>
              <a:rPr lang="de-DE" altLang="de-DE" sz="1400" i="1" dirty="0">
                <a:latin typeface="Arial" charset="0"/>
              </a:rPr>
              <a:t>Dienststelle :</a:t>
            </a:r>
          </a:p>
          <a:p>
            <a:pPr eaLnBrk="1" hangingPunct="1">
              <a:spcBef>
                <a:spcPct val="0"/>
              </a:spcBef>
              <a:buClrTx/>
              <a:buSzTx/>
              <a:buFontTx/>
              <a:buNone/>
            </a:pPr>
            <a:endParaRPr lang="de-DE" altLang="de-DE" sz="1400" i="1" dirty="0">
              <a:latin typeface="Arial" charset="0"/>
            </a:endParaRPr>
          </a:p>
          <a:p>
            <a:pPr eaLnBrk="1" hangingPunct="1">
              <a:spcBef>
                <a:spcPct val="0"/>
              </a:spcBef>
              <a:buClrTx/>
              <a:buSzTx/>
              <a:buFontTx/>
              <a:buNone/>
            </a:pPr>
            <a:r>
              <a:rPr lang="de-DE" altLang="de-DE" sz="1400" b="1" dirty="0">
                <a:latin typeface="Arial" charset="0"/>
              </a:rPr>
              <a:t>Ministerium für Inneres und Sport des Landes Sachsen-Anhalt</a:t>
            </a:r>
          </a:p>
          <a:p>
            <a:pPr eaLnBrk="1" hangingPunct="1">
              <a:spcBef>
                <a:spcPct val="0"/>
              </a:spcBef>
              <a:buClrTx/>
              <a:buSzTx/>
              <a:buFontTx/>
              <a:buNone/>
            </a:pPr>
            <a:endParaRPr lang="de-DE" altLang="de-DE" sz="1400" i="1" dirty="0">
              <a:latin typeface="Arial" charset="0"/>
            </a:endParaRPr>
          </a:p>
          <a:p>
            <a:pPr eaLnBrk="1" hangingPunct="1">
              <a:spcBef>
                <a:spcPct val="0"/>
              </a:spcBef>
              <a:buClrTx/>
              <a:buSzTx/>
              <a:buFontTx/>
              <a:buNone/>
            </a:pPr>
            <a:r>
              <a:rPr lang="de-DE" altLang="de-DE" sz="1400" i="1" dirty="0">
                <a:latin typeface="Arial" charset="0"/>
              </a:rPr>
              <a:t>Anlass :</a:t>
            </a:r>
          </a:p>
          <a:p>
            <a:pPr eaLnBrk="1" hangingPunct="1">
              <a:spcBef>
                <a:spcPct val="0"/>
              </a:spcBef>
              <a:buClrTx/>
              <a:buSzTx/>
              <a:buFontTx/>
              <a:buNone/>
            </a:pPr>
            <a:endParaRPr lang="de-DE" altLang="de-DE" sz="1400" i="1" dirty="0">
              <a:latin typeface="Arial" charset="0"/>
            </a:endParaRPr>
          </a:p>
          <a:p>
            <a:pPr eaLnBrk="1" hangingPunct="1">
              <a:spcBef>
                <a:spcPct val="0"/>
              </a:spcBef>
              <a:buClrTx/>
              <a:buSzTx/>
              <a:buFontTx/>
              <a:buNone/>
            </a:pPr>
            <a:r>
              <a:rPr lang="de-DE" altLang="de-DE" sz="1400" b="1" dirty="0" smtClean="0">
                <a:latin typeface="Arial" charset="0"/>
              </a:rPr>
              <a:t>Informationsveranstaltung im April 2018</a:t>
            </a:r>
            <a:endParaRPr lang="de-DE" altLang="de-DE" sz="1400" b="1" dirty="0">
              <a:latin typeface="Arial" charset="0"/>
            </a:endParaRPr>
          </a:p>
          <a:p>
            <a:pPr marL="536575" indent="-536575">
              <a:lnSpc>
                <a:spcPct val="150000"/>
              </a:lnSpc>
              <a:buNone/>
            </a:pPr>
            <a:endParaRPr lang="de-DE" sz="16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27</a:t>
            </a:fld>
            <a:endParaRPr lang="de-DE" dirty="0"/>
          </a:p>
        </p:txBody>
      </p:sp>
      <p:sp>
        <p:nvSpPr>
          <p:cNvPr id="8" name="Titel 1"/>
          <p:cNvSpPr>
            <a:spLocks noGrp="1"/>
          </p:cNvSpPr>
          <p:nvPr>
            <p:ph type="title"/>
          </p:nvPr>
        </p:nvSpPr>
        <p:spPr>
          <a:xfrm>
            <a:off x="828261" y="1202634"/>
            <a:ext cx="10535478" cy="874643"/>
          </a:xfrm>
        </p:spPr>
        <p:txBody>
          <a:bodyPr/>
          <a:lstStyle/>
          <a:p>
            <a:pPr algn="ctr"/>
            <a:r>
              <a:rPr lang="de-DE" altLang="de-DE" sz="3600" b="1" dirty="0" smtClean="0"/>
              <a:t>Herzlichen Dank für Ihre Aufmerksamkeit !</a:t>
            </a:r>
          </a:p>
        </p:txBody>
      </p:sp>
    </p:spTree>
    <p:extLst>
      <p:ext uri="{BB962C8B-B14F-4D97-AF65-F5344CB8AC3E}">
        <p14:creationId xmlns:p14="http://schemas.microsoft.com/office/powerpoint/2010/main" val="297549914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2186608"/>
            <a:ext cx="10515600" cy="3190461"/>
          </a:xfrm>
        </p:spPr>
        <p:txBody>
          <a:bodyPr/>
          <a:lstStyle/>
          <a:p>
            <a:pPr marL="0" indent="0" fontAlgn="auto">
              <a:spcAft>
                <a:spcPts val="0"/>
              </a:spcAft>
              <a:buFont typeface="Arial" panose="020B0604020202020204" pitchFamily="34" charset="0"/>
              <a:buNone/>
              <a:defRPr/>
            </a:pPr>
            <a:r>
              <a:rPr lang="de-DE" sz="2000" dirty="0"/>
              <a:t>Aus dem bisher rein national geregelten Datenschutzrecht </a:t>
            </a:r>
            <a:r>
              <a:rPr lang="de-DE" sz="2000" dirty="0" smtClean="0"/>
              <a:t>für </a:t>
            </a:r>
            <a:r>
              <a:rPr lang="de-DE" sz="2000" dirty="0"/>
              <a:t>den </a:t>
            </a:r>
            <a:r>
              <a:rPr lang="de-DE" sz="2000" dirty="0" smtClean="0"/>
              <a:t>nicht-öffentlichen </a:t>
            </a:r>
            <a:r>
              <a:rPr lang="de-DE" sz="2000" dirty="0"/>
              <a:t>Bereich </a:t>
            </a:r>
            <a:r>
              <a:rPr lang="de-DE" sz="2000" dirty="0" smtClean="0"/>
              <a:t>(BDSG</a:t>
            </a:r>
            <a:r>
              <a:rPr lang="de-DE" sz="2000" dirty="0"/>
              <a:t>) und </a:t>
            </a:r>
            <a:r>
              <a:rPr lang="de-DE" sz="2000" dirty="0" smtClean="0"/>
              <a:t>für </a:t>
            </a:r>
            <a:r>
              <a:rPr lang="de-DE" sz="2000" dirty="0"/>
              <a:t>den öffentlichen Bereich </a:t>
            </a:r>
            <a:r>
              <a:rPr lang="de-DE" sz="2000" dirty="0" smtClean="0"/>
              <a:t>(DSG LSA) wird </a:t>
            </a:r>
            <a:r>
              <a:rPr lang="de-DE" sz="2000" dirty="0"/>
              <a:t>ein Mehr-Ebenen-Rechtssystem, bestehend aus </a:t>
            </a:r>
            <a:r>
              <a:rPr lang="de-DE" sz="2000" dirty="0" smtClean="0"/>
              <a:t>der DS-GVO </a:t>
            </a:r>
            <a:r>
              <a:rPr lang="de-DE" sz="2000" dirty="0"/>
              <a:t>mit </a:t>
            </a:r>
            <a:r>
              <a:rPr lang="de-DE" sz="2000" dirty="0" smtClean="0"/>
              <a:t>dem DS-GVO-Ausfüllungsgesetz LSA und </a:t>
            </a:r>
            <a:r>
              <a:rPr lang="de-DE" sz="2000" dirty="0"/>
              <a:t>andererseits </a:t>
            </a:r>
            <a:r>
              <a:rPr lang="de-DE" sz="2000" dirty="0" smtClean="0"/>
              <a:t>der JI-Richtlinie in </a:t>
            </a:r>
            <a:r>
              <a:rPr lang="de-DE" sz="2000" dirty="0"/>
              <a:t>Verbindung mit </a:t>
            </a:r>
            <a:r>
              <a:rPr lang="de-DE" sz="2000" dirty="0" smtClean="0"/>
              <a:t>dem Datenschutzrichtlinienumsetzungsgesetz LSA</a:t>
            </a:r>
          </a:p>
          <a:p>
            <a:pPr marL="0" indent="0" fontAlgn="auto">
              <a:spcAft>
                <a:spcPts val="0"/>
              </a:spcAft>
              <a:buFont typeface="Arial" panose="020B0604020202020204" pitchFamily="34" charset="0"/>
              <a:buNone/>
              <a:defRPr/>
            </a:pPr>
            <a:endParaRPr lang="de-DE" sz="1000" dirty="0">
              <a:latin typeface="Arial"/>
              <a:ea typeface="Calibri"/>
            </a:endParaRPr>
          </a:p>
          <a:p>
            <a:pPr fontAlgn="auto">
              <a:spcAft>
                <a:spcPts val="0"/>
              </a:spcAft>
              <a:buFont typeface="Arial" panose="020B0604020202020204" pitchFamily="34" charset="0"/>
              <a:buChar char="•"/>
              <a:defRPr/>
            </a:pPr>
            <a:r>
              <a:rPr lang="de-DE" sz="2000" dirty="0"/>
              <a:t>Es reicht also ab Mai 2018 nicht mehr allein aus, in die gesetzlichen Vorschriften des Landes zum Datenschutz zu schauen, sondern die DS-GVO ist als unmittelbar geltendes Recht ab dem 25. Mai 2018 bei der Rechtsanwendung in den Blick zu nehmen</a:t>
            </a:r>
            <a:r>
              <a:rPr lang="de-DE" sz="2000" dirty="0" smtClean="0"/>
              <a:t>.</a:t>
            </a:r>
            <a:endParaRPr lang="de-DE" sz="2000" dirty="0"/>
          </a:p>
          <a:p>
            <a:pPr fontAlgn="auto">
              <a:spcAft>
                <a:spcPts val="0"/>
              </a:spcAft>
              <a:buFont typeface="Arial" panose="020B0604020202020204" pitchFamily="34" charset="0"/>
              <a:buChar char="•"/>
              <a:defRPr/>
            </a:pPr>
            <a:r>
              <a:rPr lang="de-DE" sz="2000" dirty="0"/>
              <a:t>Diesem europäischen Rechtssetzungsakt widersprechende Rechtsnormen können ab dem 25. Mai 2018 keine </a:t>
            </a:r>
            <a:r>
              <a:rPr lang="de-DE" sz="2000" dirty="0" smtClean="0"/>
              <a:t>Rechtswirkung </a:t>
            </a:r>
            <a:r>
              <a:rPr lang="de-DE" sz="2000" dirty="0"/>
              <a:t>mehr entfalten.</a:t>
            </a:r>
          </a:p>
          <a:p>
            <a:pPr marL="536575" indent="-536575">
              <a:lnSpc>
                <a:spcPct val="150000"/>
              </a:lnSpc>
              <a:buNone/>
            </a:pP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3</a:t>
            </a:fld>
            <a:endParaRPr lang="de-DE" dirty="0"/>
          </a:p>
        </p:txBody>
      </p:sp>
      <p:sp>
        <p:nvSpPr>
          <p:cNvPr id="8" name="Titel 1"/>
          <p:cNvSpPr>
            <a:spLocks noGrp="1"/>
          </p:cNvSpPr>
          <p:nvPr>
            <p:ph type="title"/>
          </p:nvPr>
        </p:nvSpPr>
        <p:spPr>
          <a:xfrm>
            <a:off x="805070" y="1133062"/>
            <a:ext cx="10535478" cy="795130"/>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105223789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 </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1798984"/>
            <a:ext cx="10515600" cy="3647660"/>
          </a:xfrm>
        </p:spPr>
        <p:txBody>
          <a:bodyPr/>
          <a:lstStyle/>
          <a:p>
            <a:pPr marL="0" indent="0" fontAlgn="auto">
              <a:spcAft>
                <a:spcPts val="0"/>
              </a:spcAft>
              <a:buFont typeface="Arial" panose="020B0604020202020204" pitchFamily="34" charset="0"/>
              <a:buNone/>
              <a:defRPr/>
            </a:pPr>
            <a:r>
              <a:rPr lang="de-DE" sz="2000" dirty="0"/>
              <a:t>Die im Rahmen der europäischen Rechtssetzung erforderlichen Umsetzungs- und Anpassungsakte werden nicht </a:t>
            </a:r>
            <a:r>
              <a:rPr lang="de-DE" sz="2000" dirty="0" smtClean="0"/>
              <a:t>vollständig bis </a:t>
            </a:r>
            <a:r>
              <a:rPr lang="de-DE" sz="2000" dirty="0"/>
              <a:t>zum 25. Mai 2018 abgeschlossen sein.</a:t>
            </a:r>
          </a:p>
          <a:p>
            <a:pPr marL="0" indent="0" fontAlgn="auto">
              <a:spcAft>
                <a:spcPts val="0"/>
              </a:spcAft>
              <a:buFont typeface="Arial" panose="020B0604020202020204" pitchFamily="34" charset="0"/>
              <a:buNone/>
              <a:defRPr/>
            </a:pPr>
            <a:r>
              <a:rPr lang="de-DE" sz="400" dirty="0"/>
              <a:t> </a:t>
            </a:r>
            <a:r>
              <a:rPr lang="de-DE" sz="2000" dirty="0" smtClean="0"/>
              <a:t>Das Datenschutzrichtlinienumsetzungsgesetz LSA  </a:t>
            </a:r>
            <a:r>
              <a:rPr lang="de-DE" sz="2000" dirty="0"/>
              <a:t>wird frühestens im </a:t>
            </a:r>
            <a:r>
              <a:rPr lang="de-DE" sz="2000" dirty="0" smtClean="0"/>
              <a:t>Mai</a:t>
            </a:r>
            <a:r>
              <a:rPr lang="de-DE" sz="2000" dirty="0"/>
              <a:t> 2018 zur ersten </a:t>
            </a:r>
            <a:r>
              <a:rPr lang="de-DE" sz="2000" dirty="0" smtClean="0"/>
              <a:t>Kabinettsbefassung </a:t>
            </a:r>
            <a:r>
              <a:rPr lang="de-DE" sz="2000" dirty="0"/>
              <a:t>freigegeben werden</a:t>
            </a:r>
            <a:r>
              <a:rPr lang="de-DE" sz="2000" dirty="0" smtClean="0"/>
              <a:t>.</a:t>
            </a:r>
            <a:endParaRPr lang="de-DE" sz="2000" dirty="0"/>
          </a:p>
          <a:p>
            <a:pPr fontAlgn="auto">
              <a:spcAft>
                <a:spcPts val="0"/>
              </a:spcAft>
              <a:buFont typeface="Arial" panose="020B0604020202020204" pitchFamily="34" charset="0"/>
              <a:buChar char="•"/>
              <a:defRPr/>
            </a:pPr>
            <a:r>
              <a:rPr lang="de-DE" sz="2000" dirty="0"/>
              <a:t>Das </a:t>
            </a:r>
            <a:r>
              <a:rPr lang="de-DE" sz="2000" dirty="0" smtClean="0"/>
              <a:t>Datenschutz-Grundverordnungs-Ausfüllungsgesetz LSA </a:t>
            </a:r>
            <a:r>
              <a:rPr lang="de-DE" sz="2000" dirty="0"/>
              <a:t>wird frühestens </a:t>
            </a:r>
            <a:r>
              <a:rPr lang="de-DE" sz="2000" dirty="0" smtClean="0"/>
              <a:t>im Juli</a:t>
            </a:r>
            <a:r>
              <a:rPr lang="de-DE" sz="2000" dirty="0"/>
              <a:t> 2018 im Rahmen einer ersten Kabinettsbefassung behandelt </a:t>
            </a:r>
            <a:r>
              <a:rPr lang="de-DE" sz="2000" dirty="0" smtClean="0"/>
              <a:t>werden</a:t>
            </a:r>
            <a:r>
              <a:rPr lang="de-DE" sz="2000" dirty="0"/>
              <a:t>.</a:t>
            </a:r>
          </a:p>
          <a:p>
            <a:pPr fontAlgn="auto">
              <a:spcAft>
                <a:spcPts val="0"/>
              </a:spcAft>
              <a:buFont typeface="Arial" panose="020B0604020202020204" pitchFamily="34" charset="0"/>
              <a:buChar char="•"/>
              <a:defRPr/>
            </a:pPr>
            <a:r>
              <a:rPr lang="de-DE" sz="2000" dirty="0"/>
              <a:t>Unter Berücksichtigung der Anhörungsphasen kann allenfalls beim </a:t>
            </a:r>
            <a:r>
              <a:rPr lang="de-DE" sz="2000" dirty="0" smtClean="0"/>
              <a:t>Datenschutzricht-linienumsetzungsgesetz </a:t>
            </a:r>
            <a:r>
              <a:rPr lang="de-DE" sz="2000" dirty="0"/>
              <a:t>mit einer Einbringung in den Landtag noch vor der </a:t>
            </a:r>
            <a:r>
              <a:rPr lang="de-DE" sz="2000" dirty="0" smtClean="0"/>
              <a:t>Sommer-pause </a:t>
            </a:r>
            <a:r>
              <a:rPr lang="de-DE" sz="2000" dirty="0"/>
              <a:t>2018 gerechnet werden</a:t>
            </a:r>
            <a:r>
              <a:rPr lang="de-DE" sz="2000" dirty="0" smtClean="0"/>
              <a:t>.</a:t>
            </a:r>
            <a:endParaRPr lang="de-DE" sz="2000" dirty="0"/>
          </a:p>
          <a:p>
            <a:pPr fontAlgn="auto">
              <a:spcAft>
                <a:spcPts val="0"/>
              </a:spcAft>
              <a:buFont typeface="Arial" panose="020B0604020202020204" pitchFamily="34" charset="0"/>
              <a:buChar char="•"/>
              <a:defRPr/>
            </a:pPr>
            <a:r>
              <a:rPr lang="de-DE" sz="2000" dirty="0"/>
              <a:t>Beide Gesetzgebungsverfahren können damit frühestens im Dezember 2018 abgeschlossen werden</a:t>
            </a:r>
            <a:r>
              <a:rPr lang="de-DE" sz="2000" dirty="0" smtClean="0"/>
              <a:t>.</a:t>
            </a:r>
            <a:endParaRPr lang="de-DE" sz="3000" b="1" dirty="0">
              <a:solidFill>
                <a:srgbClr val="FF0000"/>
              </a:solidFill>
            </a:endParaRPr>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4</a:t>
            </a:fld>
            <a:endParaRPr lang="de-DE" dirty="0"/>
          </a:p>
        </p:txBody>
      </p:sp>
      <p:sp>
        <p:nvSpPr>
          <p:cNvPr id="8" name="Titel 1"/>
          <p:cNvSpPr>
            <a:spLocks noGrp="1"/>
          </p:cNvSpPr>
          <p:nvPr>
            <p:ph type="title"/>
          </p:nvPr>
        </p:nvSpPr>
        <p:spPr>
          <a:xfrm>
            <a:off x="805070" y="1023731"/>
            <a:ext cx="10535478" cy="735495"/>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349649697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 </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1798984"/>
            <a:ext cx="10515600" cy="3647660"/>
          </a:xfrm>
        </p:spPr>
        <p:txBody>
          <a:bodyPr/>
          <a:lstStyle/>
          <a:p>
            <a:pPr marL="0" indent="0" fontAlgn="auto">
              <a:spcAft>
                <a:spcPts val="0"/>
              </a:spcAft>
              <a:buFont typeface="Arial" panose="020B0604020202020204" pitchFamily="34" charset="0"/>
              <a:buNone/>
              <a:defRPr/>
            </a:pPr>
            <a:r>
              <a:rPr lang="de-DE" sz="2000" dirty="0" smtClean="0"/>
              <a:t>Und was passiert in der Zeit zwischen dem Inkrafttreten der DS-GVO und dem Inkrafttreten des DS-GVO-Ausfüllungsgesetzes und des Datenschutzrichtlinienumsetzungsgesetzes auf Landesebene?</a:t>
            </a:r>
            <a:endParaRPr lang="de-DE" sz="2000" dirty="0"/>
          </a:p>
          <a:p>
            <a:pPr marL="0" indent="0" fontAlgn="auto">
              <a:spcAft>
                <a:spcPts val="0"/>
              </a:spcAft>
              <a:buFont typeface="Arial" panose="020B0604020202020204" pitchFamily="34" charset="0"/>
              <a:buNone/>
              <a:defRPr/>
            </a:pPr>
            <a:r>
              <a:rPr lang="de-DE" sz="400" dirty="0"/>
              <a:t> </a:t>
            </a:r>
          </a:p>
          <a:p>
            <a:pPr fontAlgn="auto">
              <a:spcAft>
                <a:spcPts val="0"/>
              </a:spcAft>
              <a:buFont typeface="Arial" panose="020B0604020202020204" pitchFamily="34" charset="0"/>
              <a:buChar char="•"/>
              <a:defRPr/>
            </a:pPr>
            <a:r>
              <a:rPr lang="de-DE" sz="2000" dirty="0" smtClean="0"/>
              <a:t>Mit dem Gesetz zur Organisationsfortentwicklung des Landesbeauftragten für den Datenschutz wurden die europarechtlich gebotenen Schritte zur Herstellung der völligen Unabhängigkeit der Datenschutzaufsicht auf Landesebene umgesetzt. </a:t>
            </a:r>
          </a:p>
          <a:p>
            <a:pPr fontAlgn="auto">
              <a:spcAft>
                <a:spcPts val="0"/>
              </a:spcAft>
              <a:buFont typeface="Arial" panose="020B0604020202020204" pitchFamily="34" charset="0"/>
              <a:buChar char="•"/>
              <a:defRPr/>
            </a:pPr>
            <a:r>
              <a:rPr lang="de-DE" sz="2000" b="1" dirty="0" smtClean="0"/>
              <a:t>Für die Interimszeit gilt das DSG LSA in der Fassung der Bekanntmachung vom   13. Januar 2016 (GVBl. LSA S. 24) mit der Änderung, die es durch das Gesetz zur Organisationsfortentwicklung des Landesbeauftragten für den Datenschutz und zur Änderung des Informationszugangsgesetzes Sachsen-Anhalt vom 21. Februar 2018 (GVBl. LSA S. 10) bekommen hat!</a:t>
            </a: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5</a:t>
            </a:fld>
            <a:endParaRPr lang="de-DE" dirty="0"/>
          </a:p>
        </p:txBody>
      </p:sp>
      <p:sp>
        <p:nvSpPr>
          <p:cNvPr id="8" name="Titel 1"/>
          <p:cNvSpPr>
            <a:spLocks noGrp="1"/>
          </p:cNvSpPr>
          <p:nvPr>
            <p:ph type="title"/>
          </p:nvPr>
        </p:nvSpPr>
        <p:spPr>
          <a:xfrm>
            <a:off x="805070" y="1023731"/>
            <a:ext cx="10535478" cy="735495"/>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54656136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1798984"/>
            <a:ext cx="10515600" cy="3647660"/>
          </a:xfrm>
        </p:spPr>
        <p:txBody>
          <a:bodyPr/>
          <a:lstStyle/>
          <a:p>
            <a:pPr marL="0" indent="0" fontAlgn="auto">
              <a:spcAft>
                <a:spcPts val="0"/>
              </a:spcAft>
              <a:buFont typeface="Arial" panose="020B0604020202020204" pitchFamily="34" charset="0"/>
              <a:buNone/>
              <a:defRPr/>
            </a:pPr>
            <a:r>
              <a:rPr lang="de-DE" sz="2000" dirty="0" smtClean="0"/>
              <a:t>Ist die Fortgeltung des DSG LSA vor dem Hintergrund der DS-GVO und der JI-Richtlinie überhaupt europarechtlich zulässig??</a:t>
            </a:r>
          </a:p>
          <a:p>
            <a:pPr marL="0" indent="0" fontAlgn="auto">
              <a:spcAft>
                <a:spcPts val="0"/>
              </a:spcAft>
              <a:buFont typeface="Arial" panose="020B0604020202020204" pitchFamily="34" charset="0"/>
              <a:buNone/>
              <a:defRPr/>
            </a:pPr>
            <a:r>
              <a:rPr lang="de-DE" sz="2000" dirty="0" smtClean="0"/>
              <a:t>Die Antwort lautet: </a:t>
            </a:r>
            <a:r>
              <a:rPr lang="de-DE" sz="2000" b="1" dirty="0" smtClean="0"/>
              <a:t>Ja, mit Einschränkungen!</a:t>
            </a:r>
            <a:endParaRPr lang="de-DE" sz="2000" b="1" dirty="0"/>
          </a:p>
          <a:p>
            <a:pPr marL="0" indent="0" fontAlgn="auto">
              <a:spcAft>
                <a:spcPts val="0"/>
              </a:spcAft>
              <a:buFont typeface="Arial" panose="020B0604020202020204" pitchFamily="34" charset="0"/>
              <a:buNone/>
              <a:defRPr/>
            </a:pPr>
            <a:r>
              <a:rPr lang="de-DE" sz="2000" b="1" dirty="0" smtClean="0"/>
              <a:t> Ausgangsbefund:</a:t>
            </a:r>
          </a:p>
          <a:p>
            <a:pPr fontAlgn="auto">
              <a:spcAft>
                <a:spcPts val="0"/>
              </a:spcAft>
              <a:buFont typeface="Arial" panose="020B0604020202020204" pitchFamily="34" charset="0"/>
              <a:buChar char="•"/>
              <a:defRPr/>
            </a:pPr>
            <a:r>
              <a:rPr lang="de-DE" sz="2000" b="1" dirty="0" smtClean="0"/>
              <a:t>Ein Gesetz ist grundsätzlich solange in Kraft, bis es der zuständige Gesetzgeber aufgehoben hat oder das Landesverfassungsgericht die Norm für verfassungs-widrig erklärt hat.</a:t>
            </a:r>
          </a:p>
          <a:p>
            <a:pPr fontAlgn="auto">
              <a:spcAft>
                <a:spcPts val="0"/>
              </a:spcAft>
              <a:buFont typeface="Arial" panose="020B0604020202020204" pitchFamily="34" charset="0"/>
              <a:buChar char="•"/>
              <a:defRPr/>
            </a:pPr>
            <a:r>
              <a:rPr lang="de-DE" sz="2000" b="1" dirty="0" smtClean="0"/>
              <a:t>Die DS-GVO ist nach Artikel 288 AEUV ab dem 25. Mai 2018 unmittelbar geltendes Recht in Sachsen-Anhalt. </a:t>
            </a:r>
          </a:p>
          <a:p>
            <a:pPr fontAlgn="auto">
              <a:spcAft>
                <a:spcPts val="0"/>
              </a:spcAft>
              <a:buFont typeface="Arial" panose="020B0604020202020204" pitchFamily="34" charset="0"/>
              <a:buChar char="•"/>
              <a:defRPr/>
            </a:pPr>
            <a:r>
              <a:rPr lang="de-DE" sz="2000" b="1" dirty="0" smtClean="0"/>
              <a:t>Über eine Europarechtswidrigkeit einer nationalen Datenschutzbestimmung entscheidet der Europäische Gerichtshof </a:t>
            </a:r>
            <a:r>
              <a:rPr lang="de-DE" sz="2000" b="1" smtClean="0"/>
              <a:t>in </a:t>
            </a:r>
            <a:r>
              <a:rPr lang="de-DE" sz="2000" b="1" smtClean="0"/>
              <a:t>Luxem</a:t>
            </a:r>
            <a:r>
              <a:rPr lang="de-DE" sz="2000" b="1" smtClean="0"/>
              <a:t>burg </a:t>
            </a:r>
            <a:r>
              <a:rPr lang="de-DE" sz="2000" b="1" dirty="0" smtClean="0"/>
              <a:t>abschließend!</a:t>
            </a:r>
          </a:p>
          <a:p>
            <a:pPr fontAlgn="auto">
              <a:spcAft>
                <a:spcPts val="0"/>
              </a:spcAft>
              <a:buFont typeface="Arial" panose="020B0604020202020204" pitchFamily="34" charset="0"/>
              <a:buChar char="•"/>
              <a:defRPr/>
            </a:pPr>
            <a:endParaRPr lang="de-DE" sz="30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6</a:t>
            </a:fld>
            <a:endParaRPr lang="de-DE" dirty="0"/>
          </a:p>
        </p:txBody>
      </p:sp>
      <p:sp>
        <p:nvSpPr>
          <p:cNvPr id="8" name="Titel 1"/>
          <p:cNvSpPr>
            <a:spLocks noGrp="1"/>
          </p:cNvSpPr>
          <p:nvPr>
            <p:ph type="title"/>
          </p:nvPr>
        </p:nvSpPr>
        <p:spPr>
          <a:xfrm>
            <a:off x="805070" y="1023731"/>
            <a:ext cx="10535478" cy="735495"/>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143017518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 </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1798984"/>
            <a:ext cx="10515600" cy="3647660"/>
          </a:xfrm>
        </p:spPr>
        <p:txBody>
          <a:bodyPr/>
          <a:lstStyle/>
          <a:p>
            <a:pPr marL="0" indent="0" fontAlgn="auto">
              <a:spcAft>
                <a:spcPts val="0"/>
              </a:spcAft>
              <a:buNone/>
              <a:defRPr/>
            </a:pPr>
            <a:r>
              <a:rPr lang="de-DE" sz="3000" b="1" dirty="0" smtClean="0"/>
              <a:t>Ausgangsbefund:</a:t>
            </a:r>
          </a:p>
          <a:p>
            <a:pPr fontAlgn="auto">
              <a:spcAft>
                <a:spcPts val="0"/>
              </a:spcAft>
              <a:buFont typeface="Arial" panose="020B0604020202020204" pitchFamily="34" charset="0"/>
              <a:buChar char="•"/>
              <a:defRPr/>
            </a:pPr>
            <a:r>
              <a:rPr lang="de-DE" sz="2400" b="1" dirty="0" smtClean="0"/>
              <a:t>Die DS-GVO löst die Datenschutzrichtlinie 95/46/EG von 1995 ab. Das DSG LSA ist die Umsetzung der Richtlinie und blieb hinsichtlich der materiellen Regelungen unbeanstandet. </a:t>
            </a:r>
            <a:r>
              <a:rPr lang="de-DE" sz="2400" b="1" dirty="0"/>
              <a:t>Einzig die </a:t>
            </a:r>
            <a:r>
              <a:rPr lang="de-DE" sz="2400" b="1" dirty="0" smtClean="0"/>
              <a:t>Aufsichtsrege-lungen </a:t>
            </a:r>
            <a:r>
              <a:rPr lang="de-DE" sz="2400" b="1" dirty="0"/>
              <a:t>waren Gegenstand von Nachfragen der Europäischen </a:t>
            </a:r>
            <a:r>
              <a:rPr lang="de-DE" sz="2400" b="1" dirty="0" smtClean="0"/>
              <a:t>Kom-mission</a:t>
            </a:r>
            <a:r>
              <a:rPr lang="de-DE" sz="2400" b="1" dirty="0"/>
              <a:t>.</a:t>
            </a:r>
          </a:p>
          <a:p>
            <a:pPr fontAlgn="auto">
              <a:spcAft>
                <a:spcPts val="0"/>
              </a:spcAft>
              <a:buFont typeface="Arial" panose="020B0604020202020204" pitchFamily="34" charset="0"/>
              <a:buChar char="•"/>
              <a:defRPr/>
            </a:pPr>
            <a:r>
              <a:rPr lang="de-DE" sz="2400" b="1" dirty="0" smtClean="0"/>
              <a:t>Das Verbot der Datenverarbeitung mit Erlaubnisvorbehalt bleibt erhalten! Erlaubnistatbestände sind entweder eine Rechtsgrundlage oder die Einwilligung der Person, deren Daten verarbeitet werden sollen (nunmehr Artikel 6 und 7 DS-GVO).</a:t>
            </a:r>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7</a:t>
            </a:fld>
            <a:endParaRPr lang="de-DE" dirty="0"/>
          </a:p>
        </p:txBody>
      </p:sp>
      <p:sp>
        <p:nvSpPr>
          <p:cNvPr id="8" name="Titel 1"/>
          <p:cNvSpPr>
            <a:spLocks noGrp="1"/>
          </p:cNvSpPr>
          <p:nvPr>
            <p:ph type="title"/>
          </p:nvPr>
        </p:nvSpPr>
        <p:spPr>
          <a:xfrm>
            <a:off x="805070" y="1023731"/>
            <a:ext cx="10535478" cy="735495"/>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202513507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 </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1798984"/>
            <a:ext cx="10515600" cy="3647660"/>
          </a:xfrm>
        </p:spPr>
        <p:txBody>
          <a:bodyPr/>
          <a:lstStyle/>
          <a:p>
            <a:pPr marL="0" indent="0" fontAlgn="auto">
              <a:spcAft>
                <a:spcPts val="0"/>
              </a:spcAft>
              <a:buNone/>
              <a:defRPr/>
            </a:pPr>
            <a:r>
              <a:rPr lang="de-DE" sz="3000" b="1" dirty="0" smtClean="0"/>
              <a:t>Schlussfolgerungen:</a:t>
            </a:r>
          </a:p>
          <a:p>
            <a:pPr fontAlgn="auto">
              <a:spcAft>
                <a:spcPts val="0"/>
              </a:spcAft>
              <a:buFont typeface="Arial" panose="020B0604020202020204" pitchFamily="34" charset="0"/>
              <a:buChar char="•"/>
              <a:defRPr/>
            </a:pPr>
            <a:r>
              <a:rPr lang="de-DE" sz="2600" b="1" dirty="0" smtClean="0"/>
              <a:t>Das DSG LSA gilt solange fort, bis es durch ein Gesetz aufgehoben wird. Per Se ist das DSG LSA nicht europa-rechtswidrig.</a:t>
            </a:r>
          </a:p>
          <a:p>
            <a:pPr fontAlgn="auto">
              <a:spcAft>
                <a:spcPts val="0"/>
              </a:spcAft>
              <a:buFont typeface="Arial" panose="020B0604020202020204" pitchFamily="34" charset="0"/>
              <a:buChar char="•"/>
              <a:defRPr/>
            </a:pPr>
            <a:r>
              <a:rPr lang="de-DE" sz="2600" b="1" dirty="0" smtClean="0"/>
              <a:t>Im Widerspruch zur DS-GVO stehende Regelungen des DSG LSA sind nicht mehr anzuwenden. Dies betrifft beispielsweise die Definitionen aus § 2 DSG LSA. Sie sind wegen des insoweit vorrangigen Artikels 4 der DS-GVO nicht mehr anzuwenden.</a:t>
            </a:r>
            <a:endParaRPr lang="de-DE" sz="26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8</a:t>
            </a:fld>
            <a:endParaRPr lang="de-DE" dirty="0"/>
          </a:p>
        </p:txBody>
      </p:sp>
      <p:sp>
        <p:nvSpPr>
          <p:cNvPr id="8" name="Titel 1"/>
          <p:cNvSpPr>
            <a:spLocks noGrp="1"/>
          </p:cNvSpPr>
          <p:nvPr>
            <p:ph type="title"/>
          </p:nvPr>
        </p:nvSpPr>
        <p:spPr>
          <a:xfrm>
            <a:off x="805070" y="1023731"/>
            <a:ext cx="10535478" cy="735495"/>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126359558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hteck 6"/>
          <p:cNvSpPr/>
          <p:nvPr/>
        </p:nvSpPr>
        <p:spPr>
          <a:xfrm>
            <a:off x="3048000" y="5519172"/>
            <a:ext cx="6096000" cy="1338828"/>
          </a:xfrm>
          <a:prstGeom prst="rect">
            <a:avLst/>
          </a:prstGeom>
        </p:spPr>
        <p:txBody>
          <a:bodyPr anchor="b">
            <a:spAutoFit/>
          </a:bodyPr>
          <a:lstStyle/>
          <a:p>
            <a:pPr lvl="0" algn="ctr"/>
            <a:r>
              <a:rPr lang="de-DE" altLang="de-DE" sz="900" dirty="0">
                <a:solidFill>
                  <a:srgbClr val="000000"/>
                </a:solidFill>
                <a:latin typeface="Arial" panose="020B0604020202020204" pitchFamily="34" charset="0"/>
                <a:cs typeface="Arial" panose="020B0604020202020204" pitchFamily="34" charset="0"/>
              </a:rPr>
              <a:t>Ministerialrat </a:t>
            </a:r>
            <a:r>
              <a:rPr lang="de-DE" altLang="de-DE" sz="900" dirty="0" smtClean="0">
                <a:solidFill>
                  <a:srgbClr val="000000"/>
                </a:solidFill>
                <a:latin typeface="Arial" panose="020B0604020202020204" pitchFamily="34" charset="0"/>
                <a:cs typeface="Arial" panose="020B0604020202020204" pitchFamily="34" charset="0"/>
              </a:rPr>
              <a:t>Dr. Joachim  Wilkens</a:t>
            </a:r>
            <a:r>
              <a:rPr lang="de-DE" altLang="de-DE" sz="900" dirty="0">
                <a:solidFill>
                  <a:srgbClr val="000000"/>
                </a:solidFill>
                <a:latin typeface="Arial" panose="020B0604020202020204" pitchFamily="34" charset="0"/>
                <a:cs typeface="Arial" panose="020B0604020202020204" pitchFamily="34" charset="0"/>
              </a:rPr>
              <a:t/>
            </a:r>
            <a:br>
              <a:rPr lang="de-DE" altLang="de-DE" sz="900" dirty="0">
                <a:solidFill>
                  <a:srgbClr val="000000"/>
                </a:solidFill>
                <a:latin typeface="Arial" panose="020B0604020202020204" pitchFamily="34" charset="0"/>
                <a:cs typeface="Arial" panose="020B0604020202020204" pitchFamily="34" charset="0"/>
              </a:rPr>
            </a:br>
            <a:r>
              <a:rPr lang="de-DE" altLang="de-DE" sz="900" dirty="0">
                <a:solidFill>
                  <a:srgbClr val="000000"/>
                </a:solidFill>
                <a:latin typeface="Arial" panose="020B0604020202020204" pitchFamily="34" charset="0"/>
                <a:cs typeface="Arial" panose="020B0604020202020204" pitchFamily="34" charset="0"/>
              </a:rPr>
              <a:t>Referatsleiter im </a:t>
            </a:r>
            <a:r>
              <a:rPr lang="de-DE" altLang="de-DE" sz="900" dirty="0" smtClean="0">
                <a:solidFill>
                  <a:srgbClr val="000000"/>
                </a:solidFill>
                <a:latin typeface="Arial" panose="020B0604020202020204" pitchFamily="34" charset="0"/>
                <a:cs typeface="Arial" panose="020B0604020202020204" pitchFamily="34" charset="0"/>
              </a:rPr>
              <a:t> Ministerium </a:t>
            </a:r>
            <a:r>
              <a:rPr lang="de-DE" altLang="de-DE" sz="900" dirty="0">
                <a:solidFill>
                  <a:srgbClr val="000000"/>
                </a:solidFill>
                <a:latin typeface="Arial" panose="020B0604020202020204" pitchFamily="34" charset="0"/>
                <a:cs typeface="Arial" panose="020B0604020202020204" pitchFamily="34" charset="0"/>
              </a:rPr>
              <a:t>für Inneres und Sport des Landes Sachsen-Anhalt</a:t>
            </a:r>
          </a:p>
          <a:p>
            <a:pPr lvl="0" algn="ctr"/>
            <a:r>
              <a:rPr lang="de-DE" sz="900" dirty="0" smtClean="0">
                <a:solidFill>
                  <a:srgbClr val="000000"/>
                </a:solidFill>
                <a:latin typeface="Arial" panose="020B0604020202020204" pitchFamily="34" charset="0"/>
                <a:cs typeface="Arial" panose="020B0604020202020204" pitchFamily="34" charset="0"/>
              </a:rPr>
              <a:t>Datenschutz im öffentlichen Bereich </a:t>
            </a:r>
          </a:p>
          <a:p>
            <a:pPr lvl="0" algn="ctr"/>
            <a:r>
              <a:rPr lang="de-DE" sz="900" dirty="0" smtClean="0">
                <a:solidFill>
                  <a:srgbClr val="000000"/>
                </a:solidFill>
                <a:latin typeface="Arial" panose="020B0604020202020204" pitchFamily="34" charset="0"/>
                <a:cs typeface="Arial" panose="020B0604020202020204" pitchFamily="34" charset="0"/>
              </a:rPr>
              <a:t>April 2018</a:t>
            </a: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a:p>
            <a:pPr lvl="0" algn="ctr"/>
            <a:endParaRPr lang="de-DE" sz="900" dirty="0">
              <a:solidFill>
                <a:srgbClr val="000000"/>
              </a:solidFill>
              <a:latin typeface="Arial" panose="020B0604020202020204" pitchFamily="34" charset="0"/>
              <a:cs typeface="Arial" panose="020B0604020202020204" pitchFamily="34" charset="0"/>
            </a:endParaRPr>
          </a:p>
        </p:txBody>
      </p:sp>
      <p:sp>
        <p:nvSpPr>
          <p:cNvPr id="5" name="Line 10"/>
          <p:cNvSpPr>
            <a:spLocks noChangeShapeType="1"/>
          </p:cNvSpPr>
          <p:nvPr/>
        </p:nvSpPr>
        <p:spPr bwMode="auto">
          <a:xfrm>
            <a:off x="282575" y="5562147"/>
            <a:ext cx="11626850" cy="0"/>
          </a:xfrm>
          <a:prstGeom prst="line">
            <a:avLst/>
          </a:prstGeom>
          <a:noFill/>
          <a:ln w="4127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p>
            <a:endParaRPr lang="de-DE" dirty="0" smtClean="0">
              <a:solidFill>
                <a:srgbClr val="000000"/>
              </a:solidFill>
              <a:cs typeface="Arial" charset="0"/>
            </a:endParaRPr>
          </a:p>
        </p:txBody>
      </p:sp>
      <p:sp>
        <p:nvSpPr>
          <p:cNvPr id="3" name="Inhaltsplatzhalter 2"/>
          <p:cNvSpPr>
            <a:spLocks noGrp="1"/>
          </p:cNvSpPr>
          <p:nvPr>
            <p:ph idx="1"/>
          </p:nvPr>
        </p:nvSpPr>
        <p:spPr>
          <a:xfrm>
            <a:off x="838204" y="1798984"/>
            <a:ext cx="10515600" cy="3647660"/>
          </a:xfrm>
        </p:spPr>
        <p:txBody>
          <a:bodyPr/>
          <a:lstStyle/>
          <a:p>
            <a:pPr marL="0" indent="0" fontAlgn="auto">
              <a:spcAft>
                <a:spcPts val="0"/>
              </a:spcAft>
              <a:buNone/>
              <a:defRPr/>
            </a:pPr>
            <a:r>
              <a:rPr lang="de-DE" sz="2400" b="1" dirty="0" smtClean="0"/>
              <a:t>Schlussfolgerungen:</a:t>
            </a:r>
          </a:p>
          <a:p>
            <a:pPr fontAlgn="auto">
              <a:spcAft>
                <a:spcPts val="0"/>
              </a:spcAft>
              <a:buFont typeface="Arial" panose="020B0604020202020204" pitchFamily="34" charset="0"/>
              <a:buChar char="•"/>
              <a:defRPr/>
            </a:pPr>
            <a:r>
              <a:rPr lang="de-DE" sz="2400" b="1" dirty="0" smtClean="0"/>
              <a:t>Neue Instrumente wie die Datenschutzfolgenabschätzung aus   Artikel 35 DS-GVO sind umzusetzen. Ein landesgesetzlicher Umsetzungsakt ist dazu nicht erforderlich. </a:t>
            </a:r>
          </a:p>
          <a:p>
            <a:pPr marL="0" indent="0" fontAlgn="auto">
              <a:spcAft>
                <a:spcPts val="0"/>
              </a:spcAft>
              <a:buNone/>
              <a:defRPr/>
            </a:pPr>
            <a:r>
              <a:rPr lang="de-DE" sz="2400" b="1" dirty="0" smtClean="0"/>
              <a:t>Konkret heißt das etwa:</a:t>
            </a:r>
            <a:endParaRPr lang="de-DE" sz="2400" b="1" dirty="0"/>
          </a:p>
          <a:p>
            <a:pPr fontAlgn="auto">
              <a:spcAft>
                <a:spcPts val="0"/>
              </a:spcAft>
              <a:buFont typeface="Arial" panose="020B0604020202020204" pitchFamily="34" charset="0"/>
              <a:buChar char="•"/>
              <a:defRPr/>
            </a:pPr>
            <a:r>
              <a:rPr lang="de-DE" sz="2400" b="1" dirty="0" smtClean="0"/>
              <a:t>Datenverarbeitungsprogramme, die vor dem 25. Mai 2018 schon betrieben wurden, sind einer Datenschutzfolgenabschätzung zu unterziehen, wenn die Verarbeitung ein hohes Risiko für die Rechte und Freiheiten der Betroffenen beinhaltet.</a:t>
            </a:r>
            <a:endParaRPr lang="de-DE" sz="2400" b="1" dirty="0"/>
          </a:p>
        </p:txBody>
      </p:sp>
      <p:sp>
        <p:nvSpPr>
          <p:cNvPr id="6" name="Foliennummernplatzhalter 5"/>
          <p:cNvSpPr>
            <a:spLocks noGrp="1"/>
          </p:cNvSpPr>
          <p:nvPr>
            <p:ph type="sldNum" sz="quarter" idx="12"/>
          </p:nvPr>
        </p:nvSpPr>
        <p:spPr/>
        <p:txBody>
          <a:bodyPr/>
          <a:lstStyle/>
          <a:p>
            <a:pPr>
              <a:defRPr/>
            </a:pPr>
            <a:fld id="{8EBB2C71-6B60-42C7-A8BC-A67C5C48F3C6}" type="slidenum">
              <a:rPr lang="de-DE" smtClean="0"/>
              <a:pPr>
                <a:defRPr/>
              </a:pPr>
              <a:t>9</a:t>
            </a:fld>
            <a:endParaRPr lang="de-DE" dirty="0"/>
          </a:p>
        </p:txBody>
      </p:sp>
      <p:sp>
        <p:nvSpPr>
          <p:cNvPr id="8" name="Titel 1"/>
          <p:cNvSpPr>
            <a:spLocks noGrp="1"/>
          </p:cNvSpPr>
          <p:nvPr>
            <p:ph type="title"/>
          </p:nvPr>
        </p:nvSpPr>
        <p:spPr>
          <a:xfrm>
            <a:off x="805070" y="1023731"/>
            <a:ext cx="10535478" cy="735495"/>
          </a:xfrm>
        </p:spPr>
        <p:txBody>
          <a:bodyPr/>
          <a:lstStyle/>
          <a:p>
            <a:pPr algn="ctr"/>
            <a:r>
              <a:rPr lang="de-DE" altLang="de-DE" sz="3600" b="1" dirty="0" smtClean="0"/>
              <a:t>Entwicklungen im Landesdatenschutzrecht</a:t>
            </a:r>
          </a:p>
        </p:txBody>
      </p:sp>
    </p:spTree>
    <p:extLst>
      <p:ext uri="{BB962C8B-B14F-4D97-AF65-F5344CB8AC3E}">
        <p14:creationId xmlns:p14="http://schemas.microsoft.com/office/powerpoint/2010/main" val="320951792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CI LS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uf1.pot [Kompatibilitätsmodus]" id="{376F53AB-A7E4-4E41-9D07-C388761B4CFC}" vid="{9B859BAC-E0B0-48C1-8815-B8B1B04BE6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0</TotalTime>
  <Words>1805</Words>
  <Application>Microsoft Office PowerPoint</Application>
  <PresentationFormat>Benutzerdefiniert</PresentationFormat>
  <Paragraphs>320</Paragraphs>
  <Slides>27</Slides>
  <Notes>1</Notes>
  <HiddenSlides>0</HiddenSlides>
  <MMClips>0</MMClips>
  <ScaleCrop>false</ScaleCrop>
  <HeadingPairs>
    <vt:vector size="4" baseType="variant">
      <vt:variant>
        <vt:lpstr>Design</vt:lpstr>
      </vt:variant>
      <vt:variant>
        <vt:i4>1</vt:i4>
      </vt:variant>
      <vt:variant>
        <vt:lpstr>Folientitel</vt:lpstr>
      </vt:variant>
      <vt:variant>
        <vt:i4>27</vt:i4>
      </vt:variant>
    </vt:vector>
  </HeadingPairs>
  <TitlesOfParts>
    <vt:vector size="28" baseType="lpstr">
      <vt:lpstr>CI LSA</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Entwicklungen im Landesdatenschutzrecht</vt:lpstr>
      <vt:lpstr>Herzlichen Dank für Ihre Aufmerksamkeit !</vt:lpstr>
    </vt:vector>
  </TitlesOfParts>
  <Company>STK_LSA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MagnusE</dc:creator>
  <cp:lastModifiedBy>Windows-Benutzer</cp:lastModifiedBy>
  <cp:revision>151</cp:revision>
  <cp:lastPrinted>2018-03-28T11:27:33Z</cp:lastPrinted>
  <dcterms:created xsi:type="dcterms:W3CDTF">2014-01-15T14:56:20Z</dcterms:created>
  <dcterms:modified xsi:type="dcterms:W3CDTF">2018-04-11T12:18:25Z</dcterms:modified>
</cp:coreProperties>
</file>